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542" r:id="rId3"/>
    <p:sldId id="553" r:id="rId4"/>
    <p:sldId id="554" r:id="rId5"/>
    <p:sldId id="556" r:id="rId6"/>
    <p:sldId id="557" r:id="rId7"/>
    <p:sldId id="558" r:id="rId8"/>
    <p:sldId id="559" r:id="rId9"/>
    <p:sldId id="630" r:id="rId10"/>
    <p:sldId id="560" r:id="rId11"/>
    <p:sldId id="561" r:id="rId12"/>
    <p:sldId id="564" r:id="rId13"/>
    <p:sldId id="562" r:id="rId14"/>
    <p:sldId id="565" r:id="rId15"/>
    <p:sldId id="566" r:id="rId16"/>
    <p:sldId id="571" r:id="rId17"/>
    <p:sldId id="572" r:id="rId18"/>
    <p:sldId id="629" r:id="rId19"/>
    <p:sldId id="628" r:id="rId20"/>
    <p:sldId id="577" r:id="rId21"/>
    <p:sldId id="581" r:id="rId22"/>
    <p:sldId id="582" r:id="rId23"/>
    <p:sldId id="583" r:id="rId24"/>
    <p:sldId id="584" r:id="rId25"/>
    <p:sldId id="585" r:id="rId26"/>
    <p:sldId id="586" r:id="rId27"/>
    <p:sldId id="587" r:id="rId28"/>
    <p:sldId id="588" r:id="rId29"/>
    <p:sldId id="589" r:id="rId30"/>
    <p:sldId id="590" r:id="rId31"/>
    <p:sldId id="578" r:id="rId32"/>
    <p:sldId id="627" r:id="rId33"/>
    <p:sldId id="625" r:id="rId34"/>
    <p:sldId id="592" r:id="rId35"/>
    <p:sldId id="593" r:id="rId36"/>
    <p:sldId id="594" r:id="rId37"/>
    <p:sldId id="596" r:id="rId38"/>
    <p:sldId id="599" r:id="rId39"/>
    <p:sldId id="600" r:id="rId40"/>
    <p:sldId id="601" r:id="rId41"/>
    <p:sldId id="595" r:id="rId42"/>
    <p:sldId id="602" r:id="rId43"/>
    <p:sldId id="603" r:id="rId44"/>
    <p:sldId id="604" r:id="rId45"/>
    <p:sldId id="605" r:id="rId46"/>
    <p:sldId id="606" r:id="rId47"/>
    <p:sldId id="631" r:id="rId48"/>
    <p:sldId id="569" r:id="rId49"/>
    <p:sldId id="607" r:id="rId50"/>
    <p:sldId id="567" r:id="rId51"/>
    <p:sldId id="608" r:id="rId52"/>
    <p:sldId id="609" r:id="rId53"/>
    <p:sldId id="610" r:id="rId54"/>
    <p:sldId id="611" r:id="rId55"/>
    <p:sldId id="612" r:id="rId56"/>
    <p:sldId id="613" r:id="rId57"/>
    <p:sldId id="614" r:id="rId58"/>
    <p:sldId id="615" r:id="rId59"/>
    <p:sldId id="616" r:id="rId60"/>
    <p:sldId id="617" r:id="rId61"/>
    <p:sldId id="632" r:id="rId62"/>
    <p:sldId id="598" r:id="rId63"/>
    <p:sldId id="634" r:id="rId64"/>
    <p:sldId id="618" r:id="rId65"/>
    <p:sldId id="619" r:id="rId66"/>
    <p:sldId id="620" r:id="rId67"/>
    <p:sldId id="633" r:id="rId68"/>
    <p:sldId id="502" r:id="rId69"/>
    <p:sldId id="552" r:id="rId70"/>
  </p:sldIdLst>
  <p:sldSz cx="9144000" cy="5143500" type="screen16x9"/>
  <p:notesSz cx="6858000" cy="9144000"/>
  <p:defaultTextStyle>
    <a:defPPr>
      <a:defRPr lang="zh-CN"/>
    </a:defPPr>
    <a:lvl1pPr marL="0" algn="l" defTabSz="740273" rtl="0" eaLnBrk="1" latinLnBrk="0" hangingPunct="1">
      <a:defRPr sz="1500" kern="1200">
        <a:solidFill>
          <a:schemeClr val="tx1"/>
        </a:solidFill>
        <a:latin typeface="+mn-lt"/>
        <a:ea typeface="+mn-ea"/>
        <a:cs typeface="+mn-cs"/>
      </a:defRPr>
    </a:lvl1pPr>
    <a:lvl2pPr marL="370139" algn="l" defTabSz="740273" rtl="0" eaLnBrk="1" latinLnBrk="0" hangingPunct="1">
      <a:defRPr sz="1500" kern="1200">
        <a:solidFill>
          <a:schemeClr val="tx1"/>
        </a:solidFill>
        <a:latin typeface="+mn-lt"/>
        <a:ea typeface="+mn-ea"/>
        <a:cs typeface="+mn-cs"/>
      </a:defRPr>
    </a:lvl2pPr>
    <a:lvl3pPr marL="740273" algn="l" defTabSz="740273" rtl="0" eaLnBrk="1" latinLnBrk="0" hangingPunct="1">
      <a:defRPr sz="1500" kern="1200">
        <a:solidFill>
          <a:schemeClr val="tx1"/>
        </a:solidFill>
        <a:latin typeface="+mn-lt"/>
        <a:ea typeface="+mn-ea"/>
        <a:cs typeface="+mn-cs"/>
      </a:defRPr>
    </a:lvl3pPr>
    <a:lvl4pPr marL="1110411" algn="l" defTabSz="740273" rtl="0" eaLnBrk="1" latinLnBrk="0" hangingPunct="1">
      <a:defRPr sz="1500" kern="1200">
        <a:solidFill>
          <a:schemeClr val="tx1"/>
        </a:solidFill>
        <a:latin typeface="+mn-lt"/>
        <a:ea typeface="+mn-ea"/>
        <a:cs typeface="+mn-cs"/>
      </a:defRPr>
    </a:lvl4pPr>
    <a:lvl5pPr marL="1480548" algn="l" defTabSz="740273" rtl="0" eaLnBrk="1" latinLnBrk="0" hangingPunct="1">
      <a:defRPr sz="1500" kern="1200">
        <a:solidFill>
          <a:schemeClr val="tx1"/>
        </a:solidFill>
        <a:latin typeface="+mn-lt"/>
        <a:ea typeface="+mn-ea"/>
        <a:cs typeface="+mn-cs"/>
      </a:defRPr>
    </a:lvl5pPr>
    <a:lvl6pPr marL="1850685" algn="l" defTabSz="740273" rtl="0" eaLnBrk="1" latinLnBrk="0" hangingPunct="1">
      <a:defRPr sz="1500" kern="1200">
        <a:solidFill>
          <a:schemeClr val="tx1"/>
        </a:solidFill>
        <a:latin typeface="+mn-lt"/>
        <a:ea typeface="+mn-ea"/>
        <a:cs typeface="+mn-cs"/>
      </a:defRPr>
    </a:lvl6pPr>
    <a:lvl7pPr marL="2220821" algn="l" defTabSz="740273" rtl="0" eaLnBrk="1" latinLnBrk="0" hangingPunct="1">
      <a:defRPr sz="1500" kern="1200">
        <a:solidFill>
          <a:schemeClr val="tx1"/>
        </a:solidFill>
        <a:latin typeface="+mn-lt"/>
        <a:ea typeface="+mn-ea"/>
        <a:cs typeface="+mn-cs"/>
      </a:defRPr>
    </a:lvl7pPr>
    <a:lvl8pPr marL="2590958" algn="l" defTabSz="740273" rtl="0" eaLnBrk="1" latinLnBrk="0" hangingPunct="1">
      <a:defRPr sz="1500" kern="1200">
        <a:solidFill>
          <a:schemeClr val="tx1"/>
        </a:solidFill>
        <a:latin typeface="+mn-lt"/>
        <a:ea typeface="+mn-ea"/>
        <a:cs typeface="+mn-cs"/>
      </a:defRPr>
    </a:lvl8pPr>
    <a:lvl9pPr marL="2961095" algn="l" defTabSz="740273"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9BFF"/>
    <a:srgbClr val="E27D15"/>
    <a:srgbClr val="E7F5FF"/>
    <a:srgbClr val="1BA1A4"/>
    <a:srgbClr val="00FE73"/>
    <a:srgbClr val="DB7417"/>
    <a:srgbClr val="FE4E11"/>
    <a:srgbClr val="FFFFFF"/>
    <a:srgbClr val="E8E8E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4" autoAdjust="0"/>
    <p:restoredTop sz="76513" autoAdjust="0"/>
  </p:normalViewPr>
  <p:slideViewPr>
    <p:cSldViewPr>
      <p:cViewPr varScale="1">
        <p:scale>
          <a:sx n="108" d="100"/>
          <a:sy n="108" d="100"/>
        </p:scale>
        <p:origin x="1008" y="192"/>
      </p:cViewPr>
      <p:guideLst>
        <p:guide orient="horz" pos="1620"/>
        <p:guide pos="2880"/>
      </p:guideLst>
    </p:cSldViewPr>
  </p:slideViewPr>
  <p:notesTextViewPr>
    <p:cViewPr>
      <p:scale>
        <a:sx n="1" d="1"/>
        <a:sy n="1" d="1"/>
      </p:scale>
      <p:origin x="0" y="0"/>
    </p:cViewPr>
  </p:notesTextViewPr>
  <p:sorterViewPr>
    <p:cViewPr>
      <p:scale>
        <a:sx n="78" d="100"/>
        <a:sy n="7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9016DD-793D-4337-A3E4-F4EA24BF5468}" type="datetimeFigureOut">
              <a:rPr lang="zh-CN" altLang="en-US" smtClean="0"/>
              <a:pPr/>
              <a:t>17/10/29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D18E26-107F-4511-AD7C-283AD7495881}" type="slidenum">
              <a:rPr lang="zh-CN" altLang="en-US" smtClean="0"/>
              <a:pPr/>
              <a:t>‹#›</a:t>
            </a:fld>
            <a:endParaRPr lang="zh-CN" altLang="en-US"/>
          </a:p>
        </p:txBody>
      </p:sp>
    </p:spTree>
    <p:extLst>
      <p:ext uri="{BB962C8B-B14F-4D97-AF65-F5344CB8AC3E}">
        <p14:creationId xmlns:p14="http://schemas.microsoft.com/office/powerpoint/2010/main" val="3743817993"/>
      </p:ext>
    </p:extLst>
  </p:cSld>
  <p:clrMap bg1="lt1" tx1="dk1" bg2="lt2" tx2="dk2" accent1="accent1" accent2="accent2" accent3="accent3" accent4="accent4" accent5="accent5" accent6="accent6" hlink="hlink" folHlink="folHlink"/>
  <p:notesStyle>
    <a:lvl1pPr marL="0" algn="l" defTabSz="740273" rtl="0" eaLnBrk="1" latinLnBrk="0" hangingPunct="1">
      <a:defRPr sz="1000" kern="1200">
        <a:solidFill>
          <a:schemeClr val="tx1"/>
        </a:solidFill>
        <a:latin typeface="+mn-lt"/>
        <a:ea typeface="+mn-ea"/>
        <a:cs typeface="+mn-cs"/>
      </a:defRPr>
    </a:lvl1pPr>
    <a:lvl2pPr marL="370139" algn="l" defTabSz="740273" rtl="0" eaLnBrk="1" latinLnBrk="0" hangingPunct="1">
      <a:defRPr sz="1000" kern="1200">
        <a:solidFill>
          <a:schemeClr val="tx1"/>
        </a:solidFill>
        <a:latin typeface="+mn-lt"/>
        <a:ea typeface="+mn-ea"/>
        <a:cs typeface="+mn-cs"/>
      </a:defRPr>
    </a:lvl2pPr>
    <a:lvl3pPr marL="740273" algn="l" defTabSz="740273" rtl="0" eaLnBrk="1" latinLnBrk="0" hangingPunct="1">
      <a:defRPr sz="1000" kern="1200">
        <a:solidFill>
          <a:schemeClr val="tx1"/>
        </a:solidFill>
        <a:latin typeface="+mn-lt"/>
        <a:ea typeface="+mn-ea"/>
        <a:cs typeface="+mn-cs"/>
      </a:defRPr>
    </a:lvl3pPr>
    <a:lvl4pPr marL="1110411" algn="l" defTabSz="740273" rtl="0" eaLnBrk="1" latinLnBrk="0" hangingPunct="1">
      <a:defRPr sz="1000" kern="1200">
        <a:solidFill>
          <a:schemeClr val="tx1"/>
        </a:solidFill>
        <a:latin typeface="+mn-lt"/>
        <a:ea typeface="+mn-ea"/>
        <a:cs typeface="+mn-cs"/>
      </a:defRPr>
    </a:lvl4pPr>
    <a:lvl5pPr marL="1480548" algn="l" defTabSz="740273" rtl="0" eaLnBrk="1" latinLnBrk="0" hangingPunct="1">
      <a:defRPr sz="1000" kern="1200">
        <a:solidFill>
          <a:schemeClr val="tx1"/>
        </a:solidFill>
        <a:latin typeface="+mn-lt"/>
        <a:ea typeface="+mn-ea"/>
        <a:cs typeface="+mn-cs"/>
      </a:defRPr>
    </a:lvl5pPr>
    <a:lvl6pPr marL="1850685" algn="l" defTabSz="740273" rtl="0" eaLnBrk="1" latinLnBrk="0" hangingPunct="1">
      <a:defRPr sz="1000" kern="1200">
        <a:solidFill>
          <a:schemeClr val="tx1"/>
        </a:solidFill>
        <a:latin typeface="+mn-lt"/>
        <a:ea typeface="+mn-ea"/>
        <a:cs typeface="+mn-cs"/>
      </a:defRPr>
    </a:lvl6pPr>
    <a:lvl7pPr marL="2220821" algn="l" defTabSz="740273" rtl="0" eaLnBrk="1" latinLnBrk="0" hangingPunct="1">
      <a:defRPr sz="1000" kern="1200">
        <a:solidFill>
          <a:schemeClr val="tx1"/>
        </a:solidFill>
        <a:latin typeface="+mn-lt"/>
        <a:ea typeface="+mn-ea"/>
        <a:cs typeface="+mn-cs"/>
      </a:defRPr>
    </a:lvl7pPr>
    <a:lvl8pPr marL="2590958" algn="l" defTabSz="740273" rtl="0" eaLnBrk="1" latinLnBrk="0" hangingPunct="1">
      <a:defRPr sz="1000" kern="1200">
        <a:solidFill>
          <a:schemeClr val="tx1"/>
        </a:solidFill>
        <a:latin typeface="+mn-lt"/>
        <a:ea typeface="+mn-ea"/>
        <a:cs typeface="+mn-cs"/>
      </a:defRPr>
    </a:lvl8pPr>
    <a:lvl9pPr marL="2961095" algn="l" defTabSz="740273"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大家好，今天给大家分享的主题是面向亿万级用户的</a:t>
            </a:r>
            <a:r>
              <a:rPr lang="en-US" altLang="zh-CN" dirty="0" smtClean="0"/>
              <a:t>web</a:t>
            </a:r>
            <a:r>
              <a:rPr lang="zh-CN" altLang="en-US" dirty="0" smtClean="0"/>
              <a:t>同构直出，是兴趣部落业务改造直出服务过程中总结的一些实践经验。</a:t>
            </a:r>
            <a:endParaRPr lang="en-US" altLang="zh-CN"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1</a:t>
            </a:fld>
            <a:endParaRPr lang="zh-CN" altLang="en-US"/>
          </a:p>
        </p:txBody>
      </p:sp>
    </p:spTree>
    <p:extLst>
      <p:ext uri="{BB962C8B-B14F-4D97-AF65-F5344CB8AC3E}">
        <p14:creationId xmlns:p14="http://schemas.microsoft.com/office/powerpoint/2010/main" val="2098218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那总结下来我们今天要讲的问题其实就两个，</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切</a:t>
            </a:r>
            <a:r>
              <a:rPr lang="en-US" altLang="zh-CN" sz="1200" b="0" dirty="0" smtClean="0">
                <a:solidFill>
                  <a:prstClr val="black">
                    <a:lumMod val="65000"/>
                    <a:lumOff val="35000"/>
                  </a:prstClr>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一个是部落是怎样从一个纯前端项目改造成同构直出项目的，</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切</a:t>
            </a:r>
            <a:r>
              <a:rPr lang="en-US" altLang="zh-CN" sz="1200" b="0" dirty="0" smtClean="0">
                <a:solidFill>
                  <a:prstClr val="black">
                    <a:lumMod val="65000"/>
                    <a:lumOff val="35000"/>
                  </a:prstClr>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另一点就是</a:t>
            </a:r>
            <a:r>
              <a:rPr lang="zh-CN" altLang="en-US" sz="1200" dirty="0" smtClean="0"/>
              <a:t>在访问量这么大的情况下，如何保证直出服务的可用性的问题。</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先来看一下部落是如何一步步改造直出的吧。</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10</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首先要明确同构直出要做好哪些工作，总结下来有三点，我称之为同构直出三要素。</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首先是要保证</a:t>
            </a:r>
            <a:r>
              <a:rPr lang="en-US" altLang="zh-CN" sz="1200" dirty="0" smtClean="0"/>
              <a:t>DOM</a:t>
            </a:r>
            <a:r>
              <a:rPr lang="zh-CN" altLang="en-US" sz="1200" dirty="0" smtClean="0"/>
              <a:t>的一致性，如果说本来我们浏览器通过纯客户端代码渲染出来的页面结构是这个样子的</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服务端渲染出来却少了一个</a:t>
            </a:r>
            <a:r>
              <a:rPr lang="en-US" altLang="zh-CN" sz="1200" dirty="0" err="1" smtClean="0"/>
              <a:t>dom</a:t>
            </a:r>
            <a:r>
              <a:rPr lang="zh-CN" altLang="en-US" sz="1200" dirty="0" smtClean="0"/>
              <a:t>节点，那肯定会导致页面显示有问题了。</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11</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另一点就是要保证前后端数据的一致性，服务端不能执行</a:t>
            </a:r>
            <a:r>
              <a:rPr lang="en-US" altLang="zh-CN" sz="1200" dirty="0" err="1" smtClean="0"/>
              <a:t>dom</a:t>
            </a:r>
            <a:r>
              <a:rPr lang="zh-CN" altLang="en-US" sz="1200" dirty="0" smtClean="0"/>
              <a:t>操作，所以像绑定事件这样的工作，就需要浏览器拉取到</a:t>
            </a:r>
            <a:r>
              <a:rPr lang="en-US" altLang="zh-CN" sz="1200" dirty="0" err="1" smtClean="0"/>
              <a:t>js</a:t>
            </a:r>
            <a:r>
              <a:rPr lang="zh-CN" altLang="en-US" sz="1200" dirty="0" smtClean="0"/>
              <a:t>脚本后才能进行了，</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如果使用服务端获取到的数据渲染出来的</a:t>
            </a:r>
            <a:r>
              <a:rPr lang="en-US" altLang="zh-CN" sz="1200" dirty="0" smtClean="0"/>
              <a:t>HTML</a:t>
            </a:r>
            <a:r>
              <a:rPr lang="zh-CN" altLang="en-US" sz="1200" dirty="0" smtClean="0"/>
              <a:t>结构与前端绑定事件时用到的数据不一致，就会导致问题了。</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最后一点就是要保证路由的一致性，也就是说不能让用户访问</a:t>
            </a:r>
            <a:r>
              <a:rPr lang="en-US" altLang="zh-CN" sz="1200" dirty="0" smtClean="0"/>
              <a:t>a</a:t>
            </a:r>
            <a:r>
              <a:rPr lang="zh-CN" altLang="en-US" sz="1200" dirty="0" smtClean="0"/>
              <a:t>页面的时候，返回</a:t>
            </a:r>
            <a:r>
              <a:rPr lang="en-US" altLang="zh-CN" sz="1200" dirty="0" smtClean="0"/>
              <a:t>b</a:t>
            </a:r>
            <a:r>
              <a:rPr lang="zh-CN" altLang="en-US" sz="1200" dirty="0" smtClean="0"/>
              <a:t>页面给用户。</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12</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这样就明确了我们做同构直出的方向，对于部落来说，原来的项目中就使用了</a:t>
            </a:r>
            <a:r>
              <a:rPr lang="en-US" altLang="zh-CN" sz="1200" dirty="0" smtClean="0"/>
              <a:t>react</a:t>
            </a:r>
            <a:r>
              <a:rPr lang="zh-CN" altLang="en-US" sz="1200" dirty="0" smtClean="0"/>
              <a:t>和</a:t>
            </a:r>
            <a:r>
              <a:rPr lang="en-US" altLang="zh-CN" sz="1200" dirty="0" err="1" smtClean="0"/>
              <a:t>redux</a:t>
            </a:r>
            <a:r>
              <a:rPr lang="zh-CN" altLang="en-US" sz="1200" dirty="0" smtClean="0"/>
              <a:t>，所以接下来会使用这两个框架进行讲解。</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其实同构直出是一种优化的思想，不受任何框架限制，理解其中的原理才是最重要的。</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接下来我们就看看如何使用</a:t>
            </a:r>
            <a:r>
              <a:rPr lang="en-US" altLang="zh-CN" sz="1200" dirty="0" smtClean="0"/>
              <a:t>react</a:t>
            </a:r>
            <a:r>
              <a:rPr lang="zh-CN" altLang="en-US" sz="1200" dirty="0" smtClean="0"/>
              <a:t>来保证</a:t>
            </a:r>
            <a:r>
              <a:rPr lang="en-US" altLang="zh-CN" sz="1200" dirty="0" err="1" smtClean="0"/>
              <a:t>dom</a:t>
            </a:r>
            <a:r>
              <a:rPr lang="zh-CN" altLang="en-US" sz="1200" dirty="0" smtClean="0"/>
              <a:t>一致性，</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又如何使用</a:t>
            </a:r>
            <a:r>
              <a:rPr lang="en-US" altLang="zh-CN" sz="1200" dirty="0" err="1" smtClean="0"/>
              <a:t>redux</a:t>
            </a:r>
            <a:r>
              <a:rPr lang="zh-CN" altLang="en-US" sz="1200" dirty="0" smtClean="0"/>
              <a:t>保证数据一致性。</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先来看一下</a:t>
            </a:r>
            <a:r>
              <a:rPr lang="en-US" altLang="zh-CN" sz="1200" dirty="0" err="1" smtClean="0"/>
              <a:t>dom</a:t>
            </a:r>
            <a:r>
              <a:rPr lang="zh-CN" altLang="en-US" sz="1200" dirty="0" smtClean="0"/>
              <a:t>一致性的实现。</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13</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在使用</a:t>
            </a:r>
            <a:r>
              <a:rPr lang="en-US" altLang="zh-CN" sz="1200" dirty="0" smtClean="0"/>
              <a:t>react</a:t>
            </a:r>
            <a:r>
              <a:rPr lang="zh-CN" altLang="en-US" sz="1200" dirty="0" smtClean="0"/>
              <a:t>做同构直出时，很关键的一个因素就是它提供了虚拟</a:t>
            </a:r>
            <a:r>
              <a:rPr lang="en-US" altLang="zh-CN" sz="1200" dirty="0" smtClean="0"/>
              <a:t>DOM</a:t>
            </a:r>
            <a:r>
              <a:rPr lang="zh-CN" altLang="en-US" sz="1200" dirty="0" smtClean="0"/>
              <a:t>的支持，是一种在内存中的对象数，使其可以支持在浏览器和</a:t>
            </a:r>
            <a:r>
              <a:rPr lang="en-US" altLang="zh-CN" sz="1200" dirty="0" smtClean="0"/>
              <a:t>node</a:t>
            </a:r>
            <a:r>
              <a:rPr lang="zh-CN" altLang="en-US" sz="1200" dirty="0" smtClean="0"/>
              <a:t>环境下执行，这也是代码可以同构的关键所在。</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在浏览器端通过</a:t>
            </a:r>
            <a:r>
              <a:rPr lang="en-US" altLang="zh-CN" sz="1200" dirty="0" smtClean="0"/>
              <a:t>render</a:t>
            </a:r>
            <a:r>
              <a:rPr lang="zh-CN" altLang="en-US" sz="1200" dirty="0" smtClean="0"/>
              <a:t>方法生成虚拟</a:t>
            </a:r>
            <a:r>
              <a:rPr lang="en-US" altLang="zh-CN" sz="1200" dirty="0" err="1" smtClean="0"/>
              <a:t>dom</a:t>
            </a:r>
            <a:r>
              <a:rPr lang="zh-CN" altLang="en-US" sz="1200" dirty="0" smtClean="0"/>
              <a:t>并挂载到真实</a:t>
            </a:r>
            <a:r>
              <a:rPr lang="en-US" altLang="zh-CN" sz="1200" dirty="0" smtClean="0"/>
              <a:t>DOM</a:t>
            </a:r>
            <a:r>
              <a:rPr lang="zh-CN" altLang="en-US" sz="1200" dirty="0" smtClean="0"/>
              <a:t>上。</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在服务端通过</a:t>
            </a:r>
            <a:r>
              <a:rPr lang="en-US" altLang="zh-CN" sz="1200" dirty="0" err="1" smtClean="0"/>
              <a:t>renderToString</a:t>
            </a:r>
            <a:r>
              <a:rPr lang="zh-CN" altLang="en-US" sz="1200" dirty="0" smtClean="0"/>
              <a:t>方法将虚拟</a:t>
            </a:r>
            <a:r>
              <a:rPr lang="en-US" altLang="zh-CN" sz="1200" dirty="0" err="1" smtClean="0"/>
              <a:t>dom</a:t>
            </a:r>
            <a:r>
              <a:rPr lang="zh-CN" altLang="en-US" sz="1200" dirty="0" smtClean="0"/>
              <a:t>拼装成</a:t>
            </a:r>
            <a:r>
              <a:rPr lang="en-US" altLang="zh-CN" sz="1200" dirty="0" smtClean="0"/>
              <a:t>HTML</a:t>
            </a:r>
            <a:r>
              <a:rPr lang="zh-CN" altLang="en-US" sz="1200" dirty="0" smtClean="0"/>
              <a:t>字符串。</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使用这两个方法就可以解决</a:t>
            </a:r>
            <a:r>
              <a:rPr lang="en-US" altLang="zh-CN" sz="1200" dirty="0" err="1" smtClean="0"/>
              <a:t>dom</a:t>
            </a:r>
            <a:r>
              <a:rPr lang="zh-CN" altLang="en-US" sz="1200" dirty="0" smtClean="0"/>
              <a:t>一致性的问题了，来看一下具体的实现。</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14</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首先服务端通过调用</a:t>
            </a:r>
            <a:r>
              <a:rPr lang="en-US" altLang="zh-CN" sz="1200" dirty="0" err="1" smtClean="0"/>
              <a:t>rendertostring</a:t>
            </a:r>
            <a:r>
              <a:rPr lang="zh-CN" altLang="en-US" sz="1200" dirty="0" smtClean="0"/>
              <a:t>方法将</a:t>
            </a:r>
            <a:r>
              <a:rPr lang="en-US" altLang="zh-CN" sz="1200" dirty="0" smtClean="0"/>
              <a:t>react</a:t>
            </a:r>
            <a:r>
              <a:rPr lang="zh-CN" altLang="en-US" sz="1200" dirty="0" smtClean="0"/>
              <a:t>组件渲染为</a:t>
            </a:r>
            <a:r>
              <a:rPr lang="en-US" altLang="zh-CN" sz="1200" dirty="0" smtClean="0"/>
              <a:t>html</a:t>
            </a:r>
            <a:r>
              <a:rPr lang="zh-CN" altLang="en-US" sz="1200" dirty="0" smtClean="0"/>
              <a:t>字符串，</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但是通过</a:t>
            </a:r>
            <a:r>
              <a:rPr lang="en-US" altLang="zh-CN" sz="1200" dirty="0" smtClean="0"/>
              <a:t>react</a:t>
            </a:r>
            <a:r>
              <a:rPr lang="zh-CN" altLang="en-US" sz="1200" dirty="0" smtClean="0"/>
              <a:t>组件渲染出来的并不是标准的</a:t>
            </a:r>
            <a:r>
              <a:rPr lang="en-US" altLang="zh-CN" sz="1200" dirty="0" smtClean="0"/>
              <a:t>html</a:t>
            </a:r>
            <a:r>
              <a:rPr lang="zh-CN" altLang="en-US" sz="1200" dirty="0" smtClean="0"/>
              <a:t>格式，</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需要将其嵌入</a:t>
            </a:r>
            <a:r>
              <a:rPr lang="en-US" altLang="zh-CN" sz="1200" dirty="0" smtClean="0"/>
              <a:t>HTML</a:t>
            </a:r>
            <a:r>
              <a:rPr lang="zh-CN" altLang="en-US" sz="1200" dirty="0" smtClean="0"/>
              <a:t>模板中才能够被浏览器解析。</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当浏览器向直出服务器发起请求后，服务端将渲染好的</a:t>
            </a:r>
            <a:r>
              <a:rPr lang="en-US" altLang="zh-CN" sz="1200" dirty="0" smtClean="0"/>
              <a:t>html</a:t>
            </a:r>
            <a:r>
              <a:rPr lang="zh-CN" altLang="en-US" sz="1200" dirty="0" smtClean="0"/>
              <a:t>字符串返回，浏览器收到响应后进行渲染。</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浏览器通过解析</a:t>
            </a:r>
            <a:r>
              <a:rPr lang="en-US" altLang="zh-CN" sz="1200" dirty="0" smtClean="0"/>
              <a:t>html</a:t>
            </a:r>
            <a:r>
              <a:rPr lang="zh-CN" altLang="en-US" sz="1200" dirty="0" smtClean="0"/>
              <a:t>拉取到</a:t>
            </a:r>
            <a:r>
              <a:rPr lang="en-US" altLang="zh-CN" sz="1200" dirty="0" err="1" smtClean="0"/>
              <a:t>js</a:t>
            </a:r>
            <a:r>
              <a:rPr lang="zh-CN" altLang="en-US" sz="1200" dirty="0" smtClean="0"/>
              <a:t>脚本后，会执行</a:t>
            </a:r>
            <a:r>
              <a:rPr lang="en-US" altLang="zh-CN" sz="1200" dirty="0" smtClean="0"/>
              <a:t>render</a:t>
            </a:r>
            <a:r>
              <a:rPr lang="zh-CN" altLang="en-US" sz="1200" dirty="0" smtClean="0"/>
              <a:t>方法，</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render</a:t>
            </a:r>
            <a:r>
              <a:rPr lang="zh-CN" altLang="en-US" sz="1200" dirty="0" smtClean="0"/>
              <a:t>方法处理过程中会校验节点中的</a:t>
            </a:r>
            <a:r>
              <a:rPr lang="en-US" altLang="zh-CN" sz="1200" dirty="0" smtClean="0"/>
              <a:t>checksum</a:t>
            </a:r>
            <a:r>
              <a:rPr lang="zh-CN" altLang="en-US" sz="1200" dirty="0" smtClean="0"/>
              <a:t>属性，该属性是在服务端调用</a:t>
            </a:r>
            <a:r>
              <a:rPr lang="en-US" altLang="zh-CN" sz="1200" dirty="0" err="1" smtClean="0"/>
              <a:t>rendertostring</a:t>
            </a:r>
            <a:r>
              <a:rPr lang="zh-CN" altLang="en-US" sz="1200" dirty="0" smtClean="0"/>
              <a:t>方法时追加的，用于前端校验</a:t>
            </a:r>
            <a:r>
              <a:rPr lang="en-US" altLang="zh-CN" sz="1200" dirty="0" err="1" smtClean="0"/>
              <a:t>dom</a:t>
            </a:r>
            <a:r>
              <a:rPr lang="zh-CN" altLang="en-US" sz="1200" dirty="0" smtClean="0"/>
              <a:t>一致性，</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当校验一致时，直接执行脚本中后续的绑定事件等行为，</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如果不一致，将会进行虚拟</a:t>
            </a:r>
            <a:r>
              <a:rPr lang="en-US" altLang="zh-CN" sz="1200" dirty="0" smtClean="0"/>
              <a:t>DOM</a:t>
            </a:r>
            <a:r>
              <a:rPr lang="zh-CN" altLang="en-US" sz="1200" dirty="0" smtClean="0"/>
              <a:t>的</a:t>
            </a:r>
            <a:r>
              <a:rPr lang="en-US" altLang="zh-CN" sz="1200" dirty="0" smtClean="0"/>
              <a:t>diff</a:t>
            </a:r>
            <a:r>
              <a:rPr lang="zh-CN" altLang="en-US" sz="1200" dirty="0" smtClean="0"/>
              <a:t>操作，</a:t>
            </a:r>
            <a:r>
              <a:rPr lang="en-US" altLang="zh-CN" sz="1200" dirty="0" smtClean="0"/>
              <a:t>【</a:t>
            </a:r>
            <a:r>
              <a:rPr lang="zh-CN" altLang="en-US" sz="1200" dirty="0" smtClean="0"/>
              <a:t>切</a:t>
            </a:r>
            <a:r>
              <a:rPr lang="en-US" altLang="zh-CN" sz="1200" dirty="0" smtClean="0"/>
              <a:t>】</a:t>
            </a:r>
            <a:r>
              <a:rPr lang="zh-CN" altLang="en-US" sz="1200" dirty="0" smtClean="0"/>
              <a:t>，然后再进行增量更新</a:t>
            </a:r>
            <a:r>
              <a:rPr lang="en-US" altLang="zh-CN" sz="1200" dirty="0" smtClean="0"/>
              <a:t>DOM</a:t>
            </a:r>
            <a:r>
              <a:rPr lang="zh-CN" altLang="en-US" sz="1200" dirty="0" smtClean="0"/>
              <a:t>、绑定事件。</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这里大家已经感受同构代码的存在了，</a:t>
            </a:r>
            <a:r>
              <a:rPr lang="en-US" altLang="zh-CN" sz="1200" dirty="0" smtClean="0"/>
              <a:t>【</a:t>
            </a:r>
            <a:r>
              <a:rPr lang="zh-CN" altLang="en-US" sz="1200" dirty="0" smtClean="0"/>
              <a:t>切</a:t>
            </a:r>
            <a:r>
              <a:rPr lang="en-US" altLang="zh-CN" sz="1200" dirty="0" smtClean="0"/>
              <a:t>】</a:t>
            </a:r>
            <a:r>
              <a:rPr lang="zh-CN" altLang="en-US" sz="1200" dirty="0" smtClean="0"/>
              <a:t>就在这里是吧。</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15</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那大家听到这里是不是有些疑问呢？</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Node</a:t>
            </a:r>
            <a:r>
              <a:rPr lang="zh-CN" altLang="en-US" sz="1200" dirty="0" smtClean="0"/>
              <a:t>环境和浏览器环境毕竟还是不一样的，有这么多前端代码是不能直接在</a:t>
            </a:r>
            <a:r>
              <a:rPr lang="en-US" altLang="zh-CN" sz="1200" dirty="0" smtClean="0"/>
              <a:t>node</a:t>
            </a:r>
            <a:r>
              <a:rPr lang="zh-CN" altLang="en-US" sz="1200" dirty="0" smtClean="0"/>
              <a:t>端执行的，</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应该怎样在同构代码上做好平台区分呢？</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咱们先带着问题继续往下看</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16</a:t>
            </a:fld>
            <a:endParaRPr lang="zh-CN" altLang="en-US"/>
          </a:p>
        </p:txBody>
      </p:sp>
    </p:spTree>
    <p:extLst>
      <p:ext uri="{BB962C8B-B14F-4D97-AF65-F5344CB8AC3E}">
        <p14:creationId xmlns:p14="http://schemas.microsoft.com/office/powerpoint/2010/main" val="2603659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再来看一下数据一致性是如何保证的。</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17</a:t>
            </a:fld>
            <a:endParaRPr lang="zh-CN" altLang="en-US"/>
          </a:p>
        </p:txBody>
      </p:sp>
    </p:spTree>
    <p:extLst>
      <p:ext uri="{BB962C8B-B14F-4D97-AF65-F5344CB8AC3E}">
        <p14:creationId xmlns:p14="http://schemas.microsoft.com/office/powerpoint/2010/main" val="1689827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t>Redux</a:t>
            </a:r>
            <a:r>
              <a:rPr lang="zh-CN" altLang="en-US" sz="1200" dirty="0" smtClean="0"/>
              <a:t>使用单一的</a:t>
            </a:r>
            <a:r>
              <a:rPr lang="en-US" altLang="zh-CN" sz="1200" dirty="0" smtClean="0"/>
              <a:t>Store</a:t>
            </a:r>
            <a:r>
              <a:rPr lang="zh-CN" altLang="en-US" sz="1200" dirty="0" smtClean="0"/>
              <a:t>对象保存、管理页面中的所有状态，和虚拟</a:t>
            </a:r>
            <a:r>
              <a:rPr lang="en-US" altLang="zh-CN" sz="1200" dirty="0" err="1" smtClean="0"/>
              <a:t>dom</a:t>
            </a:r>
            <a:r>
              <a:rPr lang="zh-CN" altLang="en-US" sz="1200" dirty="0" smtClean="0"/>
              <a:t>一样，是一种驻在内存中的对象，代码完全可以同构。</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18</a:t>
            </a:fld>
            <a:endParaRPr lang="zh-CN" altLang="en-US"/>
          </a:p>
        </p:txBody>
      </p:sp>
    </p:spTree>
    <p:extLst>
      <p:ext uri="{BB962C8B-B14F-4D97-AF65-F5344CB8AC3E}">
        <p14:creationId xmlns:p14="http://schemas.microsoft.com/office/powerpoint/2010/main" val="1689827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b="0" i="0" kern="1200" dirty="0" smtClean="0">
                <a:solidFill>
                  <a:schemeClr val="tx1"/>
                </a:solidFill>
                <a:effectLst/>
                <a:latin typeface="+mn-lt"/>
                <a:ea typeface="+mn-ea"/>
                <a:cs typeface="+mn-cs"/>
              </a:rPr>
              <a:t>保证数据一致性的原理其实很简单。</a:t>
            </a:r>
            <a:endParaRPr lang="en-US" altLang="zh-CN" sz="10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b="0" i="0" kern="1200" dirty="0" smtClean="0">
                <a:solidFill>
                  <a:schemeClr val="tx1"/>
                </a:solidFill>
                <a:effectLst/>
                <a:latin typeface="+mn-lt"/>
                <a:ea typeface="+mn-ea"/>
                <a:cs typeface="+mn-cs"/>
              </a:rPr>
              <a:t>只要在最后组装</a:t>
            </a:r>
            <a:r>
              <a:rPr lang="en-US" altLang="zh-CN" sz="1000" b="0" i="0" kern="1200" dirty="0" smtClean="0">
                <a:solidFill>
                  <a:schemeClr val="tx1"/>
                </a:solidFill>
                <a:effectLst/>
                <a:latin typeface="+mn-lt"/>
                <a:ea typeface="+mn-ea"/>
                <a:cs typeface="+mn-cs"/>
              </a:rPr>
              <a:t>HTML</a:t>
            </a:r>
            <a:r>
              <a:rPr lang="zh-CN" altLang="en-US" sz="1000" b="0" i="0" kern="1200" dirty="0" smtClean="0">
                <a:solidFill>
                  <a:schemeClr val="tx1"/>
                </a:solidFill>
                <a:effectLst/>
                <a:latin typeface="+mn-lt"/>
                <a:ea typeface="+mn-ea"/>
                <a:cs typeface="+mn-cs"/>
              </a:rPr>
              <a:t>字符串时，将服务端的状态通过</a:t>
            </a:r>
            <a:r>
              <a:rPr lang="en-US" altLang="zh-CN" sz="1000" b="0" i="0" kern="1200" dirty="0" smtClean="0">
                <a:solidFill>
                  <a:schemeClr val="tx1"/>
                </a:solidFill>
                <a:effectLst/>
                <a:latin typeface="+mn-lt"/>
                <a:ea typeface="+mn-ea"/>
                <a:cs typeface="+mn-cs"/>
              </a:rPr>
              <a:t>script</a:t>
            </a:r>
            <a:r>
              <a:rPr lang="zh-CN" altLang="en-US" sz="1000" b="0" i="0" kern="1200" dirty="0" smtClean="0">
                <a:solidFill>
                  <a:schemeClr val="tx1"/>
                </a:solidFill>
                <a:effectLst/>
                <a:latin typeface="+mn-lt"/>
                <a:ea typeface="+mn-ea"/>
                <a:cs typeface="+mn-cs"/>
              </a:rPr>
              <a:t>标签一起输出给前端，</a:t>
            </a:r>
            <a:endParaRPr lang="en-US" altLang="zh-CN" sz="10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b="0" i="0" kern="1200" dirty="0" smtClean="0">
                <a:solidFill>
                  <a:schemeClr val="tx1"/>
                </a:solidFill>
                <a:effectLst/>
                <a:latin typeface="+mn-lt"/>
                <a:ea typeface="+mn-ea"/>
                <a:cs typeface="+mn-cs"/>
              </a:rPr>
              <a:t>然后在前端初始化 </a:t>
            </a:r>
            <a:r>
              <a:rPr lang="en-US" altLang="zh-CN" sz="1000" b="0" i="0" kern="1200" dirty="0" smtClean="0">
                <a:solidFill>
                  <a:schemeClr val="tx1"/>
                </a:solidFill>
                <a:effectLst/>
                <a:latin typeface="+mn-lt"/>
                <a:ea typeface="+mn-ea"/>
                <a:cs typeface="+mn-cs"/>
              </a:rPr>
              <a:t>Store </a:t>
            </a:r>
            <a:r>
              <a:rPr lang="zh-CN" altLang="en-US" sz="1000" b="0" i="0" kern="1200" dirty="0" smtClean="0">
                <a:solidFill>
                  <a:schemeClr val="tx1"/>
                </a:solidFill>
                <a:effectLst/>
                <a:latin typeface="+mn-lt"/>
                <a:ea typeface="+mn-ea"/>
                <a:cs typeface="+mn-cs"/>
              </a:rPr>
              <a:t>时使用该数据，即可完成了数据的传递和共享，达到保证数据一致性的目的。</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19</a:t>
            </a:fld>
            <a:endParaRPr lang="zh-CN" altLang="en-US"/>
          </a:p>
        </p:txBody>
      </p:sp>
    </p:spTree>
    <p:extLst>
      <p:ext uri="{BB962C8B-B14F-4D97-AF65-F5344CB8AC3E}">
        <p14:creationId xmlns:p14="http://schemas.microsoft.com/office/powerpoint/2010/main" val="509748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我们就从事情的起因说起吧，还记得那是一个刚加完班后的早晨，领导把我喊过去说</a:t>
            </a:r>
            <a:r>
              <a:rPr lang="zh-CN" altLang="en-US" sz="1200" b="0" dirty="0" smtClean="0">
                <a:solidFill>
                  <a:prstClr val="black">
                    <a:lumMod val="65000"/>
                    <a:lumOff val="35000"/>
                  </a:prstClr>
                </a:solidFill>
                <a:latin typeface="微软雅黑" pitchFamily="34" charset="-122"/>
                <a:ea typeface="微软雅黑" pitchFamily="34" charset="-122"/>
                <a:sym typeface="Wingdings" pitchFamily="2" charset="2"/>
              </a:rPr>
              <a:t>：</a:t>
            </a:r>
            <a:r>
              <a:rPr lang="en-US" altLang="zh-CN" sz="1200" b="0" dirty="0" smtClean="0">
                <a:solidFill>
                  <a:prstClr val="black">
                    <a:lumMod val="65000"/>
                    <a:lumOff val="35000"/>
                  </a:prstClr>
                </a:solidFill>
                <a:latin typeface="微软雅黑" pitchFamily="34" charset="-122"/>
                <a:ea typeface="微软雅黑" pitchFamily="34" charset="-122"/>
                <a:sym typeface="Wingdings" pitchFamily="2" charset="2"/>
              </a:rPr>
              <a:t>【</a:t>
            </a:r>
            <a:r>
              <a:rPr lang="zh-CN" altLang="en-US" sz="1200" b="0" dirty="0" smtClean="0">
                <a:solidFill>
                  <a:prstClr val="black">
                    <a:lumMod val="65000"/>
                    <a:lumOff val="35000"/>
                  </a:prstClr>
                </a:solidFill>
                <a:latin typeface="微软雅黑" pitchFamily="34" charset="-122"/>
                <a:ea typeface="微软雅黑" pitchFamily="34" charset="-122"/>
                <a:sym typeface="Wingdings" pitchFamily="2" charset="2"/>
              </a:rPr>
              <a:t>切</a:t>
            </a:r>
            <a:r>
              <a:rPr lang="en-US" altLang="zh-CN" sz="1200" b="0" dirty="0" smtClean="0">
                <a:solidFill>
                  <a:prstClr val="black">
                    <a:lumMod val="65000"/>
                    <a:lumOff val="35000"/>
                  </a:prstClr>
                </a:solidFill>
                <a:latin typeface="微软雅黑" pitchFamily="34" charset="-122"/>
                <a:ea typeface="微软雅黑" pitchFamily="34" charset="-122"/>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sym typeface="Wingdings" pitchFamily="2" charset="2"/>
              </a:rPr>
              <a:t>咱们页面的测速数据不理想呀，改成直出优化下吧。</a:t>
            </a:r>
            <a:r>
              <a:rPr lang="en-US" altLang="zh-CN" sz="1200" b="0" dirty="0" smtClean="0">
                <a:solidFill>
                  <a:prstClr val="black">
                    <a:lumMod val="65000"/>
                    <a:lumOff val="35000"/>
                  </a:prstClr>
                </a:solidFill>
                <a:latin typeface="微软雅黑" pitchFamily="34" charset="-122"/>
                <a:ea typeface="微软雅黑" pitchFamily="34" charset="-122"/>
                <a:sym typeface="Wingdings" pitchFamily="2" charset="2"/>
              </a:rPr>
              <a:t>【</a:t>
            </a:r>
            <a:r>
              <a:rPr lang="zh-CN" altLang="en-US" sz="1200" b="0" dirty="0" smtClean="0">
                <a:solidFill>
                  <a:prstClr val="black">
                    <a:lumMod val="65000"/>
                    <a:lumOff val="35000"/>
                  </a:prstClr>
                </a:solidFill>
                <a:latin typeface="微软雅黑" pitchFamily="34" charset="-122"/>
                <a:ea typeface="微软雅黑" pitchFamily="34" charset="-122"/>
                <a:sym typeface="Wingdings" pitchFamily="2" charset="2"/>
              </a:rPr>
              <a:t>切</a:t>
            </a:r>
            <a:r>
              <a:rPr lang="en-US" altLang="zh-CN" sz="1200" b="0" dirty="0" smtClean="0">
                <a:solidFill>
                  <a:prstClr val="black">
                    <a:lumMod val="65000"/>
                    <a:lumOff val="35000"/>
                  </a:prstClr>
                </a:solidFill>
                <a:latin typeface="微软雅黑" pitchFamily="34" charset="-122"/>
                <a:ea typeface="微软雅黑" pitchFamily="34" charset="-122"/>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sym typeface="Wingdings" pitchFamily="2" charset="2"/>
              </a:rPr>
              <a:t>当时我很愉快的就答应了</a:t>
            </a:r>
            <a:endParaRPr lang="en-US" altLang="zh-CN" sz="1200" b="0" dirty="0" smtClean="0">
              <a:solidFill>
                <a:prstClr val="black">
                  <a:lumMod val="65000"/>
                  <a:lumOff val="35000"/>
                </a:prstClr>
              </a:solidFill>
              <a:latin typeface="微软雅黑" pitchFamily="34" charset="-122"/>
              <a:ea typeface="微软雅黑" pitchFamily="34" charset="-122"/>
              <a:sym typeface="Wingdings"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sym typeface="Wingdings" pitchFamily="2" charset="2"/>
              </a:rPr>
              <a:t>但其实当时我的内心是十分崩溃的。</a:t>
            </a:r>
            <a:r>
              <a:rPr lang="en-US" altLang="zh-CN" sz="1200" b="0" dirty="0" smtClean="0">
                <a:solidFill>
                  <a:prstClr val="black">
                    <a:lumMod val="65000"/>
                    <a:lumOff val="35000"/>
                  </a:prstClr>
                </a:solidFill>
                <a:latin typeface="微软雅黑" pitchFamily="34" charset="-122"/>
                <a:ea typeface="微软雅黑" pitchFamily="34" charset="-122"/>
                <a:sym typeface="Wingdings" pitchFamily="2" charset="2"/>
              </a:rPr>
              <a:t>【</a:t>
            </a:r>
            <a:r>
              <a:rPr lang="zh-CN" altLang="en-US" sz="1200" b="0" dirty="0" smtClean="0">
                <a:solidFill>
                  <a:prstClr val="black">
                    <a:lumMod val="65000"/>
                    <a:lumOff val="35000"/>
                  </a:prstClr>
                </a:solidFill>
                <a:latin typeface="微软雅黑" pitchFamily="34" charset="-122"/>
                <a:ea typeface="微软雅黑" pitchFamily="34" charset="-122"/>
                <a:sym typeface="Wingdings" pitchFamily="2" charset="2"/>
              </a:rPr>
              <a:t>切</a:t>
            </a:r>
            <a:r>
              <a:rPr lang="en-US" altLang="zh-CN" sz="1200" b="0" dirty="0" smtClean="0">
                <a:solidFill>
                  <a:prstClr val="black">
                    <a:lumMod val="65000"/>
                    <a:lumOff val="35000"/>
                  </a:prstClr>
                </a:solidFill>
                <a:latin typeface="微软雅黑" pitchFamily="34" charset="-122"/>
                <a:ea typeface="微软雅黑" pitchFamily="34" charset="-122"/>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sym typeface="Wingdings" pitchFamily="2" charset="2"/>
              </a:rPr>
              <a:t>因为我根本不知道什么是直出，只是当着领导不好意思说不知道。</a:t>
            </a:r>
            <a:r>
              <a:rPr lang="en-US" altLang="zh-CN" sz="1200" b="0" dirty="0" smtClean="0">
                <a:solidFill>
                  <a:prstClr val="black">
                    <a:lumMod val="65000"/>
                    <a:lumOff val="35000"/>
                  </a:prstClr>
                </a:solidFill>
                <a:latin typeface="微软雅黑" pitchFamily="34" charset="-122"/>
                <a:ea typeface="微软雅黑" pitchFamily="34" charset="-122"/>
                <a:sym typeface="Wingdings" pitchFamily="2" charset="2"/>
              </a:rPr>
              <a:t>【</a:t>
            </a:r>
            <a:r>
              <a:rPr lang="zh-CN" altLang="en-US" sz="1200" b="0" dirty="0" smtClean="0">
                <a:solidFill>
                  <a:prstClr val="black">
                    <a:lumMod val="65000"/>
                    <a:lumOff val="35000"/>
                  </a:prstClr>
                </a:solidFill>
                <a:latin typeface="微软雅黑" pitchFamily="34" charset="-122"/>
                <a:ea typeface="微软雅黑" pitchFamily="34" charset="-122"/>
                <a:sym typeface="Wingdings" pitchFamily="2" charset="2"/>
              </a:rPr>
              <a:t>切</a:t>
            </a:r>
            <a:r>
              <a:rPr lang="en-US" altLang="zh-CN" sz="1200" b="0" dirty="0" smtClean="0">
                <a:solidFill>
                  <a:prstClr val="black">
                    <a:lumMod val="65000"/>
                    <a:lumOff val="35000"/>
                  </a:prstClr>
                </a:solidFill>
                <a:latin typeface="微软雅黑" pitchFamily="34" charset="-122"/>
                <a:ea typeface="微软雅黑" pitchFamily="34" charset="-122"/>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sym typeface="Wingdings" pitchFamily="2" charset="2"/>
              </a:rPr>
              <a:t>不知道有没有同学和我一样不知道的哈</a:t>
            </a:r>
            <a:endParaRPr lang="en-US" altLang="zh-CN" sz="1200" b="0" dirty="0" smtClean="0">
              <a:solidFill>
                <a:prstClr val="black">
                  <a:lumMod val="65000"/>
                  <a:lumOff val="35000"/>
                </a:prstClr>
              </a:solidFill>
              <a:latin typeface="微软雅黑" pitchFamily="34" charset="-122"/>
              <a:ea typeface="微软雅黑" pitchFamily="34" charset="-122"/>
              <a:sym typeface="Wingdings" pitchFamily="2" charset="2"/>
            </a:endParaRP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2</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这里其实也存在一点问题，页面的状态大都来自于后台数据，而发送异步请求的方法在前端是</a:t>
            </a:r>
            <a:r>
              <a:rPr lang="en-US" altLang="zh-CN" sz="1200" dirty="0" err="1" smtClean="0"/>
              <a:t>ajax</a:t>
            </a:r>
            <a:r>
              <a:rPr lang="zh-CN" altLang="en-US" sz="1200" dirty="0" smtClean="0"/>
              <a:t>方法，在</a:t>
            </a:r>
            <a:r>
              <a:rPr lang="en-US" altLang="zh-CN" sz="1200" dirty="0" smtClean="0"/>
              <a:t>node</a:t>
            </a:r>
            <a:r>
              <a:rPr lang="zh-CN" altLang="en-US" sz="1200" dirty="0" smtClean="0"/>
              <a:t>端是使用</a:t>
            </a:r>
            <a:r>
              <a:rPr lang="en-US" altLang="zh-CN" sz="1200" dirty="0" smtClean="0"/>
              <a:t>http</a:t>
            </a:r>
            <a:r>
              <a:rPr lang="zh-CN" altLang="en-US" sz="1200" dirty="0" smtClean="0"/>
              <a:t>模块的</a:t>
            </a:r>
            <a:r>
              <a:rPr lang="en-US" altLang="zh-CN" sz="1200" dirty="0" smtClean="0"/>
              <a:t>request</a:t>
            </a:r>
            <a:r>
              <a:rPr lang="zh-CN" altLang="en-US" sz="1200" dirty="0" smtClean="0"/>
              <a:t>方法，这样，我们又该怎样保证代码的同构呢？</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20</a:t>
            </a:fld>
            <a:endParaRPr lang="zh-CN" altLang="en-US"/>
          </a:p>
        </p:txBody>
      </p:sp>
    </p:spTree>
    <p:extLst>
      <p:ext uri="{BB962C8B-B14F-4D97-AF65-F5344CB8AC3E}">
        <p14:creationId xmlns:p14="http://schemas.microsoft.com/office/powerpoint/2010/main" val="857810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那接下来我们就一起来看看怎样解决上面遇到的一些问题，以及部落同构直出的改造方案。</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21</a:t>
            </a:fld>
            <a:endParaRPr lang="zh-CN" altLang="en-US"/>
          </a:p>
        </p:txBody>
      </p:sp>
    </p:spTree>
    <p:extLst>
      <p:ext uri="{BB962C8B-B14F-4D97-AF65-F5344CB8AC3E}">
        <p14:creationId xmlns:p14="http://schemas.microsoft.com/office/powerpoint/2010/main" val="2766399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整个解决问题和改造的过程我把它比作是一次装修房子的过程哈，</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在装修房子过程中有这样一些关键的角色，</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户型结构图、设计师、通过设计师设计出来的效果图、还有房子，</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如果现在我们又买了一套户型结构完全一样的房子需要装修，</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那是不是就和我们前后端需要渲染出来的</a:t>
            </a:r>
            <a:r>
              <a:rPr lang="en-US" altLang="zh-CN" sz="1200" dirty="0" smtClean="0"/>
              <a:t>HTML</a:t>
            </a:r>
            <a:r>
              <a:rPr lang="zh-CN" altLang="en-US" sz="1200" dirty="0" smtClean="0"/>
              <a:t>结构一样是类似的场景了，</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那我们就把户型结构图看做是源码，设计师看做构建工具，效果图看做构建打包后的</a:t>
            </a:r>
            <a:r>
              <a:rPr lang="en-US" altLang="zh-CN" sz="1200" dirty="0" smtClean="0"/>
              <a:t>bundle</a:t>
            </a:r>
            <a:r>
              <a:rPr lang="zh-CN" altLang="en-US" sz="1200" dirty="0" smtClean="0"/>
              <a:t>，已经装修好的房子看做浏览器，等待装修的房子看做</a:t>
            </a:r>
            <a:r>
              <a:rPr lang="en-US" altLang="zh-CN" sz="1200" dirty="0" smtClean="0"/>
              <a:t>node</a:t>
            </a:r>
            <a:r>
              <a:rPr lang="zh-CN" altLang="en-US" sz="1200" dirty="0" smtClean="0"/>
              <a:t>服务器。</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大家还记得我们前面提到的第一个问题吗？前端代码中有些代码是不能在</a:t>
            </a:r>
            <a:r>
              <a:rPr lang="en-US" altLang="zh-CN" sz="1200" dirty="0" smtClean="0"/>
              <a:t>node</a:t>
            </a:r>
            <a:r>
              <a:rPr lang="zh-CN" altLang="en-US" sz="1200" dirty="0" smtClean="0"/>
              <a:t>端执行的，该怎么解决呢？</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22</a:t>
            </a:fld>
            <a:endParaRPr lang="zh-CN" altLang="en-US"/>
          </a:p>
        </p:txBody>
      </p:sp>
    </p:spTree>
    <p:extLst>
      <p:ext uri="{BB962C8B-B14F-4D97-AF65-F5344CB8AC3E}">
        <p14:creationId xmlns:p14="http://schemas.microsoft.com/office/powerpoint/2010/main" val="110012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先来看一下如果在设计过程中，我们想去掉一些东西该怎么做？</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是不是只需要在户型结构图上做些标识，然后告诉设计师这个标识表示我们想去掉的东西就可以了。</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23</a:t>
            </a:fld>
            <a:endParaRPr lang="zh-CN" altLang="en-US"/>
          </a:p>
        </p:txBody>
      </p:sp>
    </p:spTree>
    <p:extLst>
      <p:ext uri="{BB962C8B-B14F-4D97-AF65-F5344CB8AC3E}">
        <p14:creationId xmlns:p14="http://schemas.microsoft.com/office/powerpoint/2010/main" val="2975091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按照这种思路，我们就在源码中做了些标记，然后告诉构建工具被这个标记包裹的代码是打包</a:t>
            </a:r>
            <a:r>
              <a:rPr lang="en-US" altLang="zh-CN" sz="1200" dirty="0" smtClean="0"/>
              <a:t>node</a:t>
            </a:r>
            <a:r>
              <a:rPr lang="zh-CN" altLang="en-US" sz="1200" dirty="0" smtClean="0"/>
              <a:t>端代码时需要删掉的，让构建工具识别这个标签的方法就是使用自定义</a:t>
            </a:r>
            <a:r>
              <a:rPr lang="en-US" altLang="zh-CN" sz="1200" dirty="0" err="1" smtClean="0"/>
              <a:t>webpack</a:t>
            </a:r>
            <a:r>
              <a:rPr lang="en-US" altLang="zh-CN" sz="1200" dirty="0" smtClean="0"/>
              <a:t> loader</a:t>
            </a:r>
            <a:r>
              <a:rPr lang="zh-CN" altLang="en-US" sz="1200" dirty="0" smtClean="0"/>
              <a:t>或者</a:t>
            </a:r>
            <a:r>
              <a:rPr lang="en-US" altLang="zh-CN" sz="1200" dirty="0" smtClean="0"/>
              <a:t>babel</a:t>
            </a:r>
            <a:r>
              <a:rPr lang="zh-CN" altLang="en-US" sz="1200" dirty="0" smtClean="0"/>
              <a:t>插件了。</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24</a:t>
            </a:fld>
            <a:endParaRPr lang="zh-CN" altLang="en-US"/>
          </a:p>
        </p:txBody>
      </p:sp>
    </p:spTree>
    <p:extLst>
      <p:ext uri="{BB962C8B-B14F-4D97-AF65-F5344CB8AC3E}">
        <p14:creationId xmlns:p14="http://schemas.microsoft.com/office/powerpoint/2010/main" val="713353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再来回想下第二个问题，发送异步请求前端使用的是</a:t>
            </a:r>
            <a:r>
              <a:rPr lang="en-US" altLang="zh-CN" sz="1200" dirty="0" err="1" smtClean="0"/>
              <a:t>ajax</a:t>
            </a:r>
            <a:r>
              <a:rPr lang="zh-CN" altLang="en-US" sz="1200" dirty="0" smtClean="0"/>
              <a:t>方法，</a:t>
            </a:r>
            <a:r>
              <a:rPr lang="en-US" altLang="zh-CN" sz="1200" dirty="0" smtClean="0"/>
              <a:t>node</a:t>
            </a:r>
            <a:r>
              <a:rPr lang="zh-CN" altLang="en-US" sz="1200" dirty="0" smtClean="0"/>
              <a:t>端使用的是</a:t>
            </a:r>
            <a:r>
              <a:rPr lang="en-US" altLang="zh-CN" sz="1200" dirty="0" smtClean="0"/>
              <a:t>http</a:t>
            </a:r>
            <a:r>
              <a:rPr lang="zh-CN" altLang="en-US" sz="1200" dirty="0" smtClean="0"/>
              <a:t>模块的</a:t>
            </a:r>
            <a:r>
              <a:rPr lang="en-US" altLang="zh-CN" sz="1200" dirty="0" smtClean="0"/>
              <a:t>request</a:t>
            </a:r>
            <a:r>
              <a:rPr lang="zh-CN" altLang="en-US" sz="1200" dirty="0" smtClean="0"/>
              <a:t>方法，这个问题怎么解决呢？</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同样的，在设计过程中，如果我想改个门，是不是直接告诉设计师就可以了？</a:t>
            </a:r>
            <a:r>
              <a:rPr lang="zh-CN" altLang="en-US" sz="1200" baseline="0" dirty="0" smtClean="0"/>
              <a:t> 都没必要</a:t>
            </a:r>
            <a:r>
              <a:rPr lang="zh-CN" altLang="en-US" sz="1200" dirty="0" smtClean="0"/>
              <a:t>在原始图上进行任何修改了</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25</a:t>
            </a:fld>
            <a:endParaRPr lang="zh-CN" altLang="en-US"/>
          </a:p>
        </p:txBody>
      </p:sp>
    </p:spTree>
    <p:extLst>
      <p:ext uri="{BB962C8B-B14F-4D97-AF65-F5344CB8AC3E}">
        <p14:creationId xmlns:p14="http://schemas.microsoft.com/office/powerpoint/2010/main" val="847707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借助这种思考方式，我们借助了构建工具帮我们处理，不需要对源码进行任何更改。</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源码中使用的是</a:t>
            </a:r>
            <a:r>
              <a:rPr lang="en-US" altLang="zh-CN" sz="1200" dirty="0" err="1" smtClean="0"/>
              <a:t>ajax</a:t>
            </a:r>
            <a:r>
              <a:rPr lang="zh-CN" altLang="en-US" sz="1200" dirty="0" smtClean="0"/>
              <a:t>方法，同时我们在</a:t>
            </a:r>
            <a:r>
              <a:rPr lang="en-US" altLang="zh-CN" sz="1200" dirty="0" smtClean="0"/>
              <a:t>node</a:t>
            </a:r>
            <a:r>
              <a:rPr lang="zh-CN" altLang="en-US" sz="1200" dirty="0" smtClean="0"/>
              <a:t>服务器上在全局变量下实现了一个</a:t>
            </a:r>
            <a:r>
              <a:rPr lang="en-US" altLang="zh-CN" sz="1200" dirty="0" err="1" smtClean="0"/>
              <a:t>window.ajax</a:t>
            </a:r>
            <a:r>
              <a:rPr lang="zh-CN" altLang="en-US" sz="1200" dirty="0" smtClean="0"/>
              <a:t>的方法，这样通过自定义</a:t>
            </a:r>
            <a:r>
              <a:rPr lang="en-US" altLang="zh-CN" sz="1200" dirty="0" smtClean="0"/>
              <a:t>babel</a:t>
            </a:r>
            <a:r>
              <a:rPr lang="zh-CN" altLang="en-US" sz="1200" dirty="0" smtClean="0"/>
              <a:t>插件，在对源码打包时，将</a:t>
            </a:r>
            <a:r>
              <a:rPr lang="en-US" altLang="zh-CN" sz="1200" dirty="0" err="1" smtClean="0"/>
              <a:t>ajax</a:t>
            </a:r>
            <a:r>
              <a:rPr lang="zh-CN" altLang="en-US" sz="1200" dirty="0" smtClean="0"/>
              <a:t>方法名替换成为</a:t>
            </a:r>
            <a:r>
              <a:rPr lang="en-US" altLang="zh-CN" sz="1200" dirty="0" err="1" smtClean="0"/>
              <a:t>window.ajax</a:t>
            </a:r>
            <a:r>
              <a:rPr lang="zh-CN" altLang="en-US" sz="1200" dirty="0" smtClean="0"/>
              <a:t>方法名，这样问题就得到了解决。</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26</a:t>
            </a:fld>
            <a:endParaRPr lang="zh-CN" altLang="en-US"/>
          </a:p>
        </p:txBody>
      </p:sp>
    </p:spTree>
    <p:extLst>
      <p:ext uri="{BB962C8B-B14F-4D97-AF65-F5344CB8AC3E}">
        <p14:creationId xmlns:p14="http://schemas.microsoft.com/office/powerpoint/2010/main" val="1738559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到现在我们就结束了设计工作，有了效果图，也就是已经打包出了一份可以在</a:t>
            </a:r>
            <a:r>
              <a:rPr lang="en-US" altLang="zh-CN" sz="1200" dirty="0" smtClean="0"/>
              <a:t>node</a:t>
            </a:r>
            <a:r>
              <a:rPr lang="zh-CN" altLang="en-US" sz="1200" dirty="0" smtClean="0"/>
              <a:t>端执行的</a:t>
            </a:r>
            <a:r>
              <a:rPr lang="en-US" altLang="zh-CN" sz="1200" dirty="0" smtClean="0"/>
              <a:t>bundle</a:t>
            </a:r>
            <a:r>
              <a:rPr lang="zh-CN" altLang="en-US" sz="1200" dirty="0" smtClean="0"/>
              <a:t>，就下来就是需要到房子里面去还原设计稿的时候了。</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27</a:t>
            </a:fld>
            <a:endParaRPr lang="zh-CN" altLang="en-US"/>
          </a:p>
        </p:txBody>
      </p:sp>
    </p:spTree>
    <p:extLst>
      <p:ext uri="{BB962C8B-B14F-4D97-AF65-F5344CB8AC3E}">
        <p14:creationId xmlns:p14="http://schemas.microsoft.com/office/powerpoint/2010/main" val="3651348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施工的话我自己肯定是不行的了，所以需要一个施工队。</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施工队里面有包工头，负责承接项目，分发任务给各个工种按照设计稿进行施工。</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28</a:t>
            </a:fld>
            <a:endParaRPr lang="zh-CN" altLang="en-US"/>
          </a:p>
        </p:txBody>
      </p:sp>
    </p:spTree>
    <p:extLst>
      <p:ext uri="{BB962C8B-B14F-4D97-AF65-F5344CB8AC3E}">
        <p14:creationId xmlns:p14="http://schemas.microsoft.com/office/powerpoint/2010/main" val="3216834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同样的原理，我们在</a:t>
            </a:r>
            <a:r>
              <a:rPr lang="en-US" altLang="zh-CN" sz="1200" dirty="0" smtClean="0"/>
              <a:t>node</a:t>
            </a:r>
            <a:r>
              <a:rPr lang="zh-CN" altLang="en-US" sz="1200" dirty="0" smtClean="0"/>
              <a:t>服务器上引入了直出框架机的概念，帮我们统一管理直出服务。</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框架机的第一层就是玄武和</a:t>
            </a:r>
            <a:r>
              <a:rPr lang="en-US" altLang="zh-CN" sz="1200" dirty="0" smtClean="0"/>
              <a:t>TSW,</a:t>
            </a:r>
            <a:r>
              <a:rPr lang="zh-CN" altLang="en-US" sz="1200" dirty="0" smtClean="0"/>
              <a:t>不知道有没有同学听说过玄武哈？如果不了解的同学可以会后回顾一下我们去年的</a:t>
            </a:r>
            <a:r>
              <a:rPr lang="en-US" altLang="zh-CN" sz="1200" dirty="0" smtClean="0"/>
              <a:t>ac</a:t>
            </a:r>
            <a:r>
              <a:rPr lang="zh-CN" altLang="en-US" sz="1200" dirty="0" smtClean="0"/>
              <a:t>大会，其中有专门讲解玄武的分享。</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为了不影响后面的理解，这里可以把它当做是起了一个</a:t>
            </a:r>
            <a:r>
              <a:rPr lang="en-US" altLang="zh-CN" sz="1200" dirty="0" err="1" smtClean="0"/>
              <a:t>koa</a:t>
            </a:r>
            <a:r>
              <a:rPr lang="zh-CN" altLang="en-US" sz="1200" dirty="0" smtClean="0"/>
              <a:t>的</a:t>
            </a:r>
            <a:r>
              <a:rPr lang="en-US" altLang="zh-CN" sz="1200" dirty="0" smtClean="0"/>
              <a:t>server</a:t>
            </a:r>
            <a:r>
              <a:rPr lang="zh-CN" altLang="en-US" sz="1200" dirty="0" smtClean="0"/>
              <a:t>，负责监听端口，接受请求并转发到业务逻辑层按照打包好的</a:t>
            </a:r>
            <a:r>
              <a:rPr lang="en-US" altLang="zh-CN" sz="1200" dirty="0" smtClean="0"/>
              <a:t>bundle</a:t>
            </a:r>
            <a:r>
              <a:rPr lang="zh-CN" altLang="en-US" sz="1200" dirty="0" smtClean="0"/>
              <a:t>去处理。</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为了让业务逻辑层不必针对每个页面做兼容，所以需要打包出来的</a:t>
            </a:r>
            <a:r>
              <a:rPr lang="en-US" altLang="zh-CN" sz="1200" dirty="0" smtClean="0"/>
              <a:t>server</a:t>
            </a:r>
            <a:r>
              <a:rPr lang="en-US" altLang="zh-CN" sz="1200" baseline="0" dirty="0" smtClean="0"/>
              <a:t> bundle</a:t>
            </a:r>
            <a:r>
              <a:rPr lang="zh-CN" altLang="en-US" sz="1200" baseline="0" dirty="0" smtClean="0"/>
              <a:t>具有固定的结构，那我们就来看一下</a:t>
            </a:r>
            <a:r>
              <a:rPr lang="en-US" altLang="zh-CN" sz="1200" baseline="0" dirty="0" smtClean="0"/>
              <a:t>bundle</a:t>
            </a:r>
            <a:r>
              <a:rPr lang="zh-CN" altLang="en-US" sz="1200" baseline="0" dirty="0" smtClean="0"/>
              <a:t>是怎样的一个结构。</a:t>
            </a:r>
            <a:endParaRPr lang="zh-CN" altLang="en-US"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29</a:t>
            </a:fld>
            <a:endParaRPr lang="zh-CN" altLang="en-US"/>
          </a:p>
        </p:txBody>
      </p:sp>
    </p:spTree>
    <p:extLst>
      <p:ext uri="{BB962C8B-B14F-4D97-AF65-F5344CB8AC3E}">
        <p14:creationId xmlns:p14="http://schemas.microsoft.com/office/powerpoint/2010/main" val="1929576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那到底什么是直出呢？</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切</a:t>
            </a:r>
            <a:r>
              <a:rPr lang="en-US" altLang="zh-CN" sz="1200" b="0" dirty="0" smtClean="0">
                <a:solidFill>
                  <a:prstClr val="black">
                    <a:lumMod val="65000"/>
                    <a:lumOff val="35000"/>
                  </a:prstClr>
                </a:solidFill>
                <a:latin typeface="微软雅黑" pitchFamily="34" charset="-122"/>
                <a:ea typeface="微软雅黑" pitchFamily="34" charset="-122"/>
              </a:rPr>
              <a:t>】</a:t>
            </a:r>
            <a:endParaRPr lang="zh-CN" altLang="en-US" sz="1200" b="0" dirty="0" smtClean="0">
              <a:solidFill>
                <a:prstClr val="black">
                  <a:lumMod val="65000"/>
                  <a:lumOff val="35000"/>
                </a:prstClr>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3</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源码的结构大致是这样子的，大家可以看到这里面有一个前端程序的打包入口，实现上是这样的，里面有对</a:t>
            </a:r>
            <a:r>
              <a:rPr lang="en-US" altLang="zh-CN" sz="1200" dirty="0" smtClean="0"/>
              <a:t>store</a:t>
            </a:r>
            <a:r>
              <a:rPr lang="zh-CN" altLang="en-US" sz="1200" dirty="0" smtClean="0"/>
              <a:t>和</a:t>
            </a:r>
            <a:r>
              <a:rPr lang="en-US" altLang="zh-CN" sz="1200" dirty="0" smtClean="0"/>
              <a:t>main</a:t>
            </a:r>
            <a:r>
              <a:rPr lang="zh-CN" altLang="en-US" sz="1200" dirty="0" smtClean="0"/>
              <a:t>组件入口的引用。</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因为源码中没有对服务端程序的打包入口，所以需要对</a:t>
            </a:r>
            <a:r>
              <a:rPr lang="en-US" altLang="zh-CN" sz="1200" dirty="0" smtClean="0"/>
              <a:t>store</a:t>
            </a:r>
            <a:r>
              <a:rPr lang="zh-CN" altLang="en-US" sz="1200" dirty="0" smtClean="0"/>
              <a:t>和</a:t>
            </a:r>
            <a:r>
              <a:rPr lang="en-US" altLang="zh-CN" sz="1200" dirty="0" smtClean="0"/>
              <a:t>main</a:t>
            </a:r>
            <a:r>
              <a:rPr lang="zh-CN" altLang="en-US" sz="1200" dirty="0" smtClean="0"/>
              <a:t>进行单独打包。</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30</a:t>
            </a:fld>
            <a:endParaRPr lang="zh-CN" altLang="en-US"/>
          </a:p>
        </p:txBody>
      </p:sp>
    </p:spTree>
    <p:extLst>
      <p:ext uri="{BB962C8B-B14F-4D97-AF65-F5344CB8AC3E}">
        <p14:creationId xmlns:p14="http://schemas.microsoft.com/office/powerpoint/2010/main" val="3202821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a:t>
            </a:r>
            <a:r>
              <a:rPr lang="en-US" altLang="zh-CN" sz="1200" dirty="0" smtClean="0"/>
              <a:t>action</a:t>
            </a:r>
            <a:r>
              <a:rPr lang="zh-CN" altLang="en-US" sz="1200" dirty="0" smtClean="0"/>
              <a:t>的脚本中封装了所有异步请求的方法，</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对于页面来说，由很多组件构成，每个组件调用各自的</a:t>
            </a:r>
            <a:r>
              <a:rPr lang="en-US" altLang="zh-CN" sz="1200" dirty="0" smtClean="0"/>
              <a:t>action</a:t>
            </a:r>
            <a:r>
              <a:rPr lang="zh-CN" altLang="en-US" sz="1200" dirty="0" smtClean="0"/>
              <a:t>方法更新自身状态，</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但是，首屏并不一定需要渲染所有组件，可能只需要展示组件</a:t>
            </a:r>
            <a:r>
              <a:rPr lang="en-US" altLang="zh-CN" sz="1200" dirty="0" smtClean="0"/>
              <a:t>1</a:t>
            </a:r>
            <a:r>
              <a:rPr lang="zh-CN" altLang="en-US" sz="1200" dirty="0" smtClean="0"/>
              <a:t>和组件</a:t>
            </a:r>
            <a:r>
              <a:rPr lang="en-US" altLang="zh-CN" sz="1200" dirty="0" smtClean="0"/>
              <a:t>2</a:t>
            </a:r>
            <a:r>
              <a:rPr lang="zh-CN" altLang="en-US" sz="1200" dirty="0" smtClean="0"/>
              <a:t>，</a:t>
            </a:r>
            <a:r>
              <a:rPr lang="en-US" altLang="zh-CN" sz="1200" dirty="0" smtClean="0"/>
              <a:t>【</a:t>
            </a:r>
            <a:r>
              <a:rPr lang="zh-CN" altLang="en-US" sz="1200" dirty="0" smtClean="0"/>
              <a:t>切</a:t>
            </a:r>
            <a:r>
              <a:rPr lang="en-US" altLang="zh-CN"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所以这时就需要提取出首屏所需的</a:t>
            </a:r>
            <a:r>
              <a:rPr lang="en-US" altLang="zh-CN" sz="1200" dirty="0" smtClean="0"/>
              <a:t>action creator</a:t>
            </a:r>
            <a:r>
              <a:rPr lang="zh-CN" altLang="en-US" sz="1200" dirty="0" smtClean="0"/>
              <a:t>方法了，我们把它封装在了名为</a:t>
            </a:r>
            <a:r>
              <a:rPr lang="en-US" altLang="zh-CN" sz="1200" dirty="0" err="1" smtClean="0"/>
              <a:t>firstAction</a:t>
            </a:r>
            <a:r>
              <a:rPr lang="zh-CN" altLang="en-US" sz="1200" dirty="0" smtClean="0"/>
              <a:t>脚本中以便构建工具打包后在服务端进行调用。</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这样打包后的</a:t>
            </a:r>
            <a:r>
              <a:rPr lang="en-US" altLang="zh-CN" sz="1200" dirty="0" smtClean="0"/>
              <a:t>bundle</a:t>
            </a:r>
            <a:r>
              <a:rPr lang="zh-CN" altLang="en-US" sz="1200" dirty="0" smtClean="0"/>
              <a:t>中每个页面就都有了相同的结构。</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31</a:t>
            </a:fld>
            <a:endParaRPr lang="zh-CN" altLang="en-US"/>
          </a:p>
        </p:txBody>
      </p:sp>
    </p:spTree>
    <p:extLst>
      <p:ext uri="{BB962C8B-B14F-4D97-AF65-F5344CB8AC3E}">
        <p14:creationId xmlns:p14="http://schemas.microsoft.com/office/powerpoint/2010/main" val="12185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最终构建出来的目录大致是这样的，以</a:t>
            </a:r>
            <a:r>
              <a:rPr lang="en-US" altLang="zh-CN" sz="1200" dirty="0" smtClean="0"/>
              <a:t>a</a:t>
            </a:r>
            <a:r>
              <a:rPr lang="zh-CN" altLang="en-US" sz="1200" dirty="0" smtClean="0"/>
              <a:t>页面为例，有</a:t>
            </a:r>
            <a:r>
              <a:rPr lang="en-US" altLang="zh-CN" sz="1200" dirty="0" smtClean="0"/>
              <a:t>HTML</a:t>
            </a:r>
            <a:r>
              <a:rPr lang="zh-CN" altLang="en-US" sz="1200" dirty="0" smtClean="0"/>
              <a:t>模板、组件入口脚本、创建</a:t>
            </a:r>
            <a:r>
              <a:rPr lang="en-US" altLang="zh-CN" sz="1200" dirty="0" smtClean="0"/>
              <a:t>store</a:t>
            </a:r>
            <a:r>
              <a:rPr lang="zh-CN" altLang="en-US" sz="1200" dirty="0" smtClean="0"/>
              <a:t>对象的脚本，最后还有一个首屏</a:t>
            </a:r>
            <a:r>
              <a:rPr lang="en-US" altLang="zh-CN" sz="1200" dirty="0" smtClean="0"/>
              <a:t>action</a:t>
            </a:r>
            <a:r>
              <a:rPr lang="zh-CN" altLang="en-US" sz="1200" dirty="0" smtClean="0"/>
              <a:t>的脚本。</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这个脚本是做什么的呢？</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32</a:t>
            </a:fld>
            <a:endParaRPr lang="zh-CN" altLang="en-US"/>
          </a:p>
        </p:txBody>
      </p:sp>
    </p:spTree>
    <p:extLst>
      <p:ext uri="{BB962C8B-B14F-4D97-AF65-F5344CB8AC3E}">
        <p14:creationId xmlns:p14="http://schemas.microsoft.com/office/powerpoint/2010/main" val="3202821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于是我们就可以在框架机中的业务逻辑层统一对直出页面做处理了。</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当浏览器发起对页面</a:t>
            </a:r>
            <a:r>
              <a:rPr lang="en-US" altLang="zh-CN" sz="1200" dirty="0" smtClean="0"/>
              <a:t>A</a:t>
            </a:r>
            <a:r>
              <a:rPr lang="zh-CN" altLang="en-US" sz="1200" dirty="0" smtClean="0"/>
              <a:t>的请求时，通过玄武将请求转发到业务逻辑层，</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首先进行路由解析，确保路由一致性，这里使用正则匹配获取</a:t>
            </a:r>
            <a:r>
              <a:rPr lang="en-US" altLang="zh-CN" sz="1200" dirty="0" err="1" smtClean="0"/>
              <a:t>url</a:t>
            </a:r>
            <a:r>
              <a:rPr lang="zh-CN" altLang="en-US" sz="1200" dirty="0" smtClean="0"/>
              <a:t>中的模块名，通过模块名获取页面</a:t>
            </a:r>
            <a:r>
              <a:rPr lang="en-US" altLang="zh-CN" sz="1200" dirty="0" smtClean="0"/>
              <a:t>A</a:t>
            </a:r>
            <a:r>
              <a:rPr lang="zh-CN" altLang="en-US" sz="1200" dirty="0" smtClean="0"/>
              <a:t>的存放路径。</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然后为请求创建沙箱环境，让每个请求都能在独立的上下文环境中执行，实现上使用的是</a:t>
            </a:r>
            <a:r>
              <a:rPr lang="en-US" altLang="zh-CN" sz="1200" dirty="0" smtClean="0"/>
              <a:t>node</a:t>
            </a:r>
            <a:r>
              <a:rPr lang="zh-CN" altLang="en-US" sz="1200" dirty="0" smtClean="0"/>
              <a:t>的</a:t>
            </a:r>
            <a:r>
              <a:rPr lang="en-US" altLang="zh-CN" sz="1200" dirty="0" err="1" smtClean="0"/>
              <a:t>vm</a:t>
            </a:r>
            <a:r>
              <a:rPr lang="zh-CN" altLang="en-US" sz="1200" dirty="0" smtClean="0"/>
              <a:t>模块，如果之前没有接触过的话可以把框架机想象成是浏览器，每当有一个请求过来就会新开一个</a:t>
            </a:r>
            <a:r>
              <a:rPr lang="en-US" altLang="zh-CN" sz="1200" dirty="0" smtClean="0"/>
              <a:t>tab</a:t>
            </a:r>
            <a:r>
              <a:rPr lang="zh-CN" altLang="en-US" sz="1200" dirty="0" smtClean="0"/>
              <a:t>页，请求处理完后关闭</a:t>
            </a:r>
            <a:r>
              <a:rPr lang="en-US" altLang="zh-CN" sz="1200" dirty="0" smtClean="0"/>
              <a:t>tab</a:t>
            </a:r>
            <a:r>
              <a:rPr lang="zh-CN" altLang="en-US" sz="1200" dirty="0" smtClean="0"/>
              <a:t>页。</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接着就是初始化一些全局对象，比如我们前面提到的</a:t>
            </a:r>
            <a:r>
              <a:rPr lang="en-US" altLang="zh-CN" sz="1200" dirty="0" err="1" smtClean="0"/>
              <a:t>window.ajax</a:t>
            </a:r>
            <a:r>
              <a:rPr lang="zh-CN" altLang="en-US" sz="1200" dirty="0" smtClean="0"/>
              <a:t>方法。</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然后将页面</a:t>
            </a:r>
            <a:r>
              <a:rPr lang="en-US" altLang="zh-CN" sz="1200" dirty="0" smtClean="0"/>
              <a:t>A</a:t>
            </a:r>
            <a:r>
              <a:rPr lang="zh-CN" altLang="en-US" sz="1200" dirty="0" smtClean="0"/>
              <a:t>的脚本引入，通过</a:t>
            </a:r>
            <a:r>
              <a:rPr lang="en-US" altLang="zh-CN" sz="1200" dirty="0" smtClean="0"/>
              <a:t>store</a:t>
            </a:r>
            <a:r>
              <a:rPr lang="zh-CN" altLang="en-US" sz="1200" dirty="0" smtClean="0"/>
              <a:t>脚本创建</a:t>
            </a:r>
            <a:r>
              <a:rPr lang="en-US" altLang="zh-CN" sz="1200" dirty="0" smtClean="0"/>
              <a:t>store</a:t>
            </a:r>
            <a:r>
              <a:rPr lang="zh-CN" altLang="en-US" sz="1200" dirty="0" smtClean="0"/>
              <a:t>对象，通过</a:t>
            </a:r>
            <a:r>
              <a:rPr lang="en-US" altLang="zh-CN" sz="1200" dirty="0" err="1" smtClean="0"/>
              <a:t>firstAction</a:t>
            </a:r>
            <a:r>
              <a:rPr lang="zh-CN" altLang="en-US" sz="1200" dirty="0" smtClean="0"/>
              <a:t>脚本获取首屏所需数据，执行</a:t>
            </a:r>
            <a:r>
              <a:rPr lang="en-US" altLang="zh-CN" sz="1200" dirty="0" err="1" smtClean="0"/>
              <a:t>rendertostring</a:t>
            </a:r>
            <a:r>
              <a:rPr lang="zh-CN" altLang="en-US" sz="1200" dirty="0" smtClean="0"/>
              <a:t>方法渲染组件，</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最后读取</a:t>
            </a:r>
            <a:r>
              <a:rPr lang="en-US" altLang="zh-CN" sz="1200" dirty="0" smtClean="0"/>
              <a:t>A</a:t>
            </a:r>
            <a:r>
              <a:rPr lang="zh-CN" altLang="en-US" sz="1200" dirty="0" smtClean="0"/>
              <a:t>页面的</a:t>
            </a:r>
            <a:r>
              <a:rPr lang="en-US" altLang="zh-CN" sz="1200" dirty="0" smtClean="0"/>
              <a:t>HTML</a:t>
            </a:r>
            <a:r>
              <a:rPr lang="zh-CN" altLang="en-US" sz="1200" dirty="0" smtClean="0"/>
              <a:t>模板，组装成</a:t>
            </a:r>
            <a:r>
              <a:rPr lang="en-US" altLang="zh-CN" sz="1200" dirty="0" smtClean="0"/>
              <a:t>HTML</a:t>
            </a:r>
            <a:r>
              <a:rPr lang="zh-CN" altLang="en-US" sz="1200" dirty="0" smtClean="0"/>
              <a:t>字符串输出给浏览器。</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这就是我们框架机基本的一个工作流程了。</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33</a:t>
            </a:fld>
            <a:endParaRPr lang="zh-CN" altLang="en-US"/>
          </a:p>
        </p:txBody>
      </p:sp>
    </p:spTree>
    <p:extLst>
      <p:ext uri="{BB962C8B-B14F-4D97-AF65-F5344CB8AC3E}">
        <p14:creationId xmlns:p14="http://schemas.microsoft.com/office/powerpoint/2010/main" val="4134796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最后对直出改造方案进行一下总结。</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首先是在</a:t>
            </a:r>
            <a:r>
              <a:rPr lang="en-US" altLang="zh-CN" sz="1200" dirty="0" smtClean="0"/>
              <a:t>node</a:t>
            </a:r>
            <a:r>
              <a:rPr lang="zh-CN" altLang="en-US" sz="1200" dirty="0" smtClean="0"/>
              <a:t>服务器上部署了一个直出框架机的服务，使用单独的代码仓库进行维护和发布。</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然后通过打包构建工具构建出客户端的</a:t>
            </a:r>
            <a:r>
              <a:rPr lang="en-US" altLang="zh-CN" sz="1200" dirty="0" smtClean="0"/>
              <a:t>bundle</a:t>
            </a:r>
            <a:r>
              <a:rPr lang="zh-CN" altLang="en-US" sz="1200" dirty="0" smtClean="0"/>
              <a:t>和服务端的</a:t>
            </a:r>
            <a:r>
              <a:rPr lang="en-US" altLang="zh-CN" sz="1200" dirty="0" smtClean="0"/>
              <a:t>bundle</a:t>
            </a:r>
            <a:r>
              <a:rPr lang="zh-CN" altLang="en-US" sz="1200" dirty="0" smtClean="0"/>
              <a:t>。</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由于客户端和服务端的一些差异，需要在源码中使用特定的标签将</a:t>
            </a:r>
            <a:r>
              <a:rPr lang="en-US" altLang="zh-CN" sz="1200" dirty="0" smtClean="0"/>
              <a:t>node</a:t>
            </a:r>
            <a:r>
              <a:rPr lang="zh-CN" altLang="en-US" sz="1200" dirty="0" smtClean="0"/>
              <a:t>端不能执行的代码做个标记，同时还要新增一个供服务端使用的封装了首屏</a:t>
            </a:r>
            <a:r>
              <a:rPr lang="en-US" altLang="zh-CN" sz="1200" dirty="0" smtClean="0"/>
              <a:t>action</a:t>
            </a:r>
            <a:r>
              <a:rPr lang="zh-CN" altLang="en-US" sz="1200" dirty="0" smtClean="0"/>
              <a:t>的脚本，</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在构建工具中新增</a:t>
            </a:r>
            <a:r>
              <a:rPr lang="en-US" altLang="zh-CN" sz="1200" dirty="0" smtClean="0"/>
              <a:t>server</a:t>
            </a:r>
            <a:r>
              <a:rPr lang="zh-CN" altLang="en-US" sz="1200" dirty="0" smtClean="0"/>
              <a:t>端的打包配置，并加入一些自定义的</a:t>
            </a:r>
            <a:r>
              <a:rPr lang="en-US" altLang="zh-CN" sz="1200" dirty="0" smtClean="0"/>
              <a:t>loader</a:t>
            </a:r>
            <a:r>
              <a:rPr lang="zh-CN" altLang="en-US" sz="1200" dirty="0" smtClean="0"/>
              <a:t>和</a:t>
            </a:r>
            <a:r>
              <a:rPr lang="en-US" altLang="zh-CN" sz="1200" dirty="0" smtClean="0"/>
              <a:t>babel</a:t>
            </a:r>
            <a:r>
              <a:rPr lang="zh-CN" altLang="en-US" sz="1200" dirty="0" smtClean="0"/>
              <a:t>插件帮助我们构建出</a:t>
            </a:r>
            <a:r>
              <a:rPr lang="en-US" altLang="zh-CN" sz="1200" dirty="0" smtClean="0"/>
              <a:t>server</a:t>
            </a:r>
            <a:r>
              <a:rPr lang="zh-CN" altLang="en-US" sz="1200" dirty="0" smtClean="0"/>
              <a:t>端的</a:t>
            </a:r>
            <a:r>
              <a:rPr lang="en-US" altLang="zh-CN" sz="1200" dirty="0" smtClean="0"/>
              <a:t>bundle</a:t>
            </a:r>
            <a:r>
              <a:rPr lang="zh-CN" altLang="en-US" sz="1200" dirty="0" smtClean="0"/>
              <a:t>。</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然后将</a:t>
            </a:r>
            <a:r>
              <a:rPr lang="en-US" altLang="zh-CN" sz="1200" dirty="0" smtClean="0"/>
              <a:t>server</a:t>
            </a:r>
            <a:r>
              <a:rPr lang="en-US" altLang="zh-CN" sz="1200" baseline="0" dirty="0" smtClean="0"/>
              <a:t> bundle</a:t>
            </a:r>
            <a:r>
              <a:rPr lang="zh-CN" altLang="en-US" sz="1200" baseline="0" dirty="0" smtClean="0"/>
              <a:t>发送到</a:t>
            </a:r>
            <a:r>
              <a:rPr lang="en-US" altLang="zh-CN" sz="1200" baseline="0" dirty="0" smtClean="0"/>
              <a:t>node</a:t>
            </a:r>
            <a:r>
              <a:rPr lang="zh-CN" altLang="en-US" sz="1200" baseline="0" dirty="0" smtClean="0"/>
              <a:t>服务器上，</a:t>
            </a:r>
            <a:endParaRPr lang="en-US" altLang="zh-CN"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aseline="0" dirty="0" smtClean="0"/>
              <a:t>当浏览器发起请求后，框架机帮我们组装首屏</a:t>
            </a:r>
            <a:r>
              <a:rPr lang="en-US" altLang="zh-CN" sz="1200" baseline="0" dirty="0" smtClean="0"/>
              <a:t>html</a:t>
            </a:r>
            <a:r>
              <a:rPr lang="zh-CN" altLang="en-US" sz="1200" baseline="0" dirty="0" smtClean="0"/>
              <a:t>字符串并输出给浏览器。</a:t>
            </a:r>
            <a:endParaRPr lang="en-US" altLang="zh-CN"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aseline="0" dirty="0" smtClean="0"/>
              <a:t>浏览器进行渲染后，引入前端的</a:t>
            </a:r>
            <a:r>
              <a:rPr lang="en-US" altLang="zh-CN" sz="1200" baseline="0" dirty="0" err="1" smtClean="0"/>
              <a:t>js</a:t>
            </a:r>
            <a:r>
              <a:rPr lang="zh-CN" altLang="en-US" sz="1200" baseline="0" dirty="0" smtClean="0"/>
              <a:t>脚本，进行后续的</a:t>
            </a:r>
            <a:r>
              <a:rPr lang="en-US" altLang="zh-CN" sz="1200" baseline="0" dirty="0" err="1" smtClean="0"/>
              <a:t>dom</a:t>
            </a:r>
            <a:r>
              <a:rPr lang="zh-CN" altLang="en-US" sz="1200" baseline="0" dirty="0" smtClean="0"/>
              <a:t>更新和绑定事件等工作。</a:t>
            </a:r>
            <a:endParaRPr lang="en-US" altLang="zh-CN"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aseline="0" dirty="0" smtClean="0"/>
              <a:t>这就是我们改造直出的整套方案了。</a:t>
            </a:r>
            <a:endParaRPr lang="zh-CN" altLang="en-US"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34</a:t>
            </a:fld>
            <a:endParaRPr lang="zh-CN" altLang="en-US"/>
          </a:p>
        </p:txBody>
      </p:sp>
    </p:spTree>
    <p:extLst>
      <p:ext uri="{BB962C8B-B14F-4D97-AF65-F5344CB8AC3E}">
        <p14:creationId xmlns:p14="http://schemas.microsoft.com/office/powerpoint/2010/main" val="2831801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接下来我们再聊一聊可用性方面的问题。</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35</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其实保证服务的高可用性，跟在王者游戏中想要取得胜利的一些做法是有些相似的哈。我们一起来看一下怎么个相似法。</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36</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首先我们要讲的是本地开发调试在保证服务可用性方面的问题</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37</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这一点有些类似在游戏中获得新英雄时，首先我们会在训练营之类的场地中先进行熟悉，以保证在真正上战场前就有较高的胜率。</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同样的道理，我们也要保证代码在上线前就有比较高的质量。</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38</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那要怎样保证呢？</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是不是有同学已经想到了？我们前面提到了在服务器端部署框架机，那如果框架机也能够在本地执行不就可以了？</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是的哈。大家都很聪明。</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所以我们将框架机封装成了</a:t>
            </a:r>
            <a:r>
              <a:rPr lang="en-US" altLang="zh-CN" sz="1200" dirty="0" err="1" smtClean="0"/>
              <a:t>npm</a:t>
            </a:r>
            <a:r>
              <a:rPr lang="zh-CN" altLang="en-US" sz="1200" dirty="0" smtClean="0"/>
              <a:t>命令行工具包，并命名为</a:t>
            </a:r>
            <a:r>
              <a:rPr lang="en-US" altLang="zh-CN" sz="1200" dirty="0" err="1" smtClean="0"/>
              <a:t>firedragon</a:t>
            </a:r>
            <a:r>
              <a:rPr lang="zh-CN" altLang="en-US" sz="1200" dirty="0" smtClean="0"/>
              <a:t>。</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这样我们就可以以</a:t>
            </a:r>
            <a:r>
              <a:rPr lang="en-US" altLang="zh-CN" sz="1200" dirty="0" err="1" smtClean="0"/>
              <a:t>npm</a:t>
            </a:r>
            <a:r>
              <a:rPr lang="zh-CN" altLang="en-US" sz="1200" dirty="0" smtClean="0"/>
              <a:t>命令行工具包的开发调试模式对框架机进行本地开发和调试了。</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首先使用</a:t>
            </a:r>
            <a:r>
              <a:rPr lang="zh-CN" altLang="en-US" sz="1200" baseline="0" dirty="0" smtClean="0"/>
              <a:t> </a:t>
            </a:r>
            <a:r>
              <a:rPr lang="en-US" altLang="zh-CN" sz="1200" baseline="0" dirty="0" err="1" smtClean="0"/>
              <a:t>tnpm</a:t>
            </a:r>
            <a:r>
              <a:rPr lang="en-US" altLang="zh-CN" sz="1200" baseline="0" dirty="0" smtClean="0"/>
              <a:t> link</a:t>
            </a:r>
            <a:r>
              <a:rPr lang="zh-CN" altLang="en-US" sz="1200" baseline="0" dirty="0" smtClean="0"/>
              <a:t>命令，建立</a:t>
            </a:r>
            <a:r>
              <a:rPr lang="en-US" altLang="zh-CN" sz="1200" baseline="0" dirty="0" err="1" smtClean="0"/>
              <a:t>firedragon</a:t>
            </a:r>
            <a:r>
              <a:rPr lang="zh-CN" altLang="en-US" sz="1200" baseline="0" dirty="0" smtClean="0"/>
              <a:t>命令的全局链接。这里</a:t>
            </a:r>
            <a:r>
              <a:rPr lang="en-US" altLang="zh-CN" sz="1200" dirty="0" err="1" smtClean="0"/>
              <a:t>Tnpm</a:t>
            </a:r>
            <a:r>
              <a:rPr lang="zh-CN" altLang="en-US" sz="1200" dirty="0" smtClean="0"/>
              <a:t>的使用和</a:t>
            </a:r>
            <a:r>
              <a:rPr lang="en-US" altLang="zh-CN" sz="1200" dirty="0" err="1" smtClean="0"/>
              <a:t>npm</a:t>
            </a:r>
            <a:r>
              <a:rPr lang="zh-CN" altLang="en-US" sz="1200" dirty="0" smtClean="0"/>
              <a:t>一样哈，只不过是企业内部私有的</a:t>
            </a:r>
            <a:r>
              <a:rPr lang="en-US" altLang="zh-CN" sz="1200" dirty="0" err="1" smtClean="0"/>
              <a:t>npm</a:t>
            </a:r>
            <a:r>
              <a:rPr lang="zh-CN" altLang="en-US" sz="1200" dirty="0" smtClean="0"/>
              <a:t>仓库而已。</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然后通过</a:t>
            </a:r>
            <a:r>
              <a:rPr lang="en-US" altLang="zh-CN" sz="1200" dirty="0" err="1" smtClean="0"/>
              <a:t>firedragon</a:t>
            </a:r>
            <a:r>
              <a:rPr lang="en-US" altLang="zh-CN" sz="1200" dirty="0" smtClean="0"/>
              <a:t> </a:t>
            </a:r>
            <a:r>
              <a:rPr lang="en-US" altLang="zh-CN" sz="1200" dirty="0" err="1" smtClean="0"/>
              <a:t>init</a:t>
            </a:r>
            <a:r>
              <a:rPr lang="zh-CN" altLang="en-US" sz="1200" dirty="0" smtClean="0"/>
              <a:t>命令初始化配置文件，配置里面有前端项目打包后的目录和需要直出的页面。</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最后通过</a:t>
            </a:r>
            <a:r>
              <a:rPr lang="en-US" altLang="zh-CN" sz="1200" dirty="0" err="1" smtClean="0"/>
              <a:t>firedragon</a:t>
            </a:r>
            <a:r>
              <a:rPr lang="zh-CN" altLang="en-US" sz="1200" dirty="0" smtClean="0"/>
              <a:t>命令启动服务即可进行框架机的本地开发和调试了。</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39</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回到座位后，我查阅很多资料，发现直出这个名词是在</a:t>
            </a:r>
            <a:r>
              <a:rPr lang="en-US" altLang="zh-CN" sz="1200" b="0" baseline="0" dirty="0" smtClean="0">
                <a:solidFill>
                  <a:prstClr val="black">
                    <a:lumMod val="65000"/>
                    <a:lumOff val="35000"/>
                  </a:prstClr>
                </a:solidFill>
                <a:latin typeface="微软雅黑" pitchFamily="34" charset="-122"/>
                <a:ea typeface="微软雅黑" pitchFamily="34" charset="-122"/>
              </a:rPr>
              <a:t>node</a:t>
            </a:r>
            <a:r>
              <a:rPr lang="zh-CN" altLang="en-US" sz="1200" b="0" baseline="0" dirty="0" smtClean="0">
                <a:solidFill>
                  <a:prstClr val="black">
                    <a:lumMod val="65000"/>
                    <a:lumOff val="35000"/>
                  </a:prstClr>
                </a:solidFill>
                <a:latin typeface="微软雅黑" pitchFamily="34" charset="-122"/>
                <a:ea typeface="微软雅黑" pitchFamily="34" charset="-122"/>
              </a:rPr>
              <a:t>出现后才有的，在</a:t>
            </a:r>
            <a:r>
              <a:rPr lang="en-US" altLang="zh-CN" sz="1200" b="0" baseline="0" dirty="0" smtClean="0">
                <a:solidFill>
                  <a:prstClr val="black">
                    <a:lumMod val="65000"/>
                    <a:lumOff val="35000"/>
                  </a:prstClr>
                </a:solidFill>
                <a:latin typeface="微软雅黑" pitchFamily="34" charset="-122"/>
                <a:ea typeface="微软雅黑" pitchFamily="34" charset="-122"/>
              </a:rPr>
              <a:t>node</a:t>
            </a:r>
            <a:r>
              <a:rPr lang="zh-CN" altLang="en-US" sz="1200" b="0" baseline="0" dirty="0" smtClean="0">
                <a:solidFill>
                  <a:prstClr val="black">
                    <a:lumMod val="65000"/>
                    <a:lumOff val="35000"/>
                  </a:prstClr>
                </a:solidFill>
                <a:latin typeface="微软雅黑" pitchFamily="34" charset="-122"/>
                <a:ea typeface="微软雅黑" pitchFamily="34" charset="-122"/>
              </a:rPr>
              <a:t>出现前叫做服务端渲染。</a:t>
            </a:r>
            <a:endParaRPr lang="en-US" altLang="zh-CN" sz="1200" b="0" baseline="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0" dirty="0" smtClean="0">
                <a:solidFill>
                  <a:prstClr val="black">
                    <a:lumMod val="65000"/>
                    <a:lumOff val="35000"/>
                  </a:prstClr>
                </a:solidFill>
                <a:latin typeface="微软雅黑" pitchFamily="34" charset="-122"/>
                <a:ea typeface="微软雅黑" pitchFamily="34" charset="-122"/>
              </a:rPr>
              <a:t>于是我把直出定义为以</a:t>
            </a:r>
            <a:r>
              <a:rPr lang="en-US" altLang="zh-CN" sz="1200" b="0" baseline="0" dirty="0" smtClean="0">
                <a:solidFill>
                  <a:prstClr val="black">
                    <a:lumMod val="65000"/>
                    <a:lumOff val="35000"/>
                  </a:prstClr>
                </a:solidFill>
                <a:latin typeface="微软雅黑" pitchFamily="34" charset="-122"/>
                <a:ea typeface="微软雅黑" pitchFamily="34" charset="-122"/>
              </a:rPr>
              <a:t>node</a:t>
            </a:r>
            <a:r>
              <a:rPr lang="zh-CN" altLang="en-US" sz="1200" b="0" baseline="0" dirty="0" smtClean="0">
                <a:solidFill>
                  <a:prstClr val="black">
                    <a:lumMod val="65000"/>
                    <a:lumOff val="35000"/>
                  </a:prstClr>
                </a:solidFill>
                <a:latin typeface="微软雅黑" pitchFamily="34" charset="-122"/>
                <a:ea typeface="微软雅黑" pitchFamily="34" charset="-122"/>
              </a:rPr>
              <a:t>作为后端语言实现的服务端渲染并输出</a:t>
            </a:r>
            <a:r>
              <a:rPr lang="en-US" altLang="zh-CN" sz="1200" b="0" baseline="0" dirty="0" smtClean="0">
                <a:solidFill>
                  <a:prstClr val="black">
                    <a:lumMod val="65000"/>
                    <a:lumOff val="35000"/>
                  </a:prstClr>
                </a:solidFill>
                <a:latin typeface="微软雅黑" pitchFamily="34" charset="-122"/>
                <a:ea typeface="微软雅黑" pitchFamily="34" charset="-122"/>
              </a:rPr>
              <a:t>HTML</a:t>
            </a:r>
            <a:r>
              <a:rPr lang="zh-CN" altLang="en-US" sz="1200" b="0" baseline="0" dirty="0" smtClean="0">
                <a:solidFill>
                  <a:prstClr val="black">
                    <a:lumMod val="65000"/>
                    <a:lumOff val="35000"/>
                  </a:prstClr>
                </a:solidFill>
                <a:latin typeface="微软雅黑" pitchFamily="34" charset="-122"/>
                <a:ea typeface="微软雅黑" pitchFamily="34" charset="-122"/>
              </a:rPr>
              <a:t>字符串到客户端的一项技术。</a:t>
            </a:r>
            <a:r>
              <a:rPr lang="en-US" altLang="zh-CN" sz="1200" b="0" baseline="0" dirty="0" smtClean="0">
                <a:solidFill>
                  <a:prstClr val="black">
                    <a:lumMod val="65000"/>
                    <a:lumOff val="35000"/>
                  </a:prstClr>
                </a:solidFill>
                <a:latin typeface="微软雅黑" pitchFamily="34" charset="-122"/>
                <a:ea typeface="微软雅黑" pitchFamily="34" charset="-122"/>
              </a:rPr>
              <a:t>【</a:t>
            </a:r>
            <a:r>
              <a:rPr lang="zh-CN" altLang="en-US" sz="1200" b="0" baseline="0" dirty="0" smtClean="0">
                <a:solidFill>
                  <a:prstClr val="black">
                    <a:lumMod val="65000"/>
                    <a:lumOff val="35000"/>
                  </a:prstClr>
                </a:solidFill>
                <a:latin typeface="微软雅黑" pitchFamily="34" charset="-122"/>
                <a:ea typeface="微软雅黑" pitchFamily="34" charset="-122"/>
              </a:rPr>
              <a:t>切</a:t>
            </a:r>
            <a:r>
              <a:rPr lang="en-US" altLang="zh-CN" sz="1200" b="0" baseline="0" dirty="0" smtClean="0">
                <a:solidFill>
                  <a:prstClr val="black">
                    <a:lumMod val="65000"/>
                    <a:lumOff val="35000"/>
                  </a:prstClr>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这样浏览器渲染首屏的过程就由非直出下的</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切</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先请求</a:t>
            </a:r>
            <a:r>
              <a:rPr lang="en-US" altLang="zh-CN" sz="1200" b="0" dirty="0" smtClean="0">
                <a:solidFill>
                  <a:prstClr val="black">
                    <a:lumMod val="65000"/>
                    <a:lumOff val="35000"/>
                  </a:prstClr>
                </a:solidFill>
                <a:latin typeface="微软雅黑" pitchFamily="34" charset="-122"/>
                <a:ea typeface="微软雅黑" pitchFamily="34" charset="-122"/>
              </a:rPr>
              <a:t>HTML</a:t>
            </a:r>
            <a:r>
              <a:rPr lang="zh-CN" altLang="en-US" sz="1200" b="0" dirty="0" smtClean="0">
                <a:solidFill>
                  <a:prstClr val="black">
                    <a:lumMod val="65000"/>
                    <a:lumOff val="35000"/>
                  </a:prstClr>
                </a:solidFill>
                <a:latin typeface="微软雅黑" pitchFamily="34" charset="-122"/>
                <a:ea typeface="微软雅黑" pitchFamily="34" charset="-122"/>
              </a:rPr>
              <a:t>，</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切</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再请求</a:t>
            </a:r>
            <a:r>
              <a:rPr lang="en-US" altLang="zh-CN" sz="1200" b="0" dirty="0" err="1" smtClean="0">
                <a:solidFill>
                  <a:prstClr val="black">
                    <a:lumMod val="65000"/>
                    <a:lumOff val="35000"/>
                  </a:prstClr>
                </a:solidFill>
                <a:latin typeface="微软雅黑" pitchFamily="34" charset="-122"/>
                <a:ea typeface="微软雅黑" pitchFamily="34" charset="-122"/>
              </a:rPr>
              <a:t>js</a:t>
            </a:r>
            <a:r>
              <a:rPr lang="zh-CN" altLang="en-US" sz="1200" b="0" dirty="0" smtClean="0">
                <a:solidFill>
                  <a:prstClr val="black">
                    <a:lumMod val="65000"/>
                    <a:lumOff val="35000"/>
                  </a:prstClr>
                </a:solidFill>
                <a:latin typeface="微软雅黑" pitchFamily="34" charset="-122"/>
                <a:ea typeface="微软雅黑" pitchFamily="34" charset="-122"/>
              </a:rPr>
              <a:t>、</a:t>
            </a:r>
            <a:r>
              <a:rPr lang="en-US" altLang="zh-CN" sz="1200" b="0" dirty="0" err="1" smtClean="0">
                <a:solidFill>
                  <a:prstClr val="black">
                    <a:lumMod val="65000"/>
                    <a:lumOff val="35000"/>
                  </a:prstClr>
                </a:solidFill>
                <a:latin typeface="微软雅黑" pitchFamily="34" charset="-122"/>
                <a:ea typeface="微软雅黑" pitchFamily="34" charset="-122"/>
              </a:rPr>
              <a:t>css</a:t>
            </a:r>
            <a:r>
              <a:rPr lang="zh-CN" altLang="en-US" sz="1200" b="0" dirty="0" smtClean="0">
                <a:solidFill>
                  <a:prstClr val="black">
                    <a:lumMod val="65000"/>
                    <a:lumOff val="35000"/>
                  </a:prstClr>
                </a:solidFill>
                <a:latin typeface="微软雅黑" pitchFamily="34" charset="-122"/>
                <a:ea typeface="微软雅黑" pitchFamily="34" charset="-122"/>
              </a:rPr>
              <a:t>，</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切</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最后再请求后台数据</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切</a:t>
            </a:r>
            <a:r>
              <a:rPr lang="en-US" altLang="zh-CN" sz="1200" b="0" dirty="0" smtClean="0">
                <a:solidFill>
                  <a:prstClr val="black">
                    <a:lumMod val="65000"/>
                    <a:lumOff val="35000"/>
                  </a:prstClr>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改为直出下的</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切</a:t>
            </a:r>
            <a:r>
              <a:rPr lang="en-US" altLang="zh-CN" sz="1200" b="0" dirty="0" smtClean="0">
                <a:solidFill>
                  <a:prstClr val="black">
                    <a:lumMod val="65000"/>
                    <a:lumOff val="35000"/>
                  </a:prstClr>
                </a:solidFill>
                <a:latin typeface="微软雅黑" pitchFamily="34" charset="-122"/>
                <a:ea typeface="微软雅黑" pitchFamily="34" charset="-122"/>
              </a:rPr>
              <a:t>】</a:t>
            </a:r>
            <a:r>
              <a:rPr lang="zh-CN" altLang="en-US" sz="1200" b="0" dirty="0" smtClean="0">
                <a:solidFill>
                  <a:prstClr val="black">
                    <a:lumMod val="65000"/>
                    <a:lumOff val="35000"/>
                  </a:prstClr>
                </a:solidFill>
                <a:latin typeface="微软雅黑" pitchFamily="34" charset="-122"/>
                <a:ea typeface="微软雅黑" pitchFamily="34" charset="-122"/>
              </a:rPr>
              <a:t>直接向</a:t>
            </a:r>
            <a:r>
              <a:rPr lang="en-US" altLang="zh-CN" sz="1200" b="0" dirty="0" smtClean="0">
                <a:solidFill>
                  <a:prstClr val="black">
                    <a:lumMod val="65000"/>
                    <a:lumOff val="35000"/>
                  </a:prstClr>
                </a:solidFill>
                <a:latin typeface="微软雅黑" pitchFamily="34" charset="-122"/>
                <a:ea typeface="微软雅黑" pitchFamily="34" charset="-122"/>
              </a:rPr>
              <a:t>node</a:t>
            </a:r>
            <a:r>
              <a:rPr lang="zh-CN" altLang="en-US" sz="1200" b="0" dirty="0" smtClean="0">
                <a:solidFill>
                  <a:prstClr val="black">
                    <a:lumMod val="65000"/>
                    <a:lumOff val="35000"/>
                  </a:prstClr>
                </a:solidFill>
                <a:latin typeface="微软雅黑" pitchFamily="34" charset="-122"/>
                <a:ea typeface="微软雅黑" pitchFamily="34" charset="-122"/>
              </a:rPr>
              <a:t>服务器发起请求，然后通过内网获取到首屏数据后，组装成</a:t>
            </a:r>
            <a:r>
              <a:rPr lang="en-US" altLang="zh-CN" sz="1200" b="0" dirty="0" smtClean="0">
                <a:solidFill>
                  <a:prstClr val="black">
                    <a:lumMod val="65000"/>
                    <a:lumOff val="35000"/>
                  </a:prstClr>
                </a:solidFill>
                <a:latin typeface="微软雅黑" pitchFamily="34" charset="-122"/>
                <a:ea typeface="微软雅黑" pitchFamily="34" charset="-122"/>
              </a:rPr>
              <a:t>HTML</a:t>
            </a:r>
            <a:r>
              <a:rPr lang="zh-CN" altLang="en-US" sz="1200" b="0" dirty="0" smtClean="0">
                <a:solidFill>
                  <a:prstClr val="black">
                    <a:lumMod val="65000"/>
                    <a:lumOff val="35000"/>
                  </a:prstClr>
                </a:solidFill>
                <a:latin typeface="微软雅黑" pitchFamily="34" charset="-122"/>
                <a:ea typeface="微软雅黑" pitchFamily="34" charset="-122"/>
              </a:rPr>
              <a:t>直接返回给浏览器。</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这里说明下：直出并不一定就比非直出快，但是它能保证用户在不同机型、不同网络条件下都有一个比较好的体验。</a:t>
            </a:r>
            <a:endParaRPr lang="en-US" altLang="zh-CN" sz="1200" b="0" dirty="0" smtClean="0">
              <a:solidFill>
                <a:prstClr val="black">
                  <a:lumMod val="65000"/>
                  <a:lumOff val="35000"/>
                </a:prstClr>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4</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这样在调试直出代码时，只需要将</a:t>
            </a:r>
            <a:r>
              <a:rPr lang="en-US" altLang="zh-CN" sz="1200" dirty="0" err="1" smtClean="0"/>
              <a:t>firedragon</a:t>
            </a:r>
            <a:r>
              <a:rPr lang="zh-CN" altLang="en-US" sz="1200" dirty="0" smtClean="0"/>
              <a:t>安装到全局，然后通过</a:t>
            </a:r>
            <a:r>
              <a:rPr lang="en-US" altLang="zh-CN" sz="1200" dirty="0" err="1" smtClean="0"/>
              <a:t>firedragon</a:t>
            </a:r>
            <a:r>
              <a:rPr lang="en-US" altLang="zh-CN" sz="1200" baseline="0" dirty="0" smtClean="0"/>
              <a:t> </a:t>
            </a:r>
            <a:r>
              <a:rPr lang="en-US" altLang="zh-CN" sz="1200" baseline="0" dirty="0" err="1" smtClean="0"/>
              <a:t>init</a:t>
            </a:r>
            <a:r>
              <a:rPr lang="zh-CN" altLang="en-US" sz="1200" baseline="0" dirty="0" smtClean="0"/>
              <a:t>命令初始化配置文件，然后启动服务即可。</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40</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流程上的话，</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我们先来看一下纯客户端时代的模式，</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首先通过构建命令构建出开发模式下的代码，然后通过</a:t>
            </a:r>
            <a:r>
              <a:rPr lang="en-US" altLang="zh-CN" sz="1200" dirty="0" smtClean="0"/>
              <a:t>fiddler</a:t>
            </a:r>
            <a:r>
              <a:rPr lang="zh-CN" altLang="en-US" sz="1200" dirty="0" smtClean="0"/>
              <a:t>配置代理，在浏览器上进行调试。</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增加直出代码后，我们需要引入</a:t>
            </a:r>
            <a:r>
              <a:rPr lang="en-US" altLang="zh-CN" sz="1200" dirty="0" err="1" smtClean="0"/>
              <a:t>firedragon</a:t>
            </a:r>
            <a:r>
              <a:rPr lang="zh-CN" altLang="en-US" sz="1200" dirty="0" smtClean="0"/>
              <a:t>进行调试，只需修改</a:t>
            </a:r>
            <a:r>
              <a:rPr lang="en-US" altLang="zh-CN" sz="1200" dirty="0" smtClean="0"/>
              <a:t>fiddler</a:t>
            </a:r>
            <a:r>
              <a:rPr lang="zh-CN" altLang="en-US" sz="1200" dirty="0" smtClean="0"/>
              <a:t>的配置将直出页面请求代理到</a:t>
            </a:r>
            <a:r>
              <a:rPr lang="en-US" altLang="zh-CN" sz="1200" dirty="0" err="1" smtClean="0"/>
              <a:t>firedragon</a:t>
            </a:r>
            <a:r>
              <a:rPr lang="zh-CN" altLang="en-US" sz="1200" dirty="0" smtClean="0"/>
              <a:t>上即可。</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那有同学说我还是想使用之前的开发调试模式，怎么办？</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于是我们又增加了自动化测试。</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41</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对于</a:t>
            </a:r>
            <a:r>
              <a:rPr lang="en-US" altLang="zh-CN" sz="1200" dirty="0" err="1" smtClean="0"/>
              <a:t>git</a:t>
            </a:r>
            <a:r>
              <a:rPr lang="zh-CN" altLang="en-US" sz="1200" dirty="0" smtClean="0"/>
              <a:t>来说，支持我们使用钩子函数在重要动作发生时触发自定义脚本。</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于是我们在代码提交前使用</a:t>
            </a:r>
            <a:r>
              <a:rPr lang="en-US" altLang="zh-CN" sz="1200" dirty="0" smtClean="0"/>
              <a:t>pre-push</a:t>
            </a:r>
            <a:r>
              <a:rPr lang="zh-CN" altLang="en-US" sz="1200" dirty="0" smtClean="0"/>
              <a:t>钩子，封装了自动化测试相关的脚本，</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测试通过就执行后面的</a:t>
            </a:r>
            <a:r>
              <a:rPr lang="en-US" altLang="zh-CN" sz="1200" dirty="0" smtClean="0"/>
              <a:t>push</a:t>
            </a:r>
            <a:r>
              <a:rPr lang="zh-CN" altLang="en-US" sz="1200" dirty="0" smtClean="0"/>
              <a:t>操作，测试不通过，就需要通过</a:t>
            </a:r>
            <a:r>
              <a:rPr lang="en-US" altLang="zh-CN" sz="1200" dirty="0" err="1" smtClean="0"/>
              <a:t>firedragon</a:t>
            </a:r>
            <a:r>
              <a:rPr lang="zh-CN" altLang="en-US" sz="1200" dirty="0" smtClean="0"/>
              <a:t>的报错信息调试修改源码，</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修复完成后再重新执行代码的提交操作。</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那自动化测试是怎么实现的呢？</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42</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我们主要使用了测试框架摩卡和设置断言的方式实现。</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核心代码就是这样子的了，首先启动</a:t>
            </a:r>
            <a:r>
              <a:rPr lang="en-US" altLang="zh-CN" sz="1200" dirty="0" err="1" smtClean="0"/>
              <a:t>firedragon</a:t>
            </a:r>
            <a:r>
              <a:rPr lang="zh-CN" altLang="en-US" sz="1200" dirty="0" smtClean="0"/>
              <a:t>服务，然后通过测试用例中的配置，发起相应的页面请求，通过代理转发到</a:t>
            </a:r>
            <a:r>
              <a:rPr lang="en-US" altLang="zh-CN" sz="1200" dirty="0" err="1" smtClean="0"/>
              <a:t>firedragon</a:t>
            </a:r>
            <a:r>
              <a:rPr lang="zh-CN" altLang="en-US" sz="1200" dirty="0" smtClean="0"/>
              <a:t>服务，</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然后判断返回状态码，如果不是</a:t>
            </a:r>
            <a:r>
              <a:rPr lang="en-US" altLang="zh-CN" sz="1200" dirty="0" smtClean="0"/>
              <a:t>200</a:t>
            </a:r>
            <a:r>
              <a:rPr lang="zh-CN" altLang="en-US" sz="1200" dirty="0" smtClean="0"/>
              <a:t>的话直接返回失败，如果是</a:t>
            </a:r>
            <a:r>
              <a:rPr lang="en-US" altLang="zh-CN" sz="1200" dirty="0" smtClean="0"/>
              <a:t>200</a:t>
            </a:r>
            <a:r>
              <a:rPr lang="zh-CN" altLang="en-US" sz="1200" dirty="0" smtClean="0"/>
              <a:t>的话再通过判断页面中的一些关键元素是否存在来完成测试工作。</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通过摩卡命令即可启动测试服务。</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43</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以上就是我们在本地开发调试中做的一些工作，但是自动化测试毕竟依赖测试用例，</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一旦有 问题代码绕过了自动化测试发到了现网，就在服务端做好容灾了。</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44</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这与我们在游戏时需要选择一个合理的阵容类似，各个英雄之间互相搭配，取长补短，才能保证胜率。</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45</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首先是在框架机层面做的一些柔性处理，当有请求过来时，先是判断负载和内存的占用状况，当负载过高或者内存过高时，就会走到柔性处理逻辑，</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直接返回静态</a:t>
            </a:r>
            <a:r>
              <a:rPr lang="en-US" altLang="zh-CN" sz="1200" dirty="0" smtClean="0"/>
              <a:t>HTML</a:t>
            </a:r>
            <a:r>
              <a:rPr lang="zh-CN" altLang="en-US" sz="1200" dirty="0" smtClean="0"/>
              <a:t>或者其他状态码。</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当负载和内存都正常时，才会走到正常的逻辑处理，但是在执行过程脚本报错或者超时，也都会走到柔性处理逻辑。</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只有一切都正常的情况下才会正常返回组装好的</a:t>
            </a:r>
            <a:r>
              <a:rPr lang="en-US" altLang="zh-CN" sz="1200" dirty="0" smtClean="0"/>
              <a:t>html</a:t>
            </a:r>
            <a:r>
              <a:rPr lang="zh-CN" altLang="en-US" sz="1200" dirty="0" smtClean="0"/>
              <a:t>字符串。</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有同学肯定想你这柔性处理返回错误状态码，那岂不是和服务挂掉一样的了？</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46</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是的哈，但是我们的直出服务挂掉后用户还能继续访问我们的页面，大家是不是有点怀疑呀？</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47</a:t>
            </a:fld>
            <a:endParaRPr lang="zh-CN" altLang="en-US"/>
          </a:p>
        </p:txBody>
      </p:sp>
    </p:spTree>
    <p:extLst>
      <p:ext uri="{BB962C8B-B14F-4D97-AF65-F5344CB8AC3E}">
        <p14:creationId xmlns:p14="http://schemas.microsoft.com/office/powerpoint/2010/main" val="27663992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那我们就来看个实例吧。</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这里没有绑定域名，因为备案有些麻烦，还望大家多担待哈。</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扫完了吗？</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好，大家看现在我服务端的日志是不是显示返回的状态码是</a:t>
            </a:r>
            <a:r>
              <a:rPr lang="en-US" altLang="zh-CN" sz="1200" b="0" dirty="0" smtClean="0">
                <a:solidFill>
                  <a:prstClr val="black">
                    <a:lumMod val="65000"/>
                    <a:lumOff val="35000"/>
                  </a:prstClr>
                </a:solidFill>
                <a:latin typeface="微软雅黑" pitchFamily="34" charset="-122"/>
                <a:ea typeface="微软雅黑" pitchFamily="34" charset="-122"/>
              </a:rPr>
              <a:t>200</a:t>
            </a:r>
            <a:r>
              <a:rPr lang="zh-CN" altLang="en-US" sz="1200" b="0" dirty="0" smtClean="0">
                <a:solidFill>
                  <a:prstClr val="black">
                    <a:lumMod val="65000"/>
                    <a:lumOff val="35000"/>
                  </a:prstClr>
                </a:solidFill>
                <a:latin typeface="微软雅黑" pitchFamily="34" charset="-122"/>
                <a:ea typeface="微软雅黑" pitchFamily="34" charset="-122"/>
              </a:rPr>
              <a:t>呀？</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然后我关闭直出服务，</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大家再来看一下，状态码是不是已经是</a:t>
            </a:r>
            <a:r>
              <a:rPr lang="en-US" altLang="zh-CN" sz="1200" b="0" dirty="0" smtClean="0">
                <a:solidFill>
                  <a:prstClr val="black">
                    <a:lumMod val="65000"/>
                    <a:lumOff val="35000"/>
                  </a:prstClr>
                </a:solidFill>
                <a:latin typeface="微软雅黑" pitchFamily="34" charset="-122"/>
                <a:ea typeface="微软雅黑" pitchFamily="34" charset="-122"/>
              </a:rPr>
              <a:t>502</a:t>
            </a:r>
            <a:r>
              <a:rPr lang="zh-CN" altLang="en-US" sz="1200" b="0" dirty="0" smtClean="0">
                <a:solidFill>
                  <a:prstClr val="black">
                    <a:lumMod val="65000"/>
                    <a:lumOff val="35000"/>
                  </a:prstClr>
                </a:solidFill>
                <a:latin typeface="微软雅黑" pitchFamily="34" charset="-122"/>
                <a:ea typeface="微软雅黑" pitchFamily="34" charset="-122"/>
              </a:rPr>
              <a:t>了？</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但是你们是不是还能正常访问页面呢？</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这是怎么办到的呢？</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48</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其实原理很简单，就是在接入层加了一些容错配置，先来看一下整个站点部署的架构，</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我们静态</a:t>
            </a:r>
            <a:r>
              <a:rPr lang="en-US" altLang="zh-CN" sz="1200" b="0" dirty="0" smtClean="0">
                <a:solidFill>
                  <a:prstClr val="black">
                    <a:lumMod val="65000"/>
                    <a:lumOff val="35000"/>
                  </a:prstClr>
                </a:solidFill>
                <a:latin typeface="微软雅黑" pitchFamily="34" charset="-122"/>
                <a:ea typeface="微软雅黑" pitchFamily="34" charset="-122"/>
              </a:rPr>
              <a:t>html</a:t>
            </a:r>
            <a:r>
              <a:rPr lang="zh-CN" altLang="en-US" sz="1200" b="0" dirty="0" smtClean="0">
                <a:solidFill>
                  <a:prstClr val="black">
                    <a:lumMod val="65000"/>
                    <a:lumOff val="35000"/>
                  </a:prstClr>
                </a:solidFill>
                <a:latin typeface="微软雅黑" pitchFamily="34" charset="-122"/>
                <a:ea typeface="微软雅黑" pitchFamily="34" charset="-122"/>
              </a:rPr>
              <a:t>文件会发布到</a:t>
            </a:r>
            <a:r>
              <a:rPr lang="en-US" altLang="zh-CN" sz="1200" b="0" dirty="0" smtClean="0">
                <a:solidFill>
                  <a:prstClr val="black">
                    <a:lumMod val="65000"/>
                    <a:lumOff val="35000"/>
                  </a:prstClr>
                </a:solidFill>
                <a:latin typeface="微软雅黑" pitchFamily="34" charset="-122"/>
                <a:ea typeface="微软雅黑" pitchFamily="34" charset="-122"/>
              </a:rPr>
              <a:t>HTML</a:t>
            </a:r>
            <a:r>
              <a:rPr lang="zh-CN" altLang="en-US" sz="1200" b="0" dirty="0" smtClean="0">
                <a:solidFill>
                  <a:prstClr val="black">
                    <a:lumMod val="65000"/>
                    <a:lumOff val="35000"/>
                  </a:prstClr>
                </a:solidFill>
                <a:latin typeface="微软雅黑" pitchFamily="34" charset="-122"/>
                <a:ea typeface="微软雅黑" pitchFamily="34" charset="-122"/>
              </a:rPr>
              <a:t>静态文件服务器集群上，</a:t>
            </a:r>
            <a:r>
              <a:rPr lang="en-US" altLang="zh-CN" sz="1200" b="0" dirty="0" err="1" smtClean="0">
                <a:solidFill>
                  <a:prstClr val="black">
                    <a:lumMod val="65000"/>
                    <a:lumOff val="35000"/>
                  </a:prstClr>
                </a:solidFill>
                <a:latin typeface="微软雅黑" pitchFamily="34" charset="-122"/>
                <a:ea typeface="微软雅黑" pitchFamily="34" charset="-122"/>
              </a:rPr>
              <a:t>js</a:t>
            </a:r>
            <a:r>
              <a:rPr lang="zh-CN" altLang="en-US" sz="1200" b="0" dirty="0" smtClean="0">
                <a:solidFill>
                  <a:prstClr val="black">
                    <a:lumMod val="65000"/>
                    <a:lumOff val="35000"/>
                  </a:prstClr>
                </a:solidFill>
                <a:latin typeface="微软雅黑" pitchFamily="34" charset="-122"/>
                <a:ea typeface="微软雅黑" pitchFamily="34" charset="-122"/>
              </a:rPr>
              <a:t>、</a:t>
            </a:r>
            <a:r>
              <a:rPr lang="en-US" altLang="zh-CN" sz="1200" b="0" dirty="0" err="1" smtClean="0">
                <a:solidFill>
                  <a:prstClr val="black">
                    <a:lumMod val="65000"/>
                    <a:lumOff val="35000"/>
                  </a:prstClr>
                </a:solidFill>
                <a:latin typeface="微软雅黑" pitchFamily="34" charset="-122"/>
                <a:ea typeface="微软雅黑" pitchFamily="34" charset="-122"/>
              </a:rPr>
              <a:t>css</a:t>
            </a:r>
            <a:r>
              <a:rPr lang="zh-CN" altLang="en-US" sz="1200" b="0" dirty="0" smtClean="0">
                <a:solidFill>
                  <a:prstClr val="black">
                    <a:lumMod val="65000"/>
                    <a:lumOff val="35000"/>
                  </a:prstClr>
                </a:solidFill>
                <a:latin typeface="微软雅黑" pitchFamily="34" charset="-122"/>
                <a:ea typeface="微软雅黑" pitchFamily="34" charset="-122"/>
              </a:rPr>
              <a:t>等会发布到</a:t>
            </a:r>
            <a:r>
              <a:rPr lang="en-US" altLang="zh-CN" sz="1200" b="0" dirty="0" err="1" smtClean="0">
                <a:solidFill>
                  <a:prstClr val="black">
                    <a:lumMod val="65000"/>
                    <a:lumOff val="35000"/>
                  </a:prstClr>
                </a:solidFill>
                <a:latin typeface="微软雅黑" pitchFamily="34" charset="-122"/>
                <a:ea typeface="微软雅黑" pitchFamily="34" charset="-122"/>
              </a:rPr>
              <a:t>cdn</a:t>
            </a:r>
            <a:r>
              <a:rPr lang="zh-CN" altLang="en-US" sz="1200" b="0" dirty="0" smtClean="0">
                <a:solidFill>
                  <a:prstClr val="black">
                    <a:lumMod val="65000"/>
                    <a:lumOff val="35000"/>
                  </a:prstClr>
                </a:solidFill>
                <a:latin typeface="微软雅黑" pitchFamily="34" charset="-122"/>
                <a:ea typeface="微软雅黑" pitchFamily="34" charset="-122"/>
              </a:rPr>
              <a:t>上，后台接口部署在后台服务器集群上，我们的直出服务器集群放在这里。</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还记得我们一开始的找茬游戏吗？大家还记得直出和非直出的区别吗？直出的</a:t>
            </a:r>
            <a:r>
              <a:rPr lang="en-US" altLang="zh-CN" sz="1200" b="0" dirty="0" err="1" smtClean="0">
                <a:solidFill>
                  <a:prstClr val="black">
                    <a:lumMod val="65000"/>
                    <a:lumOff val="35000"/>
                  </a:prstClr>
                </a:solidFill>
                <a:latin typeface="微软雅黑" pitchFamily="34" charset="-122"/>
                <a:ea typeface="微软雅黑" pitchFamily="34" charset="-122"/>
              </a:rPr>
              <a:t>url</a:t>
            </a:r>
            <a:r>
              <a:rPr lang="zh-CN" altLang="en-US" sz="1200" b="0" dirty="0" smtClean="0">
                <a:solidFill>
                  <a:prstClr val="black">
                    <a:lumMod val="65000"/>
                    <a:lumOff val="35000"/>
                  </a:prstClr>
                </a:solidFill>
                <a:latin typeface="微软雅黑" pitchFamily="34" charset="-122"/>
                <a:ea typeface="微软雅黑" pitchFamily="34" charset="-122"/>
              </a:rPr>
              <a:t>中多了一级</a:t>
            </a:r>
            <a:r>
              <a:rPr lang="en-US" altLang="zh-CN" sz="1200" b="0" dirty="0" smtClean="0">
                <a:solidFill>
                  <a:prstClr val="black">
                    <a:lumMod val="65000"/>
                    <a:lumOff val="35000"/>
                  </a:prstClr>
                </a:solidFill>
                <a:latin typeface="微软雅黑" pitchFamily="34" charset="-122"/>
                <a:ea typeface="微软雅黑" pitchFamily="34" charset="-122"/>
              </a:rPr>
              <a:t>v2</a:t>
            </a:r>
            <a:r>
              <a:rPr lang="zh-CN" altLang="en-US" sz="1200" b="0" dirty="0" smtClean="0">
                <a:solidFill>
                  <a:prstClr val="black">
                    <a:lumMod val="65000"/>
                    <a:lumOff val="35000"/>
                  </a:prstClr>
                </a:solidFill>
                <a:latin typeface="微软雅黑" pitchFamily="34" charset="-122"/>
                <a:ea typeface="微软雅黑" pitchFamily="34" charset="-122"/>
              </a:rPr>
              <a:t>的目录是吧。</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所以就相当于我们请求带</a:t>
            </a:r>
            <a:r>
              <a:rPr lang="en-US" altLang="zh-CN" sz="1200" b="0" dirty="0" smtClean="0">
                <a:solidFill>
                  <a:prstClr val="black">
                    <a:lumMod val="65000"/>
                    <a:lumOff val="35000"/>
                  </a:prstClr>
                </a:solidFill>
                <a:latin typeface="微软雅黑" pitchFamily="34" charset="-122"/>
                <a:ea typeface="微软雅黑" pitchFamily="34" charset="-122"/>
              </a:rPr>
              <a:t>v2</a:t>
            </a:r>
            <a:r>
              <a:rPr lang="zh-CN" altLang="en-US" sz="1200" b="0" dirty="0" smtClean="0">
                <a:solidFill>
                  <a:prstClr val="black">
                    <a:lumMod val="65000"/>
                    <a:lumOff val="35000"/>
                  </a:prstClr>
                </a:solidFill>
                <a:latin typeface="微软雅黑" pitchFamily="34" charset="-122"/>
                <a:ea typeface="微软雅黑" pitchFamily="34" charset="-122"/>
              </a:rPr>
              <a:t>目录的</a:t>
            </a:r>
            <a:r>
              <a:rPr lang="en-US" altLang="zh-CN" sz="1200" b="0" dirty="0" err="1" smtClean="0">
                <a:solidFill>
                  <a:prstClr val="black">
                    <a:lumMod val="65000"/>
                    <a:lumOff val="35000"/>
                  </a:prstClr>
                </a:solidFill>
                <a:latin typeface="微软雅黑" pitchFamily="34" charset="-122"/>
                <a:ea typeface="微软雅黑" pitchFamily="34" charset="-122"/>
              </a:rPr>
              <a:t>url</a:t>
            </a:r>
            <a:r>
              <a:rPr lang="zh-CN" altLang="en-US" sz="1200" b="0" dirty="0" smtClean="0">
                <a:solidFill>
                  <a:prstClr val="black">
                    <a:lumMod val="65000"/>
                    <a:lumOff val="35000"/>
                  </a:prstClr>
                </a:solidFill>
                <a:latin typeface="微软雅黑" pitchFamily="34" charset="-122"/>
                <a:ea typeface="微软雅黑" pitchFamily="34" charset="-122"/>
              </a:rPr>
              <a:t>时会通过接入层的转发走到直出服务器集群，请求不带</a:t>
            </a:r>
            <a:r>
              <a:rPr lang="en-US" altLang="zh-CN" sz="1200" b="0" dirty="0" smtClean="0">
                <a:solidFill>
                  <a:prstClr val="black">
                    <a:lumMod val="65000"/>
                    <a:lumOff val="35000"/>
                  </a:prstClr>
                </a:solidFill>
                <a:latin typeface="微软雅黑" pitchFamily="34" charset="-122"/>
                <a:ea typeface="微软雅黑" pitchFamily="34" charset="-122"/>
              </a:rPr>
              <a:t>v2</a:t>
            </a:r>
            <a:r>
              <a:rPr lang="zh-CN" altLang="en-US" sz="1200" b="0" dirty="0" smtClean="0">
                <a:solidFill>
                  <a:prstClr val="black">
                    <a:lumMod val="65000"/>
                    <a:lumOff val="35000"/>
                  </a:prstClr>
                </a:solidFill>
                <a:latin typeface="微软雅黑" pitchFamily="34" charset="-122"/>
                <a:ea typeface="微软雅黑" pitchFamily="34" charset="-122"/>
              </a:rPr>
              <a:t>目录的</a:t>
            </a:r>
            <a:r>
              <a:rPr lang="en-US" altLang="zh-CN" sz="1200" b="0" dirty="0" err="1" smtClean="0">
                <a:solidFill>
                  <a:prstClr val="black">
                    <a:lumMod val="65000"/>
                    <a:lumOff val="35000"/>
                  </a:prstClr>
                </a:solidFill>
                <a:latin typeface="微软雅黑" pitchFamily="34" charset="-122"/>
                <a:ea typeface="微软雅黑" pitchFamily="34" charset="-122"/>
              </a:rPr>
              <a:t>url</a:t>
            </a:r>
            <a:r>
              <a:rPr lang="zh-CN" altLang="en-US" sz="1200" b="0" dirty="0" smtClean="0">
                <a:solidFill>
                  <a:prstClr val="black">
                    <a:lumMod val="65000"/>
                    <a:lumOff val="35000"/>
                  </a:prstClr>
                </a:solidFill>
                <a:latin typeface="微软雅黑" pitchFamily="34" charset="-122"/>
                <a:ea typeface="微软雅黑" pitchFamily="34" charset="-122"/>
              </a:rPr>
              <a:t>时通过接入层的转发会走到</a:t>
            </a:r>
            <a:r>
              <a:rPr lang="en-US" altLang="zh-CN" sz="1200" b="0" dirty="0" smtClean="0">
                <a:solidFill>
                  <a:prstClr val="black">
                    <a:lumMod val="65000"/>
                    <a:lumOff val="35000"/>
                  </a:prstClr>
                </a:solidFill>
                <a:latin typeface="微软雅黑" pitchFamily="34" charset="-122"/>
                <a:ea typeface="微软雅黑" pitchFamily="34" charset="-122"/>
              </a:rPr>
              <a:t>HTML</a:t>
            </a:r>
            <a:r>
              <a:rPr lang="zh-CN" altLang="en-US" sz="1200" b="0" dirty="0" smtClean="0">
                <a:solidFill>
                  <a:prstClr val="black">
                    <a:lumMod val="65000"/>
                    <a:lumOff val="35000"/>
                  </a:prstClr>
                </a:solidFill>
                <a:latin typeface="微软雅黑" pitchFamily="34" charset="-122"/>
                <a:ea typeface="微软雅黑" pitchFamily="34" charset="-122"/>
              </a:rPr>
              <a:t>静态文件服务器集群。</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这样当我们的直出服务挂掉并返回</a:t>
            </a:r>
            <a:r>
              <a:rPr lang="en-US" altLang="zh-CN" sz="1200" b="0" dirty="0" smtClean="0">
                <a:solidFill>
                  <a:prstClr val="black">
                    <a:lumMod val="65000"/>
                    <a:lumOff val="35000"/>
                  </a:prstClr>
                </a:solidFill>
                <a:latin typeface="微软雅黑" pitchFamily="34" charset="-122"/>
                <a:ea typeface="微软雅黑" pitchFamily="34" charset="-122"/>
              </a:rPr>
              <a:t>5xx</a:t>
            </a:r>
            <a:r>
              <a:rPr lang="zh-CN" altLang="en-US" sz="1200" b="0" dirty="0" smtClean="0">
                <a:solidFill>
                  <a:prstClr val="black">
                    <a:lumMod val="65000"/>
                    <a:lumOff val="35000"/>
                  </a:prstClr>
                </a:solidFill>
                <a:latin typeface="微软雅黑" pitchFamily="34" charset="-122"/>
                <a:ea typeface="微软雅黑" pitchFamily="34" charset="-122"/>
              </a:rPr>
              <a:t>的状态码时，通过接入层的设置，会将请求再次转发到</a:t>
            </a:r>
            <a:r>
              <a:rPr lang="en-US" altLang="zh-CN" sz="1200" b="0" dirty="0" smtClean="0">
                <a:solidFill>
                  <a:prstClr val="black">
                    <a:lumMod val="65000"/>
                    <a:lumOff val="35000"/>
                  </a:prstClr>
                </a:solidFill>
                <a:latin typeface="微软雅黑" pitchFamily="34" charset="-122"/>
                <a:ea typeface="微软雅黑" pitchFamily="34" charset="-122"/>
              </a:rPr>
              <a:t>HTML</a:t>
            </a:r>
            <a:r>
              <a:rPr lang="zh-CN" altLang="en-US" sz="1200" b="0" dirty="0" smtClean="0">
                <a:solidFill>
                  <a:prstClr val="black">
                    <a:lumMod val="65000"/>
                    <a:lumOff val="35000"/>
                  </a:prstClr>
                </a:solidFill>
                <a:latin typeface="微软雅黑" pitchFamily="34" charset="-122"/>
                <a:ea typeface="微软雅黑" pitchFamily="34" charset="-122"/>
              </a:rPr>
              <a:t>静态文件服务器集群，这就相当于走了非直出页面，一点也不会影响用户的使用。</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这里接入层如果有同学不太理解的话，可以认为是</a:t>
            </a:r>
            <a:r>
              <a:rPr lang="en-US" altLang="zh-CN" sz="1200" b="0" dirty="0" err="1" smtClean="0">
                <a:solidFill>
                  <a:prstClr val="black">
                    <a:lumMod val="65000"/>
                    <a:lumOff val="35000"/>
                  </a:prstClr>
                </a:solidFill>
                <a:latin typeface="微软雅黑" pitchFamily="34" charset="-122"/>
                <a:ea typeface="微软雅黑" pitchFamily="34" charset="-122"/>
              </a:rPr>
              <a:t>nginx</a:t>
            </a:r>
            <a:r>
              <a:rPr lang="zh-CN" altLang="en-US" sz="1200" b="0" dirty="0" smtClean="0">
                <a:solidFill>
                  <a:prstClr val="black">
                    <a:lumMod val="65000"/>
                    <a:lumOff val="35000"/>
                  </a:prstClr>
                </a:solidFill>
                <a:latin typeface="微软雅黑" pitchFamily="34" charset="-122"/>
                <a:ea typeface="微软雅黑" pitchFamily="34" charset="-122"/>
              </a:rPr>
              <a:t>服务器集群。</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49</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同构是我在学习直出相关技术时，遇到的另一个词汇。</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5</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err="1" smtClean="0">
                <a:solidFill>
                  <a:prstClr val="black">
                    <a:lumMod val="65000"/>
                    <a:lumOff val="35000"/>
                  </a:prstClr>
                </a:solidFill>
                <a:latin typeface="微软雅黑" pitchFamily="34" charset="-122"/>
                <a:ea typeface="微软雅黑" pitchFamily="34" charset="-122"/>
              </a:rPr>
              <a:t>Nginx</a:t>
            </a:r>
            <a:r>
              <a:rPr lang="zh-CN" altLang="en-US" sz="1200" b="0" dirty="0" smtClean="0">
                <a:solidFill>
                  <a:prstClr val="black">
                    <a:lumMod val="65000"/>
                    <a:lumOff val="35000"/>
                  </a:prstClr>
                </a:solidFill>
                <a:latin typeface="微软雅黑" pitchFamily="34" charset="-122"/>
                <a:ea typeface="微软雅黑" pitchFamily="34" charset="-122"/>
              </a:rPr>
              <a:t>上的一些核心配置给大家说一下。</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这一段是</a:t>
            </a:r>
            <a:r>
              <a:rPr lang="en-US" altLang="zh-CN" sz="1200" b="0" dirty="0" smtClean="0">
                <a:solidFill>
                  <a:prstClr val="black">
                    <a:lumMod val="65000"/>
                    <a:lumOff val="35000"/>
                  </a:prstClr>
                </a:solidFill>
                <a:latin typeface="微软雅黑" pitchFamily="34" charset="-122"/>
                <a:ea typeface="微软雅黑" pitchFamily="34" charset="-122"/>
              </a:rPr>
              <a:t>… …</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50</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做完以上工作基本上我们的直出服务已经是打不死的小强了，不过在正式上线前，我们还要对我们的服务有些量化的概念，就比如说我们需要多少机器撑起多大的量。</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这就需要用到压测了。</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51</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就好比我们在游戏中经常遇到这样一种场景，我方英雄只剩一个人了，但对面五个英雄都还好好的，身后就是水晶，如果能挺到队友复活，我们就还有获胜的几率，挺不住游戏就结束了。</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我们不能将此类问题留到线上，所以需要在服务正式上线前就做好准备。</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52</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压测帮助我们了解对于我们的服务来说，服务器到底能够达到怎样的一个负载能力，还能通过一些服务器端的性能监控找出性能的瓶颈，让我们有目的的进行开发和运维</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53</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压测方式的话，这里给大家介绍一下部落的做法吧，对比使用过一些压测工具后，我们选择了</a:t>
            </a:r>
            <a:r>
              <a:rPr lang="en-US" altLang="zh-CN" sz="1200" dirty="0" err="1" smtClean="0"/>
              <a:t>wetest</a:t>
            </a:r>
            <a:r>
              <a:rPr lang="zh-CN" altLang="en-US" sz="1200" dirty="0" smtClean="0"/>
              <a:t>这样一个压测平台，它可以分别从用户角度分析给出响应时间，从业务角度分析给出吞吐量，从系统角度分析给出服务器的一些关键性能指标。</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54</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我们可以通过平台提供的吞吐量和响应时间等趋势图得出服务器的最优负载能力，从而决定我们该使用多少台机器撑起多大的量。</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55</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通过服务器性能的一些趋势图，我们可以分析出系统的性能瓶颈在哪里，比如其他性能指标比较正常的时候，只有内存占用率达到了阀值，那我们就要看一下是不是存在内存泄露等问题了。</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56</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平台还支持多组报告的一个对比，帮助我们对服务有一个更准确的了解。</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57</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以上就是我们需要在直出服务上线前需要做的一些工作了，当服务开始上线时，我们就需要借助灰度这样一种平滑过渡的方式了。</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58</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灰度就类似于我们在游戏中需要挨个攻破防御塔后再攻打水晶，直接攻打水晶肯定是不可行的。</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59</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其实同构就是解决直出的一种思想，</a:t>
            </a:r>
            <a:r>
              <a:rPr lang="en-US" altLang="zh-CN" sz="1200" b="0" dirty="0" smtClean="0">
                <a:solidFill>
                  <a:prstClr val="black">
                    <a:lumMod val="65000"/>
                    <a:lumOff val="35000"/>
                  </a:prstClr>
                </a:solidFill>
                <a:latin typeface="微软雅黑" pitchFamily="34" charset="-122"/>
                <a:ea typeface="微软雅黑" pitchFamily="34" charset="-122"/>
              </a:rPr>
              <a:t>node</a:t>
            </a:r>
            <a:r>
              <a:rPr lang="zh-CN" altLang="en-US" sz="1200" b="0" dirty="0" smtClean="0">
                <a:solidFill>
                  <a:prstClr val="black">
                    <a:lumMod val="65000"/>
                    <a:lumOff val="35000"/>
                  </a:prstClr>
                </a:solidFill>
                <a:latin typeface="微软雅黑" pitchFamily="34" charset="-122"/>
                <a:ea typeface="微软雅黑" pitchFamily="34" charset="-122"/>
              </a:rPr>
              <a:t>出现后使得</a:t>
            </a:r>
            <a:r>
              <a:rPr lang="en-US" altLang="zh-CN" sz="1200" b="0" dirty="0" err="1" smtClean="0">
                <a:solidFill>
                  <a:prstClr val="black">
                    <a:lumMod val="65000"/>
                    <a:lumOff val="35000"/>
                  </a:prstClr>
                </a:solidFill>
                <a:latin typeface="微软雅黑" pitchFamily="34" charset="-122"/>
                <a:ea typeface="微软雅黑" pitchFamily="34" charset="-122"/>
              </a:rPr>
              <a:t>javascript</a:t>
            </a:r>
            <a:r>
              <a:rPr lang="zh-CN" altLang="en-US" sz="1200" b="0" dirty="0" smtClean="0">
                <a:solidFill>
                  <a:prstClr val="black">
                    <a:lumMod val="65000"/>
                    <a:lumOff val="35000"/>
                  </a:prstClr>
                </a:solidFill>
                <a:latin typeface="微软雅黑" pitchFamily="34" charset="-122"/>
                <a:ea typeface="微软雅黑" pitchFamily="34" charset="-122"/>
              </a:rPr>
              <a:t>脚本也可以在服务器端执行，通过维护一套项目代码，实现在前后端都可以执行的目的。</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目前部落拥有页面</a:t>
            </a:r>
            <a:r>
              <a:rPr lang="en-US" altLang="zh-CN" sz="1200" b="0" dirty="0" smtClean="0">
                <a:solidFill>
                  <a:prstClr val="black">
                    <a:lumMod val="65000"/>
                    <a:lumOff val="35000"/>
                  </a:prstClr>
                </a:solidFill>
                <a:latin typeface="微软雅黑" pitchFamily="34" charset="-122"/>
                <a:ea typeface="微软雅黑" pitchFamily="34" charset="-122"/>
              </a:rPr>
              <a:t>80</a:t>
            </a:r>
            <a:r>
              <a:rPr lang="zh-CN" altLang="en-US" sz="1200" b="0" dirty="0" smtClean="0">
                <a:solidFill>
                  <a:prstClr val="black">
                    <a:lumMod val="65000"/>
                    <a:lumOff val="35000"/>
                  </a:prstClr>
                </a:solidFill>
                <a:latin typeface="微软雅黑" pitchFamily="34" charset="-122"/>
                <a:ea typeface="微软雅黑" pitchFamily="34" charset="-122"/>
              </a:rPr>
              <a:t>多个，开发人员</a:t>
            </a:r>
            <a:r>
              <a:rPr lang="en-US" altLang="zh-CN" sz="1200" b="0" dirty="0" smtClean="0">
                <a:solidFill>
                  <a:prstClr val="black">
                    <a:lumMod val="65000"/>
                    <a:lumOff val="35000"/>
                  </a:prstClr>
                </a:solidFill>
                <a:latin typeface="微软雅黑" pitchFamily="34" charset="-122"/>
                <a:ea typeface="微软雅黑" pitchFamily="34" charset="-122"/>
              </a:rPr>
              <a:t>14</a:t>
            </a:r>
            <a:r>
              <a:rPr lang="zh-CN" altLang="en-US" sz="1200" b="0" dirty="0" smtClean="0">
                <a:solidFill>
                  <a:prstClr val="black">
                    <a:lumMod val="65000"/>
                    <a:lumOff val="35000"/>
                  </a:prstClr>
                </a:solidFill>
                <a:latin typeface="微软雅黑" pitchFamily="34" charset="-122"/>
                <a:ea typeface="微软雅黑" pitchFamily="34" charset="-122"/>
              </a:rPr>
              <a:t>个，参与改造直出人力</a:t>
            </a:r>
            <a:r>
              <a:rPr lang="en-US" altLang="zh-CN" sz="1200" b="0" dirty="0" smtClean="0">
                <a:solidFill>
                  <a:prstClr val="black">
                    <a:lumMod val="65000"/>
                    <a:lumOff val="35000"/>
                  </a:prstClr>
                </a:solidFill>
                <a:latin typeface="微软雅黑" pitchFamily="34" charset="-122"/>
                <a:ea typeface="微软雅黑" pitchFamily="34" charset="-122"/>
              </a:rPr>
              <a:t>2</a:t>
            </a:r>
            <a:r>
              <a:rPr lang="zh-CN" altLang="en-US" sz="1200" b="0" dirty="0" smtClean="0">
                <a:solidFill>
                  <a:prstClr val="black">
                    <a:lumMod val="65000"/>
                    <a:lumOff val="35000"/>
                  </a:prstClr>
                </a:solidFill>
                <a:latin typeface="微软雅黑" pitchFamily="34" charset="-122"/>
                <a:ea typeface="微软雅黑" pitchFamily="34" charset="-122"/>
              </a:rPr>
              <a:t>个，使用同构的做法无疑可以最大程度上降低改造和维护成本。</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6</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部落也是从一开始的只灰度组内</a:t>
            </a:r>
            <a:r>
              <a:rPr lang="en-US" altLang="zh-CN" sz="1200" dirty="0" smtClean="0"/>
              <a:t>14</a:t>
            </a:r>
            <a:r>
              <a:rPr lang="zh-CN" altLang="en-US" sz="1200" dirty="0" smtClean="0"/>
              <a:t>人，慢慢灰度到目前的</a:t>
            </a:r>
            <a:r>
              <a:rPr lang="en-US" altLang="zh-CN" sz="1200" dirty="0" smtClean="0"/>
              <a:t>3</a:t>
            </a:r>
            <a:r>
              <a:rPr lang="zh-CN" altLang="en-US" sz="1200" dirty="0" smtClean="0"/>
              <a:t>亿访问量，</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服务器也从最开始的一台增加到现在的</a:t>
            </a:r>
            <a:r>
              <a:rPr lang="en-US" altLang="zh-CN" sz="1200" dirty="0" smtClean="0"/>
              <a:t>111</a:t>
            </a:r>
            <a:r>
              <a:rPr lang="zh-CN" altLang="en-US" sz="1200" dirty="0" smtClean="0"/>
              <a:t>台，大家不要认为机器有很多，都是一些四核的虚拟机，并不是实体机，</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而且这些机器是要准备撑起全量数据的。</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60</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灰度的方式也很简单，只需要在前端控制一些用户走到带有</a:t>
            </a:r>
            <a:r>
              <a:rPr lang="en-US" altLang="zh-CN" sz="1200" dirty="0" smtClean="0"/>
              <a:t>v2</a:t>
            </a:r>
            <a:r>
              <a:rPr lang="zh-CN" altLang="en-US" sz="1200" dirty="0" smtClean="0"/>
              <a:t>的页面路径即可。</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61</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灰度的目的是在全量的过程中发现问题，解决问题，这就少不了对服务进行监控和告警了。</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62</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监控就如同在游戏中对视野盲区使用各种办法开视野，让我们可以看到自己看不到的地方，比如隐藏在草丛中的刺客是吧。</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63</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告警就如同在游戏中发信号，告诉队友发生了什么，好让队友做好反应处理</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64</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来看一下我们的主要监控点，首先是对服务端性能的监控点，主要有</a:t>
            </a:r>
            <a:r>
              <a:rPr lang="en-US" altLang="zh-CN" sz="12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还有就是对运行时数据的一些监控，有</a:t>
            </a:r>
            <a:r>
              <a:rPr lang="zh-CN" altLang="en-US" sz="1200" baseline="0" dirty="0" smtClean="0"/>
              <a:t>脚本错误堆栈的上报，对各个逻辑处理环节的测速上报，还有一些</a:t>
            </a:r>
            <a:r>
              <a:rPr lang="en-US" altLang="zh-CN" sz="1200" baseline="0" dirty="0" err="1" smtClean="0"/>
              <a:t>pv</a:t>
            </a:r>
            <a:r>
              <a:rPr lang="en-US" altLang="zh-CN" sz="1200" baseline="0" dirty="0" smtClean="0"/>
              <a:t>/</a:t>
            </a:r>
            <a:r>
              <a:rPr lang="en-US" altLang="zh-CN" sz="1200" baseline="0" dirty="0" err="1" smtClean="0"/>
              <a:t>uv</a:t>
            </a:r>
            <a:r>
              <a:rPr lang="zh-CN" altLang="en-US" sz="1200" baseline="0" dirty="0" smtClean="0"/>
              <a:t>指标的上报，接下来还有对直出服务和后台接口质量的监控，最后是通过下发白名单到直出机器上的方式实现对用户日志的监控。</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65</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以上就是我们在保证服务高可用方面做得一些事情了，总结下来我们在开发调试中讲到了</a:t>
            </a:r>
            <a:r>
              <a:rPr lang="en-US" altLang="zh-CN" sz="1200" dirty="0" smtClean="0"/>
              <a:t>… …</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66</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改造完直出后，我们页面性能得到了大幅提升。</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我们手</a:t>
            </a:r>
            <a:r>
              <a:rPr lang="en-US" altLang="zh-CN" sz="1200" dirty="0" smtClean="0"/>
              <a:t>q</a:t>
            </a:r>
            <a:r>
              <a:rPr lang="zh-CN" altLang="en-US" sz="1200" dirty="0" smtClean="0"/>
              <a:t>内的测速点都是从点击入口开始算起到页面可交互为止的，也就是说测速时间里面包含了客户端打开</a:t>
            </a:r>
            <a:r>
              <a:rPr lang="en-US" altLang="zh-CN" sz="1200" dirty="0" err="1" smtClean="0"/>
              <a:t>webview</a:t>
            </a:r>
            <a:r>
              <a:rPr lang="zh-CN" altLang="en-US" sz="1200" dirty="0" smtClean="0"/>
              <a:t>的时间，</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这样我们在直出服务没有全量的情况下，页面平均耗时从之前的</a:t>
            </a:r>
            <a:r>
              <a:rPr lang="en-US" altLang="zh-CN" sz="1200" dirty="0" smtClean="0"/>
              <a:t>2400</a:t>
            </a:r>
            <a:r>
              <a:rPr lang="zh-CN" altLang="en-US" sz="1200" dirty="0" smtClean="0"/>
              <a:t>多</a:t>
            </a:r>
            <a:r>
              <a:rPr lang="en-US" altLang="zh-CN" sz="1200" dirty="0" err="1" smtClean="0"/>
              <a:t>ms</a:t>
            </a:r>
            <a:r>
              <a:rPr lang="zh-CN" altLang="en-US" sz="1200" dirty="0" smtClean="0"/>
              <a:t>降低到现在的</a:t>
            </a:r>
            <a:r>
              <a:rPr lang="en-US" altLang="zh-CN" sz="1200" dirty="0" smtClean="0"/>
              <a:t>950ms</a:t>
            </a:r>
            <a:r>
              <a:rPr lang="zh-CN" altLang="en-US" sz="1200" dirty="0" smtClean="0"/>
              <a:t>，慢速用户占比，也就是超过</a:t>
            </a:r>
            <a:r>
              <a:rPr lang="en-US" altLang="zh-CN" sz="1200" dirty="0" smtClean="0"/>
              <a:t>5s</a:t>
            </a:r>
            <a:r>
              <a:rPr lang="zh-CN" altLang="en-US" sz="1200" dirty="0" smtClean="0"/>
              <a:t>的用户占比从之前的</a:t>
            </a:r>
            <a:r>
              <a:rPr lang="en-US" altLang="zh-CN" sz="1200" dirty="0" smtClean="0"/>
              <a:t>6.81%</a:t>
            </a:r>
            <a:r>
              <a:rPr lang="zh-CN" altLang="en-US" sz="1200" dirty="0" smtClean="0"/>
              <a:t>下降到了现在的</a:t>
            </a:r>
            <a:r>
              <a:rPr lang="en-US" altLang="zh-CN" sz="1200" dirty="0" smtClean="0"/>
              <a:t>1</a:t>
            </a:r>
            <a:r>
              <a:rPr lang="zh-CN" altLang="en-US" sz="1200" dirty="0" smtClean="0"/>
              <a:t>个百分点。</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目前，我们正在做的是一项跟客户端和后台，三端结合在一起的缓存优化策略，希望做完以后还可以跟大家一起分享。</a:t>
            </a:r>
            <a:endParaRPr lang="en-US" altLang="zh-CN" sz="1200" dirty="0" smtClean="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67</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以上就是今天分享的全部内容了。谢谢大家。</a:t>
            </a:r>
            <a:endParaRPr lang="zh-CN" altLang="en-US" dirty="0"/>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68</a:t>
            </a:fld>
            <a:endParaRPr lang="zh-CN" altLang="en-US"/>
          </a:p>
        </p:txBody>
      </p:sp>
    </p:spTree>
    <p:extLst>
      <p:ext uri="{BB962C8B-B14F-4D97-AF65-F5344CB8AC3E}">
        <p14:creationId xmlns:p14="http://schemas.microsoft.com/office/powerpoint/2010/main" val="737858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最后一个问题哈，</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目前部落拥有注册用户五千多万，日均访问量五亿多，峰值并发用户数可达十万级别，这样高的并发量意味着什么呢？</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7</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就意味着服务随时都有可能挂掉的风险。</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前端页面作为整个</a:t>
            </a:r>
            <a:r>
              <a:rPr lang="en-US" altLang="zh-CN" sz="1200" b="0" dirty="0" smtClean="0">
                <a:solidFill>
                  <a:prstClr val="black">
                    <a:lumMod val="65000"/>
                    <a:lumOff val="35000"/>
                  </a:prstClr>
                </a:solidFill>
                <a:latin typeface="微软雅黑" pitchFamily="34" charset="-122"/>
                <a:ea typeface="微软雅黑" pitchFamily="34" charset="-122"/>
              </a:rPr>
              <a:t>web</a:t>
            </a:r>
            <a:r>
              <a:rPr lang="zh-CN" altLang="en-US" sz="1200" b="0" dirty="0" smtClean="0">
                <a:solidFill>
                  <a:prstClr val="black">
                    <a:lumMod val="65000"/>
                    <a:lumOff val="35000"/>
                  </a:prstClr>
                </a:solidFill>
                <a:latin typeface="微软雅黑" pitchFamily="34" charset="-122"/>
                <a:ea typeface="微软雅黑" pitchFamily="34" charset="-122"/>
              </a:rPr>
              <a:t>服务中最直接面向用户的，一旦服务不可用就将是件让所有人都很崩溃的事情了。</a:t>
            </a: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8</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咱们先抛开服务挂掉这么沉重的话题哈，先来一起玩一个大家比较熟悉的游戏轻松一下，</a:t>
            </a:r>
            <a:r>
              <a:rPr lang="zh-CN" altLang="en-US" sz="1200" b="0" baseline="0" dirty="0" smtClean="0">
                <a:solidFill>
                  <a:prstClr val="black">
                    <a:lumMod val="65000"/>
                    <a:lumOff val="35000"/>
                  </a:prstClr>
                </a:solidFill>
                <a:latin typeface="微软雅黑" pitchFamily="34" charset="-122"/>
                <a:ea typeface="微软雅黑" pitchFamily="34" charset="-122"/>
              </a:rPr>
              <a:t>找茬哈。</a:t>
            </a:r>
            <a:endParaRPr lang="en-US" altLang="zh-CN" sz="1200" b="0" baseline="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0" dirty="0" smtClean="0">
                <a:solidFill>
                  <a:prstClr val="black">
                    <a:lumMod val="65000"/>
                    <a:lumOff val="35000"/>
                  </a:prstClr>
                </a:solidFill>
                <a:latin typeface="微软雅黑" pitchFamily="34" charset="-122"/>
                <a:ea typeface="微软雅黑" pitchFamily="34" charset="-122"/>
              </a:rPr>
              <a:t>大家扫码来看一下哪个是直出哪个是非直出的？</a:t>
            </a:r>
            <a:endParaRPr lang="en-US" altLang="zh-CN" sz="1200" b="0" baseline="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0" dirty="0" smtClean="0">
                <a:solidFill>
                  <a:prstClr val="black">
                    <a:lumMod val="65000"/>
                    <a:lumOff val="35000"/>
                  </a:prstClr>
                </a:solidFill>
                <a:latin typeface="微软雅黑" pitchFamily="34" charset="-122"/>
                <a:ea typeface="微软雅黑" pitchFamily="34" charset="-122"/>
              </a:rPr>
              <a:t>先扫第一个，大家记得先把链接复制出来哈，一会两个码在一起不好扫了。</a:t>
            </a:r>
            <a:endParaRPr lang="en-US" altLang="zh-CN" sz="1200" b="0" baseline="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0" dirty="0" smtClean="0">
                <a:solidFill>
                  <a:prstClr val="black">
                    <a:lumMod val="65000"/>
                    <a:lumOff val="35000"/>
                  </a:prstClr>
                </a:solidFill>
                <a:latin typeface="微软雅黑" pitchFamily="34" charset="-122"/>
                <a:ea typeface="微软雅黑" pitchFamily="34" charset="-122"/>
              </a:rPr>
              <a:t>再来第二个</a:t>
            </a:r>
            <a:endParaRPr lang="en-US" altLang="zh-CN" sz="1200" b="0" baseline="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给大家一点时间哈，看一下能不能找出些区别来哈。</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一个带</a:t>
            </a:r>
            <a:r>
              <a:rPr lang="en-US" altLang="zh-CN" sz="1200" b="0" dirty="0" smtClean="0">
                <a:solidFill>
                  <a:prstClr val="black">
                    <a:lumMod val="65000"/>
                    <a:lumOff val="35000"/>
                  </a:prstClr>
                </a:solidFill>
                <a:latin typeface="微软雅黑" pitchFamily="34" charset="-122"/>
                <a:ea typeface="微软雅黑" pitchFamily="34" charset="-122"/>
              </a:rPr>
              <a:t>loading</a:t>
            </a:r>
            <a:r>
              <a:rPr lang="zh-CN" altLang="en-US" sz="1200" b="0" dirty="0" smtClean="0">
                <a:solidFill>
                  <a:prstClr val="black">
                    <a:lumMod val="65000"/>
                    <a:lumOff val="35000"/>
                  </a:prstClr>
                </a:solidFill>
                <a:latin typeface="微软雅黑" pitchFamily="34" charset="-122"/>
                <a:ea typeface="微软雅黑" pitchFamily="34" charset="-122"/>
              </a:rPr>
              <a:t>态，一个不带是把。还有区别吗？</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是不是</a:t>
            </a:r>
            <a:r>
              <a:rPr lang="en-US" altLang="zh-CN" sz="1200" b="0" dirty="0" err="1" smtClean="0">
                <a:solidFill>
                  <a:prstClr val="black">
                    <a:lumMod val="65000"/>
                    <a:lumOff val="35000"/>
                  </a:prstClr>
                </a:solidFill>
                <a:latin typeface="微软雅黑" pitchFamily="34" charset="-122"/>
                <a:ea typeface="微软雅黑" pitchFamily="34" charset="-122"/>
              </a:rPr>
              <a:t>url</a:t>
            </a:r>
            <a:r>
              <a:rPr lang="zh-CN" altLang="en-US" sz="1200" b="0" dirty="0" smtClean="0">
                <a:solidFill>
                  <a:prstClr val="black">
                    <a:lumMod val="65000"/>
                    <a:lumOff val="35000"/>
                  </a:prstClr>
                </a:solidFill>
                <a:latin typeface="微软雅黑" pitchFamily="34" charset="-122"/>
                <a:ea typeface="微软雅黑" pitchFamily="34" charset="-122"/>
              </a:rPr>
              <a:t>也不太一样？直出的带了</a:t>
            </a:r>
            <a:r>
              <a:rPr lang="en-US" altLang="zh-CN" sz="1200" b="0" dirty="0" smtClean="0">
                <a:solidFill>
                  <a:prstClr val="black">
                    <a:lumMod val="65000"/>
                    <a:lumOff val="35000"/>
                  </a:prstClr>
                </a:solidFill>
                <a:latin typeface="微软雅黑" pitchFamily="34" charset="-122"/>
                <a:ea typeface="微软雅黑" pitchFamily="34" charset="-122"/>
              </a:rPr>
              <a:t>v2</a:t>
            </a:r>
            <a:r>
              <a:rPr lang="zh-CN" altLang="en-US" sz="1200" b="0" dirty="0" smtClean="0">
                <a:solidFill>
                  <a:prstClr val="black">
                    <a:lumMod val="65000"/>
                    <a:lumOff val="35000"/>
                  </a:prstClr>
                </a:solidFill>
                <a:latin typeface="微软雅黑" pitchFamily="34" charset="-122"/>
                <a:ea typeface="微软雅黑" pitchFamily="34" charset="-122"/>
              </a:rPr>
              <a:t>是吧</a:t>
            </a:r>
            <a:endParaRPr lang="en-US" altLang="zh-CN" sz="1200" b="0" dirty="0" smtClean="0">
              <a:solidFill>
                <a:prstClr val="black">
                  <a:lumMod val="65000"/>
                  <a:lumOff val="35000"/>
                </a:prstClr>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prstClr val="black">
                    <a:lumMod val="65000"/>
                    <a:lumOff val="35000"/>
                  </a:prstClr>
                </a:solidFill>
                <a:latin typeface="微软雅黑" pitchFamily="34" charset="-122"/>
                <a:ea typeface="微软雅黑" pitchFamily="34" charset="-122"/>
              </a:rPr>
              <a:t>好</a:t>
            </a:r>
            <a:r>
              <a:rPr lang="zh-CN" altLang="en-US" sz="1200" b="0" baseline="0" dirty="0" smtClean="0">
                <a:solidFill>
                  <a:prstClr val="black">
                    <a:lumMod val="65000"/>
                    <a:lumOff val="35000"/>
                  </a:prstClr>
                </a:solidFill>
                <a:latin typeface="微软雅黑" pitchFamily="34" charset="-122"/>
                <a:ea typeface="微软雅黑" pitchFamily="34" charset="-122"/>
              </a:rPr>
              <a:t> 那麻烦大家记住这些区别，我们后面还会用得到。</a:t>
            </a:r>
            <a:endParaRPr lang="zh-CN" altLang="en-US" sz="1200" b="0" dirty="0" smtClean="0">
              <a:solidFill>
                <a:prstClr val="black">
                  <a:lumMod val="65000"/>
                  <a:lumOff val="35000"/>
                </a:prstClr>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57D18E26-107F-4511-AD7C-283AD7495881}" type="slidenum">
              <a:rPr lang="zh-CN" altLang="en-US" smtClean="0"/>
              <a:pPr/>
              <a:t>9</a:t>
            </a:fld>
            <a:endParaRPr lang="zh-CN" altLang="en-US"/>
          </a:p>
        </p:txBody>
      </p:sp>
    </p:spTree>
    <p:extLst>
      <p:ext uri="{BB962C8B-B14F-4D97-AF65-F5344CB8AC3E}">
        <p14:creationId xmlns:p14="http://schemas.microsoft.com/office/powerpoint/2010/main" val="408535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1"/>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3" y="2914650"/>
            <a:ext cx="6400800" cy="1314450"/>
          </a:xfrm>
        </p:spPr>
        <p:txBody>
          <a:bodyPr/>
          <a:lstStyle>
            <a:lvl1pPr marL="0" indent="0" algn="ctr">
              <a:buNone/>
              <a:defRPr>
                <a:solidFill>
                  <a:schemeClr val="tx1">
                    <a:tint val="75000"/>
                  </a:schemeClr>
                </a:solidFill>
              </a:defRPr>
            </a:lvl1pPr>
            <a:lvl2pPr marL="370139" indent="0" algn="ctr">
              <a:buNone/>
              <a:defRPr>
                <a:solidFill>
                  <a:schemeClr val="tx1">
                    <a:tint val="75000"/>
                  </a:schemeClr>
                </a:solidFill>
              </a:defRPr>
            </a:lvl2pPr>
            <a:lvl3pPr marL="740273" indent="0" algn="ctr">
              <a:buNone/>
              <a:defRPr>
                <a:solidFill>
                  <a:schemeClr val="tx1">
                    <a:tint val="75000"/>
                  </a:schemeClr>
                </a:solidFill>
              </a:defRPr>
            </a:lvl3pPr>
            <a:lvl4pPr marL="1110411" indent="0" algn="ctr">
              <a:buNone/>
              <a:defRPr>
                <a:solidFill>
                  <a:schemeClr val="tx1">
                    <a:tint val="75000"/>
                  </a:schemeClr>
                </a:solidFill>
              </a:defRPr>
            </a:lvl4pPr>
            <a:lvl5pPr marL="1480548" indent="0" algn="ctr">
              <a:buNone/>
              <a:defRPr>
                <a:solidFill>
                  <a:schemeClr val="tx1">
                    <a:tint val="75000"/>
                  </a:schemeClr>
                </a:solidFill>
              </a:defRPr>
            </a:lvl5pPr>
            <a:lvl6pPr marL="1850685" indent="0" algn="ctr">
              <a:buNone/>
              <a:defRPr>
                <a:solidFill>
                  <a:schemeClr val="tx1">
                    <a:tint val="75000"/>
                  </a:schemeClr>
                </a:solidFill>
              </a:defRPr>
            </a:lvl6pPr>
            <a:lvl7pPr marL="2220821" indent="0" algn="ctr">
              <a:buNone/>
              <a:defRPr>
                <a:solidFill>
                  <a:schemeClr val="tx1">
                    <a:tint val="75000"/>
                  </a:schemeClr>
                </a:solidFill>
              </a:defRPr>
            </a:lvl7pPr>
            <a:lvl8pPr marL="2590958" indent="0" algn="ctr">
              <a:buNone/>
              <a:defRPr>
                <a:solidFill>
                  <a:schemeClr val="tx1">
                    <a:tint val="75000"/>
                  </a:schemeClr>
                </a:solidFill>
              </a:defRPr>
            </a:lvl8pPr>
            <a:lvl9pPr marL="296109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C00F8FF-EDF8-4C5D-A344-843BDF253BCC}" type="datetimeFigureOut">
              <a:rPr lang="zh-CN" altLang="en-US" smtClean="0"/>
              <a:pPr/>
              <a:t>17/10/29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3860643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00F8FF-EDF8-4C5D-A344-843BDF253BCC}" type="datetimeFigureOut">
              <a:rPr lang="zh-CN" altLang="en-US" smtClean="0"/>
              <a:pPr/>
              <a:t>17/10/29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155115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31139" y="205979"/>
            <a:ext cx="2430462" cy="4376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205979"/>
            <a:ext cx="7138988" cy="4376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00F8FF-EDF8-4C5D-A344-843BDF253BCC}" type="datetimeFigureOut">
              <a:rPr lang="zh-CN" altLang="en-US" smtClean="0"/>
              <a:pPr/>
              <a:t>17/10/29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223977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00F8FF-EDF8-4C5D-A344-843BDF253BCC}" type="datetimeFigureOut">
              <a:rPr lang="zh-CN" altLang="en-US" smtClean="0"/>
              <a:pPr/>
              <a:t>17/10/29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329032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32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600">
                <a:solidFill>
                  <a:schemeClr val="tx1">
                    <a:tint val="75000"/>
                  </a:schemeClr>
                </a:solidFill>
              </a:defRPr>
            </a:lvl1pPr>
            <a:lvl2pPr marL="370139" indent="0">
              <a:buNone/>
              <a:defRPr sz="1500">
                <a:solidFill>
                  <a:schemeClr val="tx1">
                    <a:tint val="75000"/>
                  </a:schemeClr>
                </a:solidFill>
              </a:defRPr>
            </a:lvl2pPr>
            <a:lvl3pPr marL="740273" indent="0">
              <a:buNone/>
              <a:defRPr sz="1300">
                <a:solidFill>
                  <a:schemeClr val="tx1">
                    <a:tint val="75000"/>
                  </a:schemeClr>
                </a:solidFill>
              </a:defRPr>
            </a:lvl3pPr>
            <a:lvl4pPr marL="1110411" indent="0">
              <a:buNone/>
              <a:defRPr sz="1100">
                <a:solidFill>
                  <a:schemeClr val="tx1">
                    <a:tint val="75000"/>
                  </a:schemeClr>
                </a:solidFill>
              </a:defRPr>
            </a:lvl4pPr>
            <a:lvl5pPr marL="1480548" indent="0">
              <a:buNone/>
              <a:defRPr sz="1100">
                <a:solidFill>
                  <a:schemeClr val="tx1">
                    <a:tint val="75000"/>
                  </a:schemeClr>
                </a:solidFill>
              </a:defRPr>
            </a:lvl5pPr>
            <a:lvl6pPr marL="1850685" indent="0">
              <a:buNone/>
              <a:defRPr sz="1100">
                <a:solidFill>
                  <a:schemeClr val="tx1">
                    <a:tint val="75000"/>
                  </a:schemeClr>
                </a:solidFill>
              </a:defRPr>
            </a:lvl6pPr>
            <a:lvl7pPr marL="2220821" indent="0">
              <a:buNone/>
              <a:defRPr sz="1100">
                <a:solidFill>
                  <a:schemeClr val="tx1">
                    <a:tint val="75000"/>
                  </a:schemeClr>
                </a:solidFill>
              </a:defRPr>
            </a:lvl7pPr>
            <a:lvl8pPr marL="2590958" indent="0">
              <a:buNone/>
              <a:defRPr sz="1100">
                <a:solidFill>
                  <a:schemeClr val="tx1">
                    <a:tint val="75000"/>
                  </a:schemeClr>
                </a:solidFill>
              </a:defRPr>
            </a:lvl8pPr>
            <a:lvl9pPr marL="2961095" indent="0">
              <a:buNone/>
              <a:defRPr sz="11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C00F8FF-EDF8-4C5D-A344-843BDF253BCC}" type="datetimeFigureOut">
              <a:rPr lang="zh-CN" altLang="en-US" smtClean="0"/>
              <a:pPr/>
              <a:t>17/10/29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1179290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750" y="1196580"/>
            <a:ext cx="4784725" cy="3386137"/>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476875" y="1196580"/>
            <a:ext cx="4784725" cy="3386137"/>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C00F8FF-EDF8-4C5D-A344-843BDF253BCC}" type="datetimeFigureOut">
              <a:rPr lang="zh-CN" altLang="en-US" smtClean="0"/>
              <a:pPr/>
              <a:t>17/10/29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1467362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3"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1"/>
          </a:xfrm>
        </p:spPr>
        <p:txBody>
          <a:bodyPr anchor="b"/>
          <a:lstStyle>
            <a:lvl1pPr marL="0" indent="0">
              <a:buNone/>
              <a:defRPr sz="1900" b="1"/>
            </a:lvl1pPr>
            <a:lvl2pPr marL="370139" indent="0">
              <a:buNone/>
              <a:defRPr sz="1600" b="1"/>
            </a:lvl2pPr>
            <a:lvl3pPr marL="740273" indent="0">
              <a:buNone/>
              <a:defRPr sz="1500" b="1"/>
            </a:lvl3pPr>
            <a:lvl4pPr marL="1110411" indent="0">
              <a:buNone/>
              <a:defRPr sz="1300" b="1"/>
            </a:lvl4pPr>
            <a:lvl5pPr marL="1480548" indent="0">
              <a:buNone/>
              <a:defRPr sz="1300" b="1"/>
            </a:lvl5pPr>
            <a:lvl6pPr marL="1850685" indent="0">
              <a:buNone/>
              <a:defRPr sz="1300" b="1"/>
            </a:lvl6pPr>
            <a:lvl7pPr marL="2220821" indent="0">
              <a:buNone/>
              <a:defRPr sz="1300" b="1"/>
            </a:lvl7pPr>
            <a:lvl8pPr marL="2590958" indent="0">
              <a:buNone/>
              <a:defRPr sz="1300" b="1"/>
            </a:lvl8pPr>
            <a:lvl9pPr marL="2961095" indent="0">
              <a:buNone/>
              <a:defRPr sz="13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900"/>
            </a:lvl1pPr>
            <a:lvl2pPr>
              <a:defRPr sz="16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1"/>
          </a:xfrm>
        </p:spPr>
        <p:txBody>
          <a:bodyPr anchor="b"/>
          <a:lstStyle>
            <a:lvl1pPr marL="0" indent="0">
              <a:buNone/>
              <a:defRPr sz="1900" b="1"/>
            </a:lvl1pPr>
            <a:lvl2pPr marL="370139" indent="0">
              <a:buNone/>
              <a:defRPr sz="1600" b="1"/>
            </a:lvl2pPr>
            <a:lvl3pPr marL="740273" indent="0">
              <a:buNone/>
              <a:defRPr sz="1500" b="1"/>
            </a:lvl3pPr>
            <a:lvl4pPr marL="1110411" indent="0">
              <a:buNone/>
              <a:defRPr sz="1300" b="1"/>
            </a:lvl4pPr>
            <a:lvl5pPr marL="1480548" indent="0">
              <a:buNone/>
              <a:defRPr sz="1300" b="1"/>
            </a:lvl5pPr>
            <a:lvl6pPr marL="1850685" indent="0">
              <a:buNone/>
              <a:defRPr sz="1300" b="1"/>
            </a:lvl6pPr>
            <a:lvl7pPr marL="2220821" indent="0">
              <a:buNone/>
              <a:defRPr sz="1300" b="1"/>
            </a:lvl7pPr>
            <a:lvl8pPr marL="2590958" indent="0">
              <a:buNone/>
              <a:defRPr sz="1300" b="1"/>
            </a:lvl8pPr>
            <a:lvl9pPr marL="2961095" indent="0">
              <a:buNone/>
              <a:defRPr sz="13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1900"/>
            </a:lvl1pPr>
            <a:lvl2pPr>
              <a:defRPr sz="16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C00F8FF-EDF8-4C5D-A344-843BDF253BCC}" type="datetimeFigureOut">
              <a:rPr lang="zh-CN" altLang="en-US" smtClean="0"/>
              <a:pPr/>
              <a:t>17/10/29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1471031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C00F8FF-EDF8-4C5D-A344-843BDF253BCC}" type="datetimeFigureOut">
              <a:rPr lang="zh-CN" altLang="en-US" smtClean="0"/>
              <a:pPr/>
              <a:t>17/10/29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326245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C00F8FF-EDF8-4C5D-A344-843BDF253BCC}" type="datetimeFigureOut">
              <a:rPr lang="zh-CN" altLang="en-US" smtClean="0"/>
              <a:pPr/>
              <a:t>17/10/29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4147128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8"/>
            <a:ext cx="3008313" cy="871537"/>
          </a:xfrm>
        </p:spPr>
        <p:txBody>
          <a:bodyPr anchor="b"/>
          <a:lstStyle>
            <a:lvl1pPr algn="l">
              <a:defRPr sz="16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2" y="204788"/>
            <a:ext cx="5111750" cy="4389835"/>
          </a:xfrm>
        </p:spPr>
        <p:txBody>
          <a:bodyPr/>
          <a:lstStyle>
            <a:lvl1pPr>
              <a:defRPr sz="2600"/>
            </a:lvl1pPr>
            <a:lvl2pPr>
              <a:defRPr sz="23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5"/>
            <a:ext cx="3008313" cy="3518298"/>
          </a:xfrm>
        </p:spPr>
        <p:txBody>
          <a:bodyPr/>
          <a:lstStyle>
            <a:lvl1pPr marL="0" indent="0">
              <a:buNone/>
              <a:defRPr sz="1100"/>
            </a:lvl1pPr>
            <a:lvl2pPr marL="370139" indent="0">
              <a:buNone/>
              <a:defRPr sz="1000"/>
            </a:lvl2pPr>
            <a:lvl3pPr marL="740273" indent="0">
              <a:buNone/>
              <a:defRPr sz="800"/>
            </a:lvl3pPr>
            <a:lvl4pPr marL="1110411" indent="0">
              <a:buNone/>
              <a:defRPr sz="700"/>
            </a:lvl4pPr>
            <a:lvl5pPr marL="1480548" indent="0">
              <a:buNone/>
              <a:defRPr sz="700"/>
            </a:lvl5pPr>
            <a:lvl6pPr marL="1850685" indent="0">
              <a:buNone/>
              <a:defRPr sz="700"/>
            </a:lvl6pPr>
            <a:lvl7pPr marL="2220821" indent="0">
              <a:buNone/>
              <a:defRPr sz="700"/>
            </a:lvl7pPr>
            <a:lvl8pPr marL="2590958" indent="0">
              <a:buNone/>
              <a:defRPr sz="700"/>
            </a:lvl8pPr>
            <a:lvl9pPr marL="2961095"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C00F8FF-EDF8-4C5D-A344-843BDF253BCC}" type="datetimeFigureOut">
              <a:rPr lang="zh-CN" altLang="en-US" smtClean="0"/>
              <a:pPr/>
              <a:t>17/10/29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1208322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6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3"/>
            <a:ext cx="5486400" cy="3086100"/>
          </a:xfrm>
        </p:spPr>
        <p:txBody>
          <a:bodyPr/>
          <a:lstStyle>
            <a:lvl1pPr marL="0" indent="0">
              <a:buNone/>
              <a:defRPr sz="2600"/>
            </a:lvl1pPr>
            <a:lvl2pPr marL="370139" indent="0">
              <a:buNone/>
              <a:defRPr sz="2300"/>
            </a:lvl2pPr>
            <a:lvl3pPr marL="740273" indent="0">
              <a:buNone/>
              <a:defRPr sz="1900"/>
            </a:lvl3pPr>
            <a:lvl4pPr marL="1110411" indent="0">
              <a:buNone/>
              <a:defRPr sz="1600"/>
            </a:lvl4pPr>
            <a:lvl5pPr marL="1480548" indent="0">
              <a:buNone/>
              <a:defRPr sz="1600"/>
            </a:lvl5pPr>
            <a:lvl6pPr marL="1850685" indent="0">
              <a:buNone/>
              <a:defRPr sz="1600"/>
            </a:lvl6pPr>
            <a:lvl7pPr marL="2220821" indent="0">
              <a:buNone/>
              <a:defRPr sz="1600"/>
            </a:lvl7pPr>
            <a:lvl8pPr marL="2590958" indent="0">
              <a:buNone/>
              <a:defRPr sz="1600"/>
            </a:lvl8pPr>
            <a:lvl9pPr marL="2961095" indent="0">
              <a:buNone/>
              <a:defRPr sz="1600"/>
            </a:lvl9pPr>
          </a:lstStyle>
          <a:p>
            <a:endParaRPr lang="zh-CN" altLang="en-US"/>
          </a:p>
        </p:txBody>
      </p:sp>
      <p:sp>
        <p:nvSpPr>
          <p:cNvPr id="4" name="文本占位符 3"/>
          <p:cNvSpPr>
            <a:spLocks noGrp="1"/>
          </p:cNvSpPr>
          <p:nvPr>
            <p:ph type="body" sz="half" idx="2"/>
          </p:nvPr>
        </p:nvSpPr>
        <p:spPr>
          <a:xfrm>
            <a:off x="1792288" y="4025505"/>
            <a:ext cx="5486400" cy="603647"/>
          </a:xfrm>
        </p:spPr>
        <p:txBody>
          <a:bodyPr/>
          <a:lstStyle>
            <a:lvl1pPr marL="0" indent="0">
              <a:buNone/>
              <a:defRPr sz="1100"/>
            </a:lvl1pPr>
            <a:lvl2pPr marL="370139" indent="0">
              <a:buNone/>
              <a:defRPr sz="1000"/>
            </a:lvl2pPr>
            <a:lvl3pPr marL="740273" indent="0">
              <a:buNone/>
              <a:defRPr sz="800"/>
            </a:lvl3pPr>
            <a:lvl4pPr marL="1110411" indent="0">
              <a:buNone/>
              <a:defRPr sz="700"/>
            </a:lvl4pPr>
            <a:lvl5pPr marL="1480548" indent="0">
              <a:buNone/>
              <a:defRPr sz="700"/>
            </a:lvl5pPr>
            <a:lvl6pPr marL="1850685" indent="0">
              <a:buNone/>
              <a:defRPr sz="700"/>
            </a:lvl6pPr>
            <a:lvl7pPr marL="2220821" indent="0">
              <a:buNone/>
              <a:defRPr sz="700"/>
            </a:lvl7pPr>
            <a:lvl8pPr marL="2590958" indent="0">
              <a:buNone/>
              <a:defRPr sz="700"/>
            </a:lvl8pPr>
            <a:lvl9pPr marL="2961095"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C00F8FF-EDF8-4C5D-A344-843BDF253BCC}" type="datetimeFigureOut">
              <a:rPr lang="zh-CN" altLang="en-US" smtClean="0"/>
              <a:pPr/>
              <a:t>17/10/29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41221294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3" y="205979"/>
            <a:ext cx="8229600" cy="857250"/>
          </a:xfrm>
          <a:prstGeom prst="rect">
            <a:avLst/>
          </a:prstGeom>
        </p:spPr>
        <p:txBody>
          <a:bodyPr vert="horz" lIns="74028" tIns="37014" rIns="74028" bIns="37014"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3" y="1200152"/>
            <a:ext cx="8229600" cy="3394472"/>
          </a:xfrm>
          <a:prstGeom prst="rect">
            <a:avLst/>
          </a:prstGeom>
        </p:spPr>
        <p:txBody>
          <a:bodyPr vert="horz" lIns="74028" tIns="37014" rIns="74028" bIns="37014"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2" y="4767263"/>
            <a:ext cx="2133600" cy="273844"/>
          </a:xfrm>
          <a:prstGeom prst="rect">
            <a:avLst/>
          </a:prstGeom>
        </p:spPr>
        <p:txBody>
          <a:bodyPr vert="horz" lIns="74028" tIns="37014" rIns="74028" bIns="37014" rtlCol="0" anchor="ctr"/>
          <a:lstStyle>
            <a:lvl1pPr algn="l">
              <a:defRPr sz="1000">
                <a:solidFill>
                  <a:schemeClr val="tx1">
                    <a:tint val="75000"/>
                  </a:schemeClr>
                </a:solidFill>
              </a:defRPr>
            </a:lvl1pPr>
          </a:lstStyle>
          <a:p>
            <a:fld id="{BC00F8FF-EDF8-4C5D-A344-843BDF253BCC}" type="datetimeFigureOut">
              <a:rPr lang="zh-CN" altLang="en-US" smtClean="0"/>
              <a:pPr/>
              <a:t>17/10/29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74028" tIns="37014" rIns="74028" bIns="37014" rtlCol="0" anchor="ctr"/>
          <a:lstStyle>
            <a:lvl1pPr algn="ctr">
              <a:defRPr sz="10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3" y="4767263"/>
            <a:ext cx="2133600" cy="273844"/>
          </a:xfrm>
          <a:prstGeom prst="rect">
            <a:avLst/>
          </a:prstGeom>
        </p:spPr>
        <p:txBody>
          <a:bodyPr vert="horz" lIns="74028" tIns="37014" rIns="74028" bIns="37014" rtlCol="0" anchor="ctr"/>
          <a:lstStyle>
            <a:lvl1pPr algn="r">
              <a:defRPr sz="1000">
                <a:solidFill>
                  <a:schemeClr val="tx1">
                    <a:tint val="75000"/>
                  </a:schemeClr>
                </a:solidFill>
              </a:defRPr>
            </a:lvl1pPr>
          </a:lstStyle>
          <a:p>
            <a:fld id="{0670F937-DDA2-47E9-8EE4-A511DA411C21}" type="slidenum">
              <a:rPr lang="zh-CN" altLang="en-US" smtClean="0"/>
              <a:pPr/>
              <a:t>‹#›</a:t>
            </a:fld>
            <a:endParaRPr lang="zh-CN" altLang="en-US"/>
          </a:p>
        </p:txBody>
      </p:sp>
    </p:spTree>
    <p:extLst>
      <p:ext uri="{BB962C8B-B14F-4D97-AF65-F5344CB8AC3E}">
        <p14:creationId xmlns:p14="http://schemas.microsoft.com/office/powerpoint/2010/main" val="418901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740273" rtl="0" eaLnBrk="1" latinLnBrk="0" hangingPunct="1">
        <a:spcBef>
          <a:spcPct val="0"/>
        </a:spcBef>
        <a:buNone/>
        <a:defRPr sz="3600" kern="1200">
          <a:solidFill>
            <a:schemeClr val="tx1"/>
          </a:solidFill>
          <a:latin typeface="+mj-lt"/>
          <a:ea typeface="+mj-ea"/>
          <a:cs typeface="+mj-cs"/>
        </a:defRPr>
      </a:lvl1pPr>
    </p:titleStyle>
    <p:bodyStyle>
      <a:lvl1pPr marL="277602" indent="-277602" algn="l" defTabSz="740273" rtl="0" eaLnBrk="1" latinLnBrk="0" hangingPunct="1">
        <a:spcBef>
          <a:spcPct val="20000"/>
        </a:spcBef>
        <a:buFont typeface="Arial" pitchFamily="34" charset="0"/>
        <a:buChar char="•"/>
        <a:defRPr sz="2600" kern="1200">
          <a:solidFill>
            <a:schemeClr val="tx1"/>
          </a:solidFill>
          <a:latin typeface="+mn-lt"/>
          <a:ea typeface="+mn-ea"/>
          <a:cs typeface="+mn-cs"/>
        </a:defRPr>
      </a:lvl1pPr>
      <a:lvl2pPr marL="601472" indent="-231336" algn="l" defTabSz="740273" rtl="0" eaLnBrk="1" latinLnBrk="0" hangingPunct="1">
        <a:spcBef>
          <a:spcPct val="20000"/>
        </a:spcBef>
        <a:buFont typeface="Arial" pitchFamily="34" charset="0"/>
        <a:buChar char="–"/>
        <a:defRPr sz="2300" kern="1200">
          <a:solidFill>
            <a:schemeClr val="tx1"/>
          </a:solidFill>
          <a:latin typeface="+mn-lt"/>
          <a:ea typeface="+mn-ea"/>
          <a:cs typeface="+mn-cs"/>
        </a:defRPr>
      </a:lvl2pPr>
      <a:lvl3pPr marL="925342" indent="-185068" algn="l" defTabSz="740273"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1295480" indent="-185068" algn="l" defTabSz="740273"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1665617" indent="-185068" algn="l" defTabSz="740273"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035753" indent="-185068" algn="l" defTabSz="74027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05892" indent="-185068" algn="l" defTabSz="74027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776027" indent="-185068" algn="l" defTabSz="74027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146164" indent="-185068" algn="l" defTabSz="740273"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zh-CN"/>
      </a:defPPr>
      <a:lvl1pPr marL="0" algn="l" defTabSz="740273" rtl="0" eaLnBrk="1" latinLnBrk="0" hangingPunct="1">
        <a:defRPr sz="1500" kern="1200">
          <a:solidFill>
            <a:schemeClr val="tx1"/>
          </a:solidFill>
          <a:latin typeface="+mn-lt"/>
          <a:ea typeface="+mn-ea"/>
          <a:cs typeface="+mn-cs"/>
        </a:defRPr>
      </a:lvl1pPr>
      <a:lvl2pPr marL="370139" algn="l" defTabSz="740273" rtl="0" eaLnBrk="1" latinLnBrk="0" hangingPunct="1">
        <a:defRPr sz="1500" kern="1200">
          <a:solidFill>
            <a:schemeClr val="tx1"/>
          </a:solidFill>
          <a:latin typeface="+mn-lt"/>
          <a:ea typeface="+mn-ea"/>
          <a:cs typeface="+mn-cs"/>
        </a:defRPr>
      </a:lvl2pPr>
      <a:lvl3pPr marL="740273" algn="l" defTabSz="740273" rtl="0" eaLnBrk="1" latinLnBrk="0" hangingPunct="1">
        <a:defRPr sz="1500" kern="1200">
          <a:solidFill>
            <a:schemeClr val="tx1"/>
          </a:solidFill>
          <a:latin typeface="+mn-lt"/>
          <a:ea typeface="+mn-ea"/>
          <a:cs typeface="+mn-cs"/>
        </a:defRPr>
      </a:lvl3pPr>
      <a:lvl4pPr marL="1110411" algn="l" defTabSz="740273" rtl="0" eaLnBrk="1" latinLnBrk="0" hangingPunct="1">
        <a:defRPr sz="1500" kern="1200">
          <a:solidFill>
            <a:schemeClr val="tx1"/>
          </a:solidFill>
          <a:latin typeface="+mn-lt"/>
          <a:ea typeface="+mn-ea"/>
          <a:cs typeface="+mn-cs"/>
        </a:defRPr>
      </a:lvl4pPr>
      <a:lvl5pPr marL="1480548" algn="l" defTabSz="740273" rtl="0" eaLnBrk="1" latinLnBrk="0" hangingPunct="1">
        <a:defRPr sz="1500" kern="1200">
          <a:solidFill>
            <a:schemeClr val="tx1"/>
          </a:solidFill>
          <a:latin typeface="+mn-lt"/>
          <a:ea typeface="+mn-ea"/>
          <a:cs typeface="+mn-cs"/>
        </a:defRPr>
      </a:lvl5pPr>
      <a:lvl6pPr marL="1850685" algn="l" defTabSz="740273" rtl="0" eaLnBrk="1" latinLnBrk="0" hangingPunct="1">
        <a:defRPr sz="1500" kern="1200">
          <a:solidFill>
            <a:schemeClr val="tx1"/>
          </a:solidFill>
          <a:latin typeface="+mn-lt"/>
          <a:ea typeface="+mn-ea"/>
          <a:cs typeface="+mn-cs"/>
        </a:defRPr>
      </a:lvl6pPr>
      <a:lvl7pPr marL="2220821" algn="l" defTabSz="740273" rtl="0" eaLnBrk="1" latinLnBrk="0" hangingPunct="1">
        <a:defRPr sz="1500" kern="1200">
          <a:solidFill>
            <a:schemeClr val="tx1"/>
          </a:solidFill>
          <a:latin typeface="+mn-lt"/>
          <a:ea typeface="+mn-ea"/>
          <a:cs typeface="+mn-cs"/>
        </a:defRPr>
      </a:lvl7pPr>
      <a:lvl8pPr marL="2590958" algn="l" defTabSz="740273" rtl="0" eaLnBrk="1" latinLnBrk="0" hangingPunct="1">
        <a:defRPr sz="1500" kern="1200">
          <a:solidFill>
            <a:schemeClr val="tx1"/>
          </a:solidFill>
          <a:latin typeface="+mn-lt"/>
          <a:ea typeface="+mn-ea"/>
          <a:cs typeface="+mn-cs"/>
        </a:defRPr>
      </a:lvl8pPr>
      <a:lvl9pPr marL="2961095" algn="l" defTabSz="740273"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jpe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jpeg"/><Relationship Id="rId5"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jpe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2.jpe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33.png"/><Relationship Id="rId8"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33.png"/><Relationship Id="rId8"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jpe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9052552" y="1730338"/>
            <a:ext cx="243837" cy="1382853"/>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28" tIns="37014" rIns="74028" bIns="37014" rtlCol="0" anchor="ctr"/>
          <a:lstStyle/>
          <a:p>
            <a:pPr algn="ctr"/>
            <a:endParaRPr lang="zh-CN" altLang="en-US"/>
          </a:p>
        </p:txBody>
      </p:sp>
      <p:sp>
        <p:nvSpPr>
          <p:cNvPr id="5" name="TextBox 4"/>
          <p:cNvSpPr txBox="1"/>
          <p:nvPr/>
        </p:nvSpPr>
        <p:spPr>
          <a:xfrm>
            <a:off x="66" y="1808670"/>
            <a:ext cx="9144001" cy="1275080"/>
          </a:xfrm>
          <a:prstGeom prst="rect">
            <a:avLst/>
          </a:prstGeom>
          <a:noFill/>
        </p:spPr>
        <p:txBody>
          <a:bodyPr wrap="square" lIns="74028" tIns="37014" rIns="74028" bIns="37014" rtlCol="0">
            <a:spAutoFit/>
          </a:bodyPr>
          <a:lstStyle/>
          <a:p>
            <a:pPr algn="ctr"/>
            <a:r>
              <a:rPr lang="en-US" altLang="zh-CN" sz="3900" b="1" dirty="0">
                <a:solidFill>
                  <a:schemeClr val="tx1">
                    <a:lumMod val="65000"/>
                    <a:lumOff val="35000"/>
                  </a:schemeClr>
                </a:solidFill>
                <a:latin typeface="微软雅黑" pitchFamily="34" charset="-122"/>
                <a:ea typeface="微软雅黑" pitchFamily="34" charset="-122"/>
              </a:rPr>
              <a:t>       </a:t>
            </a:r>
            <a:r>
              <a:rPr lang="zh-CN" altLang="en-US" sz="3900" b="1" dirty="0">
                <a:solidFill>
                  <a:schemeClr val="tx1">
                    <a:lumMod val="65000"/>
                    <a:lumOff val="35000"/>
                  </a:schemeClr>
                </a:solidFill>
                <a:latin typeface="微软雅黑" pitchFamily="34" charset="-122"/>
                <a:ea typeface="微软雅黑" pitchFamily="34" charset="-122"/>
              </a:rPr>
              <a:t>面向亿万级用户的</a:t>
            </a:r>
            <a:r>
              <a:rPr lang="en-US" altLang="zh-CN" sz="3900" b="1" dirty="0">
                <a:solidFill>
                  <a:schemeClr val="tx1">
                    <a:lumMod val="65000"/>
                    <a:lumOff val="35000"/>
                  </a:schemeClr>
                </a:solidFill>
                <a:latin typeface="微软雅黑" pitchFamily="34" charset="-122"/>
                <a:ea typeface="微软雅黑" pitchFamily="34" charset="-122"/>
              </a:rPr>
              <a:t>Web</a:t>
            </a:r>
            <a:r>
              <a:rPr lang="zh-CN" altLang="en-US" sz="3900" b="1" dirty="0">
                <a:solidFill>
                  <a:schemeClr val="tx1">
                    <a:lumMod val="65000"/>
                    <a:lumOff val="35000"/>
                  </a:schemeClr>
                </a:solidFill>
                <a:latin typeface="微软雅黑" pitchFamily="34" charset="-122"/>
                <a:ea typeface="微软雅黑" pitchFamily="34" charset="-122"/>
              </a:rPr>
              <a:t>同构直出</a:t>
            </a:r>
          </a:p>
          <a:p>
            <a:pPr algn="ctr"/>
            <a:endParaRPr lang="en-US" altLang="zh-CN" sz="3900" b="1" dirty="0">
              <a:solidFill>
                <a:schemeClr val="tx1">
                  <a:lumMod val="65000"/>
                  <a:lumOff val="35000"/>
                </a:schemeClr>
              </a:solidFill>
              <a:latin typeface="微软雅黑" pitchFamily="34" charset="-122"/>
              <a:ea typeface="微软雅黑" pitchFamily="34" charset="-122"/>
            </a:endParaRPr>
          </a:p>
        </p:txBody>
      </p:sp>
      <p:sp>
        <p:nvSpPr>
          <p:cNvPr id="25" name="圆角矩形 24"/>
          <p:cNvSpPr/>
          <p:nvPr/>
        </p:nvSpPr>
        <p:spPr>
          <a:xfrm>
            <a:off x="-182812" y="3288064"/>
            <a:ext cx="243837" cy="85385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28" tIns="37014" rIns="74028" bIns="37014" rtlCol="0" anchor="ctr"/>
          <a:lstStyle/>
          <a:p>
            <a:pPr algn="ctr"/>
            <a:endParaRPr lang="zh-CN" altLang="en-US"/>
          </a:p>
        </p:txBody>
      </p:sp>
      <p:pic>
        <p:nvPicPr>
          <p:cNvPr id="10"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4" name="TextBox 3"/>
          <p:cNvSpPr txBox="1"/>
          <p:nvPr/>
        </p:nvSpPr>
        <p:spPr>
          <a:xfrm>
            <a:off x="-1" y="3167333"/>
            <a:ext cx="9144001" cy="367139"/>
          </a:xfrm>
          <a:prstGeom prst="rect">
            <a:avLst/>
          </a:prstGeom>
          <a:noFill/>
        </p:spPr>
        <p:txBody>
          <a:bodyPr wrap="square" lIns="74028" tIns="37014" rIns="74028" bIns="37014" rtlCol="0">
            <a:spAutoFit/>
          </a:bodyPr>
          <a:lstStyle/>
          <a:p>
            <a:pPr algn="ctr"/>
            <a:r>
              <a:rPr lang="zh-CN" altLang="en-US" sz="1900" b="1" dirty="0">
                <a:solidFill>
                  <a:schemeClr val="tx1">
                    <a:lumMod val="65000"/>
                    <a:lumOff val="35000"/>
                  </a:schemeClr>
                </a:solidFill>
                <a:latin typeface="黑体" pitchFamily="49" charset="-122"/>
                <a:ea typeface="黑体" pitchFamily="49" charset="-122"/>
              </a:rPr>
              <a:t>腾讯</a:t>
            </a:r>
            <a:r>
              <a:rPr lang="en-US" altLang="zh-CN" sz="1900" b="1" dirty="0" err="1">
                <a:solidFill>
                  <a:schemeClr val="tx1">
                    <a:lumMod val="65000"/>
                    <a:lumOff val="35000"/>
                  </a:schemeClr>
                </a:solidFill>
                <a:latin typeface="黑体" pitchFamily="49" charset="-122"/>
                <a:ea typeface="黑体" pitchFamily="49" charset="-122"/>
              </a:rPr>
              <a:t>AlloyTeam</a:t>
            </a:r>
            <a:r>
              <a:rPr lang="zh-CN" altLang="en-US" sz="1900" b="1" dirty="0">
                <a:solidFill>
                  <a:schemeClr val="tx1">
                    <a:lumMod val="65000"/>
                    <a:lumOff val="35000"/>
                  </a:schemeClr>
                </a:solidFill>
                <a:latin typeface="黑体" pitchFamily="49" charset="-122"/>
                <a:ea typeface="黑体" pitchFamily="49" charset="-122"/>
              </a:rPr>
              <a:t>  李强</a:t>
            </a:r>
          </a:p>
        </p:txBody>
      </p:sp>
      <p:pic>
        <p:nvPicPr>
          <p:cNvPr id="1027" name="Picture 3" descr="D:\svnwork\buluo\buluo2.0\src\img\trib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491630"/>
            <a:ext cx="1150604" cy="11370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86751" y="2357756"/>
            <a:ext cx="1280142" cy="320972"/>
          </a:xfrm>
          <a:prstGeom prst="rect">
            <a:avLst/>
          </a:prstGeom>
          <a:noFill/>
        </p:spPr>
        <p:txBody>
          <a:bodyPr wrap="square" lIns="74028" tIns="37014" rIns="74028" bIns="37014" rtlCol="0">
            <a:spAutoFit/>
          </a:bodyPr>
          <a:lstStyle/>
          <a:p>
            <a:pPr algn="ctr"/>
            <a:r>
              <a:rPr lang="zh-CN" altLang="en-US" sz="1600" b="1" dirty="0">
                <a:solidFill>
                  <a:schemeClr val="tx1">
                    <a:lumMod val="65000"/>
                    <a:lumOff val="35000"/>
                  </a:schemeClr>
                </a:solidFill>
                <a:latin typeface="Arial Black" pitchFamily="34" charset="0"/>
                <a:ea typeface="微软雅黑" pitchFamily="34" charset="-122"/>
              </a:rPr>
              <a:t>兴趣部落</a:t>
            </a:r>
            <a:endParaRPr lang="en-US" altLang="zh-CN" sz="1600" b="1" dirty="0">
              <a:solidFill>
                <a:schemeClr val="tx1">
                  <a:lumMod val="65000"/>
                  <a:lumOff val="35000"/>
                </a:schemeClr>
              </a:solidFill>
              <a:latin typeface="Arial Black" pitchFamily="34" charset="0"/>
              <a:ea typeface="微软雅黑" pitchFamily="34" charset="-122"/>
            </a:endParaRPr>
          </a:p>
        </p:txBody>
      </p:sp>
    </p:spTree>
    <p:extLst>
      <p:ext uri="{BB962C8B-B14F-4D97-AF65-F5344CB8AC3E}">
        <p14:creationId xmlns:p14="http://schemas.microsoft.com/office/powerpoint/2010/main" val="4065551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anim calcmode="lin" valueType="num">
                                      <p:cBhvr>
                                        <p:cTn id="12" dur="500" fill="hold"/>
                                        <p:tgtEl>
                                          <p:spTgt spid="25"/>
                                        </p:tgtEl>
                                        <p:attrNameLst>
                                          <p:attrName>ppt_x</p:attrName>
                                        </p:attrNameLst>
                                      </p:cBhvr>
                                      <p:tavLst>
                                        <p:tav tm="0">
                                          <p:val>
                                            <p:strVal val="#ppt_x"/>
                                          </p:val>
                                        </p:tav>
                                        <p:tav tm="100000">
                                          <p:val>
                                            <p:strVal val="#ppt_x"/>
                                          </p:val>
                                        </p:tav>
                                      </p:tavLst>
                                    </p:anim>
                                    <p:anim calcmode="lin" valueType="num">
                                      <p:cBhvr>
                                        <p:cTn id="13" dur="5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anim calcmode="lin" valueType="num">
                                      <p:cBhvr>
                                        <p:cTn id="17" dur="500" fill="hold"/>
                                        <p:tgtEl>
                                          <p:spTgt spid="22"/>
                                        </p:tgtEl>
                                        <p:attrNameLst>
                                          <p:attrName>ppt_x</p:attrName>
                                        </p:attrNameLst>
                                      </p:cBhvr>
                                      <p:tavLst>
                                        <p:tav tm="0">
                                          <p:val>
                                            <p:strVal val="#ppt_x"/>
                                          </p:val>
                                        </p:tav>
                                        <p:tav tm="100000">
                                          <p:val>
                                            <p:strVal val="#ppt_x"/>
                                          </p:val>
                                        </p:tav>
                                      </p:tavLst>
                                    </p:anim>
                                    <p:anim calcmode="lin" valueType="num">
                                      <p:cBhvr>
                                        <p:cTn id="18"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目录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16" name="TextBox 15"/>
          <p:cNvSpPr txBox="1"/>
          <p:nvPr/>
        </p:nvSpPr>
        <p:spPr>
          <a:xfrm>
            <a:off x="1187624" y="3359725"/>
            <a:ext cx="3143250" cy="400110"/>
          </a:xfrm>
          <a:prstGeom prst="rect">
            <a:avLst/>
          </a:prstGeom>
          <a:noFill/>
        </p:spPr>
        <p:txBody>
          <a:bodyPr>
            <a:spAutoFit/>
          </a:bodyPr>
          <a:lstStyle/>
          <a:p>
            <a:pPr algn="ctr" fontAlgn="auto">
              <a:spcBef>
                <a:spcPts val="0"/>
              </a:spcBef>
              <a:spcAft>
                <a:spcPts val="0"/>
              </a:spcAft>
              <a:defRPr/>
            </a:pPr>
            <a:r>
              <a:rPr lang="zh-CN" altLang="en-US" sz="2000" b="1" dirty="0" smtClean="0">
                <a:solidFill>
                  <a:schemeClr val="tx1">
                    <a:lumMod val="65000"/>
                    <a:lumOff val="35000"/>
                  </a:schemeClr>
                </a:solidFill>
                <a:latin typeface="微软雅黑" pitchFamily="34" charset="-122"/>
                <a:ea typeface="微软雅黑" pitchFamily="34" charset="-122"/>
              </a:rPr>
              <a:t>同构直出</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17" name="TextBox 16"/>
          <p:cNvSpPr txBox="1"/>
          <p:nvPr/>
        </p:nvSpPr>
        <p:spPr>
          <a:xfrm>
            <a:off x="4902374" y="3359725"/>
            <a:ext cx="3286125" cy="400110"/>
          </a:xfrm>
          <a:prstGeom prst="rect">
            <a:avLst/>
          </a:prstGeom>
          <a:noFill/>
        </p:spPr>
        <p:txBody>
          <a:bodyPr>
            <a:spAutoFit/>
          </a:bodyPr>
          <a:lstStyle/>
          <a:p>
            <a:pPr algn="ctr" fontAlgn="auto">
              <a:spcBef>
                <a:spcPts val="0"/>
              </a:spcBef>
              <a:spcAft>
                <a:spcPts val="0"/>
              </a:spcAft>
              <a:defRPr/>
            </a:pPr>
            <a:r>
              <a:rPr lang="zh-CN" altLang="en-US" sz="2000" b="1" dirty="0" smtClean="0">
                <a:solidFill>
                  <a:schemeClr val="tx1">
                    <a:lumMod val="65000"/>
                    <a:lumOff val="35000"/>
                  </a:schemeClr>
                </a:solidFill>
                <a:latin typeface="微软雅黑" pitchFamily="34" charset="-122"/>
                <a:ea typeface="微软雅黑" pitchFamily="34" charset="-122"/>
              </a:rPr>
              <a:t>高可用性</a:t>
            </a:r>
            <a:endParaRPr lang="zh-CN" altLang="en-US" sz="2000" b="1" dirty="0">
              <a:solidFill>
                <a:schemeClr val="tx1">
                  <a:lumMod val="65000"/>
                  <a:lumOff val="35000"/>
                </a:schemeClr>
              </a:solidFill>
              <a:latin typeface="微软雅黑" pitchFamily="34" charset="-122"/>
              <a:ea typeface="微软雅黑" pitchFamily="34" charset="-122"/>
            </a:endParaRPr>
          </a:p>
        </p:txBody>
      </p:sp>
      <p:pic>
        <p:nvPicPr>
          <p:cNvPr id="18" name="Picture 2" descr="C:\Documents and Settings\milozhang\桌面\voc-ls汇报\Data\图层 55.png"/>
          <p:cNvPicPr>
            <a:picLocks noChangeAspect="1" noChangeArrowheads="1"/>
          </p:cNvPicPr>
          <p:nvPr/>
        </p:nvPicPr>
        <p:blipFill>
          <a:blip r:embed="rId4"/>
          <a:srcRect/>
          <a:stretch>
            <a:fillRect/>
          </a:stretch>
        </p:blipFill>
        <p:spPr bwMode="auto">
          <a:xfrm>
            <a:off x="2187749" y="1429325"/>
            <a:ext cx="952500" cy="1408112"/>
          </a:xfrm>
          <a:prstGeom prst="rect">
            <a:avLst/>
          </a:prstGeom>
          <a:noFill/>
          <a:ln w="9525">
            <a:noFill/>
            <a:miter lim="800000"/>
            <a:headEnd/>
            <a:tailEnd/>
          </a:ln>
        </p:spPr>
      </p:pic>
      <p:pic>
        <p:nvPicPr>
          <p:cNvPr id="20" name="Picture 2"/>
          <p:cNvPicPr>
            <a:picLocks noChangeAspect="1" noChangeArrowheads="1"/>
          </p:cNvPicPr>
          <p:nvPr/>
        </p:nvPicPr>
        <p:blipFill>
          <a:blip r:embed="rId5"/>
          <a:srcRect/>
          <a:stretch>
            <a:fillRect/>
          </a:stretch>
        </p:blipFill>
        <p:spPr bwMode="auto">
          <a:xfrm>
            <a:off x="5941959" y="1429325"/>
            <a:ext cx="1206953" cy="1408112"/>
          </a:xfrm>
          <a:prstGeom prst="rect">
            <a:avLst/>
          </a:prstGeom>
          <a:noFill/>
          <a:ln w="9525">
            <a:noFill/>
            <a:miter lim="800000"/>
            <a:headEnd/>
            <a:tailEnd/>
          </a:ln>
        </p:spPr>
      </p:pic>
    </p:spTree>
    <p:extLst>
      <p:ext uri="{BB962C8B-B14F-4D97-AF65-F5344CB8AC3E}">
        <p14:creationId xmlns:p14="http://schemas.microsoft.com/office/powerpoint/2010/main" val="390497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grpId="1" nodeType="clickEffect">
                                  <p:stCondLst>
                                    <p:cond delay="0"/>
                                  </p:stCondLst>
                                  <p:childTnLst>
                                    <p:set>
                                      <p:cBhvr rctx="PPT">
                                        <p:cTn id="22" dur="indefinite"/>
                                        <p:tgtEl>
                                          <p:spTgt spid="17"/>
                                        </p:tgtEl>
                                        <p:attrNameLst>
                                          <p:attrName>style.opacity</p:attrName>
                                        </p:attrNameLst>
                                      </p:cBhvr>
                                      <p:to>
                                        <p:strVal val="0.5"/>
                                      </p:to>
                                    </p:set>
                                    <p:animEffect filter="image" prLst="opacity: 0.5">
                                      <p:cBhvr rctx="IE">
                                        <p:cTn id="23" dur="indefinite"/>
                                        <p:tgtEl>
                                          <p:spTgt spid="17"/>
                                        </p:tgtEl>
                                      </p:cBhvr>
                                    </p:animEffect>
                                  </p:childTnLst>
                                </p:cTn>
                              </p:par>
                              <p:par>
                                <p:cTn id="24" presetID="9" presetClass="emph" presetSubtype="0" nodeType="withEffect">
                                  <p:stCondLst>
                                    <p:cond delay="0"/>
                                  </p:stCondLst>
                                  <p:childTnLst>
                                    <p:set>
                                      <p:cBhvr rctx="PPT">
                                        <p:cTn id="25" dur="indefinite"/>
                                        <p:tgtEl>
                                          <p:spTgt spid="20"/>
                                        </p:tgtEl>
                                        <p:attrNameLst>
                                          <p:attrName>style.opacity</p:attrName>
                                        </p:attrNameLst>
                                      </p:cBhvr>
                                      <p:to>
                                        <p:strVal val="0.5"/>
                                      </p:to>
                                    </p:set>
                                    <p:animEffect filter="image" prLst="opacity: 0.5">
                                      <p:cBhvr rctx="IE">
                                        <p:cTn id="26"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三要素</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57" name="TextBox 56"/>
          <p:cNvSpPr txBox="1"/>
          <p:nvPr/>
        </p:nvSpPr>
        <p:spPr>
          <a:xfrm>
            <a:off x="464448" y="3205236"/>
            <a:ext cx="954107" cy="400110"/>
          </a:xfrm>
          <a:prstGeom prst="rect">
            <a:avLst/>
          </a:prstGeom>
          <a:noFill/>
        </p:spPr>
        <p:txBody>
          <a:bodyPr wrap="none" rtlCol="0">
            <a:spAutoFit/>
          </a:bodyPr>
          <a:lstStyle/>
          <a:p>
            <a:pPr algn="ctr"/>
            <a:r>
              <a:rPr lang="zh-CN" altLang="en-US" sz="2000" b="1" dirty="0" smtClean="0">
                <a:solidFill>
                  <a:srgbClr val="159BFF"/>
                </a:solidFill>
              </a:rPr>
              <a:t>服务器</a:t>
            </a:r>
            <a:endParaRPr lang="zh-CN" altLang="en-US" sz="2000" b="1" dirty="0">
              <a:solidFill>
                <a:srgbClr val="159BFF"/>
              </a:solidFill>
            </a:endParaRPr>
          </a:p>
        </p:txBody>
      </p:sp>
      <p:pic>
        <p:nvPicPr>
          <p:cNvPr id="6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812360" y="2695799"/>
            <a:ext cx="618844" cy="40196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7642325" y="3205236"/>
            <a:ext cx="958917" cy="400110"/>
          </a:xfrm>
          <a:prstGeom prst="rect">
            <a:avLst/>
          </a:prstGeom>
          <a:noFill/>
        </p:spPr>
        <p:txBody>
          <a:bodyPr wrap="none" rtlCol="0">
            <a:spAutoFit/>
          </a:bodyPr>
          <a:lstStyle/>
          <a:p>
            <a:pPr algn="ctr"/>
            <a:r>
              <a:rPr lang="zh-CN" altLang="en-US" sz="2000" b="1" dirty="0" smtClean="0">
                <a:solidFill>
                  <a:srgbClr val="159BFF"/>
                </a:solidFill>
              </a:rPr>
              <a:t>浏览器</a:t>
            </a:r>
            <a:endParaRPr lang="zh-CN" altLang="en-US" sz="2000" b="1" dirty="0">
              <a:solidFill>
                <a:srgbClr val="159BFF"/>
              </a:solidFill>
            </a:endParaRPr>
          </a:p>
        </p:txBody>
      </p:sp>
      <p:cxnSp>
        <p:nvCxnSpPr>
          <p:cNvPr id="64" name="直接箭头连接符 63"/>
          <p:cNvCxnSpPr/>
          <p:nvPr/>
        </p:nvCxnSpPr>
        <p:spPr>
          <a:xfrm>
            <a:off x="1150144" y="2936173"/>
            <a:ext cx="6658528" cy="0"/>
          </a:xfrm>
          <a:prstGeom prst="straightConnector1">
            <a:avLst/>
          </a:prstGeom>
          <a:ln w="19050">
            <a:gradFill flip="none" rotWithShape="1">
              <a:gsLst>
                <a:gs pos="100000">
                  <a:srgbClr val="0099FF"/>
                </a:gs>
                <a:gs pos="0">
                  <a:srgbClr val="0099FF"/>
                </a:gs>
                <a:gs pos="46000">
                  <a:srgbClr val="0099FF"/>
                </a:gs>
              </a:gsLst>
              <a:lin ang="0" scaled="1"/>
              <a:tileRect/>
            </a:gradFill>
            <a:tailEnd type="stealth" w="lg" len="lg"/>
          </a:ln>
          <a:effectLst>
            <a:glow>
              <a:schemeClr val="bg1"/>
            </a:glow>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2614780" y="2851114"/>
            <a:ext cx="144016" cy="144016"/>
          </a:xfrm>
          <a:prstGeom prst="ellipse">
            <a:avLst/>
          </a:prstGeom>
          <a:solidFill>
            <a:srgbClr val="0099FF"/>
          </a:solidFill>
          <a:ln w="19050">
            <a:solidFill>
              <a:srgbClr val="159BFF"/>
            </a:solidFill>
            <a:tailEnd type="arrow"/>
          </a:ln>
          <a:effectLst>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3" name="组合 72"/>
          <p:cNvGrpSpPr/>
          <p:nvPr/>
        </p:nvGrpSpPr>
        <p:grpSpPr>
          <a:xfrm>
            <a:off x="1839383" y="1944784"/>
            <a:ext cx="1708879" cy="829372"/>
            <a:chOff x="2287056" y="2887661"/>
            <a:chExt cx="1708879" cy="829372"/>
          </a:xfrm>
        </p:grpSpPr>
        <p:sp>
          <p:nvSpPr>
            <p:cNvPr id="78" name="圆角矩形 16"/>
            <p:cNvSpPr/>
            <p:nvPr/>
          </p:nvSpPr>
          <p:spPr>
            <a:xfrm>
              <a:off x="2287056" y="2898595"/>
              <a:ext cx="1708879" cy="818438"/>
            </a:xfrm>
            <a:custGeom>
              <a:avLst/>
              <a:gdLst/>
              <a:ahLst/>
              <a:cxnLst/>
              <a:rect l="l" t="t" r="r" b="b"/>
              <a:pathLst>
                <a:path w="1512168" h="724227">
                  <a:moveTo>
                    <a:pt x="96013" y="0"/>
                  </a:moveTo>
                  <a:lnTo>
                    <a:pt x="1416155" y="0"/>
                  </a:lnTo>
                  <a:cubicBezTo>
                    <a:pt x="1469182" y="0"/>
                    <a:pt x="1512168" y="42986"/>
                    <a:pt x="1512168" y="96013"/>
                  </a:cubicBezTo>
                  <a:lnTo>
                    <a:pt x="1512168" y="480051"/>
                  </a:lnTo>
                  <a:cubicBezTo>
                    <a:pt x="1512168" y="533078"/>
                    <a:pt x="1469182" y="576064"/>
                    <a:pt x="1416155" y="576064"/>
                  </a:cubicBezTo>
                  <a:lnTo>
                    <a:pt x="842018" y="576064"/>
                  </a:lnTo>
                  <a:lnTo>
                    <a:pt x="756084" y="724227"/>
                  </a:lnTo>
                  <a:lnTo>
                    <a:pt x="670150" y="576064"/>
                  </a:lnTo>
                  <a:lnTo>
                    <a:pt x="96013" y="576064"/>
                  </a:lnTo>
                  <a:cubicBezTo>
                    <a:pt x="42986" y="576064"/>
                    <a:pt x="0" y="533078"/>
                    <a:pt x="0" y="480051"/>
                  </a:cubicBezTo>
                  <a:lnTo>
                    <a:pt x="0" y="96013"/>
                  </a:lnTo>
                  <a:cubicBezTo>
                    <a:pt x="0" y="42986"/>
                    <a:pt x="42986" y="0"/>
                    <a:pt x="96013" y="0"/>
                  </a:cubicBezTo>
                  <a:close/>
                </a:path>
              </a:pathLst>
            </a:custGeom>
            <a:solidFill>
              <a:srgbClr val="159BFF"/>
            </a:solidFill>
            <a:ln w="19050">
              <a:noFill/>
              <a:tailEnd type="arrow"/>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9" name="TextBox 78"/>
            <p:cNvSpPr txBox="1"/>
            <p:nvPr/>
          </p:nvSpPr>
          <p:spPr>
            <a:xfrm>
              <a:off x="2664481" y="2887661"/>
              <a:ext cx="954107" cy="707886"/>
            </a:xfrm>
            <a:prstGeom prst="rect">
              <a:avLst/>
            </a:prstGeom>
            <a:noFill/>
          </p:spPr>
          <p:txBody>
            <a:bodyPr wrap="none" rtlCol="0">
              <a:spAutoFit/>
            </a:bodyPr>
            <a:lstStyle/>
            <a:p>
              <a:pPr algn="ctr"/>
              <a:r>
                <a:rPr lang="en-US" altLang="zh-CN" sz="2000" b="1" dirty="0" smtClean="0">
                  <a:solidFill>
                    <a:schemeClr val="bg1"/>
                  </a:solidFill>
                </a:rPr>
                <a:t>DOM</a:t>
              </a:r>
            </a:p>
            <a:p>
              <a:pPr algn="ctr"/>
              <a:r>
                <a:rPr lang="zh-CN" altLang="en-US" sz="2000" dirty="0" smtClean="0">
                  <a:solidFill>
                    <a:schemeClr val="bg1"/>
                  </a:solidFill>
                </a:rPr>
                <a:t>一致性</a:t>
              </a:r>
              <a:endParaRPr lang="zh-CN" altLang="en-US" sz="2000" dirty="0">
                <a:solidFill>
                  <a:schemeClr val="bg1"/>
                </a:solidFill>
              </a:endParaRPr>
            </a:p>
          </p:txBody>
        </p:sp>
      </p:grpSp>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380" y="2529827"/>
            <a:ext cx="492244" cy="68999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30"/>
          <p:cNvGrpSpPr/>
          <p:nvPr/>
        </p:nvGrpSpPr>
        <p:grpSpPr>
          <a:xfrm>
            <a:off x="1632697" y="3219822"/>
            <a:ext cx="2618094" cy="1684396"/>
            <a:chOff x="720154" y="1332038"/>
            <a:chExt cx="1728193" cy="1102365"/>
          </a:xfrm>
        </p:grpSpPr>
        <p:sp>
          <p:nvSpPr>
            <p:cNvPr id="17" name="矩形 16"/>
            <p:cNvSpPr/>
            <p:nvPr/>
          </p:nvSpPr>
          <p:spPr>
            <a:xfrm>
              <a:off x="720155" y="1332038"/>
              <a:ext cx="1728192" cy="1102365"/>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720154" y="1349440"/>
              <a:ext cx="1322303" cy="1067561"/>
            </a:xfrm>
            <a:prstGeom prst="rect">
              <a:avLst/>
            </a:prstGeom>
            <a:noFill/>
          </p:spPr>
          <p:txBody>
            <a:bodyPr wrap="square" rtlCol="0">
              <a:spAutoFit/>
            </a:bodyPr>
            <a:lstStyle/>
            <a:p>
              <a:r>
                <a:rPr lang="en-US" altLang="zh-CN" sz="1000" b="1" dirty="0">
                  <a:solidFill>
                    <a:srgbClr val="159BFF"/>
                  </a:solidFill>
                  <a:latin typeface="微软雅黑" pitchFamily="34" charset="-122"/>
                  <a:ea typeface="微软雅黑" pitchFamily="34" charset="-122"/>
                </a:rPr>
                <a:t>&lt;!DOCTYPE html&gt;</a:t>
              </a:r>
            </a:p>
            <a:p>
              <a:r>
                <a:rPr lang="en-US" altLang="zh-CN" sz="1000" b="1" dirty="0">
                  <a:solidFill>
                    <a:srgbClr val="159BFF"/>
                  </a:solidFill>
                  <a:latin typeface="微软雅黑" pitchFamily="34" charset="-122"/>
                  <a:ea typeface="微软雅黑" pitchFamily="34" charset="-122"/>
                </a:rPr>
                <a:t>&lt;html&gt;</a:t>
              </a:r>
            </a:p>
            <a:p>
              <a:r>
                <a:rPr lang="en-US" altLang="zh-CN" sz="1000" b="1" dirty="0">
                  <a:solidFill>
                    <a:srgbClr val="159BFF"/>
                  </a:solidFill>
                  <a:latin typeface="微软雅黑" pitchFamily="34" charset="-122"/>
                  <a:ea typeface="微软雅黑" pitchFamily="34" charset="-122"/>
                </a:rPr>
                <a:t>&lt;head&gt;&lt;/head&gt;</a:t>
              </a:r>
            </a:p>
            <a:p>
              <a:r>
                <a:rPr lang="en-US" altLang="zh-CN" sz="1000" b="1" dirty="0">
                  <a:solidFill>
                    <a:srgbClr val="159BFF"/>
                  </a:solidFill>
                  <a:latin typeface="微软雅黑" pitchFamily="34" charset="-122"/>
                  <a:ea typeface="微软雅黑" pitchFamily="34" charset="-122"/>
                </a:rPr>
                <a:t>&lt;body&gt;</a:t>
              </a:r>
            </a:p>
            <a:p>
              <a:r>
                <a:rPr lang="en-US" altLang="zh-CN" sz="1000" b="1" dirty="0">
                  <a:solidFill>
                    <a:srgbClr val="159BFF"/>
                  </a:solidFill>
                  <a:latin typeface="微软雅黑" pitchFamily="34" charset="-122"/>
                  <a:ea typeface="微软雅黑" pitchFamily="34" charset="-122"/>
                </a:rPr>
                <a:t>&lt;div id=</a:t>
              </a:r>
              <a:r>
                <a:rPr lang="en-US" altLang="zh-CN" sz="1000" b="1" dirty="0">
                  <a:solidFill>
                    <a:srgbClr val="159BFF"/>
                  </a:solidFill>
                  <a:ea typeface="微软雅黑" pitchFamily="34" charset="-122"/>
                </a:rPr>
                <a:t>“</a:t>
              </a:r>
              <a:r>
                <a:rPr lang="en-US" altLang="zh-CN" sz="1000" b="1" dirty="0">
                  <a:solidFill>
                    <a:srgbClr val="159BFF"/>
                  </a:solidFill>
                  <a:latin typeface="微软雅黑" pitchFamily="34" charset="-122"/>
                  <a:ea typeface="微软雅黑" pitchFamily="34" charset="-122"/>
                </a:rPr>
                <a:t>root</a:t>
              </a:r>
              <a:r>
                <a:rPr lang="en-US" altLang="zh-CN" sz="1000" b="1" dirty="0" smtClean="0">
                  <a:solidFill>
                    <a:srgbClr val="159BFF"/>
                  </a:solidFill>
                  <a:ea typeface="微软雅黑" pitchFamily="34" charset="-122"/>
                </a:rPr>
                <a:t>”</a:t>
              </a:r>
              <a:r>
                <a:rPr lang="en-US" altLang="zh-CN" sz="1000" b="1" dirty="0" smtClean="0">
                  <a:solidFill>
                    <a:srgbClr val="159BFF"/>
                  </a:solidFill>
                  <a:latin typeface="微软雅黑" pitchFamily="34" charset="-122"/>
                  <a:ea typeface="微软雅黑" pitchFamily="34" charset="-122"/>
                </a:rPr>
                <a:t>&gt;</a:t>
              </a:r>
            </a:p>
            <a:p>
              <a:endParaRPr lang="en-US" altLang="zh-CN" sz="1000" b="1" dirty="0">
                <a:solidFill>
                  <a:srgbClr val="159BFF"/>
                </a:solidFill>
                <a:latin typeface="微软雅黑" pitchFamily="34" charset="-122"/>
                <a:ea typeface="微软雅黑" pitchFamily="34" charset="-122"/>
              </a:endParaRPr>
            </a:p>
            <a:p>
              <a:endParaRPr lang="en-US" altLang="zh-CN" sz="1000" b="1" dirty="0" smtClean="0">
                <a:solidFill>
                  <a:srgbClr val="159BFF"/>
                </a:solidFill>
                <a:latin typeface="微软雅黑" pitchFamily="34" charset="-122"/>
                <a:ea typeface="微软雅黑" pitchFamily="34" charset="-122"/>
              </a:endParaRPr>
            </a:p>
            <a:p>
              <a:endParaRPr lang="en-US" altLang="zh-CN" sz="1000" b="1" dirty="0">
                <a:solidFill>
                  <a:srgbClr val="159BFF"/>
                </a:solidFill>
                <a:latin typeface="微软雅黑" pitchFamily="34" charset="-122"/>
                <a:ea typeface="微软雅黑" pitchFamily="34" charset="-122"/>
              </a:endParaRPr>
            </a:p>
            <a:p>
              <a:r>
                <a:rPr lang="en-US" altLang="zh-CN" sz="1000" b="1" dirty="0" smtClean="0">
                  <a:solidFill>
                    <a:srgbClr val="159BFF"/>
                  </a:solidFill>
                  <a:latin typeface="微软雅黑" pitchFamily="34" charset="-122"/>
                  <a:ea typeface="微软雅黑" pitchFamily="34" charset="-122"/>
                </a:rPr>
                <a:t>&lt;/</a:t>
              </a:r>
              <a:r>
                <a:rPr lang="en-US" altLang="zh-CN" sz="1000" b="1" dirty="0">
                  <a:solidFill>
                    <a:srgbClr val="159BFF"/>
                  </a:solidFill>
                  <a:latin typeface="微软雅黑" pitchFamily="34" charset="-122"/>
                  <a:ea typeface="微软雅黑" pitchFamily="34" charset="-122"/>
                </a:rPr>
                <a:t>div&gt;</a:t>
              </a:r>
            </a:p>
            <a:p>
              <a:r>
                <a:rPr lang="en-US" altLang="zh-CN" sz="1000" b="1" dirty="0">
                  <a:solidFill>
                    <a:srgbClr val="159BFF"/>
                  </a:solidFill>
                  <a:latin typeface="微软雅黑" pitchFamily="34" charset="-122"/>
                  <a:ea typeface="微软雅黑" pitchFamily="34" charset="-122"/>
                </a:rPr>
                <a:t>&lt;/body&gt;</a:t>
              </a:r>
              <a:endParaRPr lang="zh-CN" altLang="en-US" sz="1000" b="1" dirty="0">
                <a:solidFill>
                  <a:srgbClr val="159BFF"/>
                </a:solidFill>
                <a:latin typeface="微软雅黑" pitchFamily="34" charset="-122"/>
                <a:ea typeface="微软雅黑" pitchFamily="34" charset="-122"/>
              </a:endParaRPr>
            </a:p>
          </p:txBody>
        </p:sp>
      </p:grpSp>
      <p:grpSp>
        <p:nvGrpSpPr>
          <p:cNvPr id="19" name="组合 30"/>
          <p:cNvGrpSpPr/>
          <p:nvPr/>
        </p:nvGrpSpPr>
        <p:grpSpPr>
          <a:xfrm>
            <a:off x="5004048" y="3246412"/>
            <a:ext cx="2618094" cy="1657806"/>
            <a:chOff x="720154" y="1332038"/>
            <a:chExt cx="1728193" cy="1084963"/>
          </a:xfrm>
        </p:grpSpPr>
        <p:sp>
          <p:nvSpPr>
            <p:cNvPr id="20" name="矩形 19"/>
            <p:cNvSpPr/>
            <p:nvPr/>
          </p:nvSpPr>
          <p:spPr>
            <a:xfrm>
              <a:off x="720155" y="1332038"/>
              <a:ext cx="1728192" cy="1084963"/>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720154" y="1349440"/>
              <a:ext cx="1473498" cy="1067561"/>
            </a:xfrm>
            <a:prstGeom prst="rect">
              <a:avLst/>
            </a:prstGeom>
            <a:noFill/>
          </p:spPr>
          <p:txBody>
            <a:bodyPr wrap="square" rtlCol="0">
              <a:spAutoFit/>
            </a:bodyPr>
            <a:lstStyle/>
            <a:p>
              <a:r>
                <a:rPr lang="en-US" altLang="zh-CN" sz="1000" b="1" dirty="0">
                  <a:solidFill>
                    <a:srgbClr val="159BFF"/>
                  </a:solidFill>
                  <a:latin typeface="微软雅黑" pitchFamily="34" charset="-122"/>
                  <a:ea typeface="微软雅黑" pitchFamily="34" charset="-122"/>
                </a:rPr>
                <a:t>&lt;!DOCTYPE html&gt;</a:t>
              </a:r>
            </a:p>
            <a:p>
              <a:r>
                <a:rPr lang="en-US" altLang="zh-CN" sz="1000" b="1" dirty="0">
                  <a:solidFill>
                    <a:srgbClr val="159BFF"/>
                  </a:solidFill>
                  <a:latin typeface="微软雅黑" pitchFamily="34" charset="-122"/>
                  <a:ea typeface="微软雅黑" pitchFamily="34" charset="-122"/>
                </a:rPr>
                <a:t>&lt;html&gt;</a:t>
              </a:r>
            </a:p>
            <a:p>
              <a:r>
                <a:rPr lang="en-US" altLang="zh-CN" sz="1000" b="1" dirty="0">
                  <a:solidFill>
                    <a:srgbClr val="159BFF"/>
                  </a:solidFill>
                  <a:latin typeface="微软雅黑" pitchFamily="34" charset="-122"/>
                  <a:ea typeface="微软雅黑" pitchFamily="34" charset="-122"/>
                </a:rPr>
                <a:t>&lt;head&gt;&lt;/head&gt;</a:t>
              </a:r>
            </a:p>
            <a:p>
              <a:r>
                <a:rPr lang="en-US" altLang="zh-CN" sz="1000" b="1" dirty="0">
                  <a:solidFill>
                    <a:srgbClr val="159BFF"/>
                  </a:solidFill>
                  <a:latin typeface="微软雅黑" pitchFamily="34" charset="-122"/>
                  <a:ea typeface="微软雅黑" pitchFamily="34" charset="-122"/>
                </a:rPr>
                <a:t>&lt;body&gt;</a:t>
              </a:r>
            </a:p>
            <a:p>
              <a:r>
                <a:rPr lang="en-US" altLang="zh-CN" sz="1000" b="1" dirty="0">
                  <a:solidFill>
                    <a:srgbClr val="159BFF"/>
                  </a:solidFill>
                  <a:latin typeface="微软雅黑" pitchFamily="34" charset="-122"/>
                  <a:ea typeface="微软雅黑" pitchFamily="34" charset="-122"/>
                </a:rPr>
                <a:t>&lt;div id=</a:t>
              </a:r>
              <a:r>
                <a:rPr lang="en-US" altLang="zh-CN" sz="1000" b="1" dirty="0">
                  <a:solidFill>
                    <a:srgbClr val="159BFF"/>
                  </a:solidFill>
                  <a:ea typeface="微软雅黑" pitchFamily="34" charset="-122"/>
                </a:rPr>
                <a:t>“</a:t>
              </a:r>
              <a:r>
                <a:rPr lang="en-US" altLang="zh-CN" sz="1000" b="1" dirty="0">
                  <a:solidFill>
                    <a:srgbClr val="159BFF"/>
                  </a:solidFill>
                  <a:latin typeface="微软雅黑" pitchFamily="34" charset="-122"/>
                  <a:ea typeface="微软雅黑" pitchFamily="34" charset="-122"/>
                </a:rPr>
                <a:t>root</a:t>
              </a:r>
              <a:r>
                <a:rPr lang="en-US" altLang="zh-CN" sz="1000" b="1" dirty="0">
                  <a:solidFill>
                    <a:srgbClr val="159BFF"/>
                  </a:solidFill>
                  <a:ea typeface="微软雅黑" pitchFamily="34" charset="-122"/>
                </a:rPr>
                <a:t>”</a:t>
              </a:r>
              <a:r>
                <a:rPr lang="en-US" altLang="zh-CN" sz="1000" b="1" dirty="0">
                  <a:solidFill>
                    <a:srgbClr val="159BFF"/>
                  </a:solidFill>
                  <a:latin typeface="微软雅黑" pitchFamily="34" charset="-122"/>
                  <a:ea typeface="微软雅黑" pitchFamily="34" charset="-122"/>
                </a:rPr>
                <a:t>&gt;</a:t>
              </a:r>
            </a:p>
            <a:p>
              <a:r>
                <a:rPr lang="en-US" altLang="zh-CN" sz="1000" b="1" dirty="0" smtClean="0">
                  <a:solidFill>
                    <a:srgbClr val="C00000"/>
                  </a:solidFill>
                  <a:latin typeface="微软雅黑" pitchFamily="34" charset="-122"/>
                  <a:ea typeface="微软雅黑" pitchFamily="34" charset="-122"/>
                </a:rPr>
                <a:t>&lt;</a:t>
              </a:r>
              <a:r>
                <a:rPr lang="en-US" altLang="zh-CN" sz="1000" b="1" dirty="0">
                  <a:solidFill>
                    <a:srgbClr val="C00000"/>
                  </a:solidFill>
                  <a:latin typeface="微软雅黑" pitchFamily="34" charset="-122"/>
                  <a:ea typeface="微软雅黑" pitchFamily="34" charset="-122"/>
                </a:rPr>
                <a:t>div&gt;</a:t>
              </a:r>
            </a:p>
            <a:p>
              <a:r>
                <a:rPr lang="en-US" altLang="zh-CN" sz="1000" b="1" dirty="0">
                  <a:solidFill>
                    <a:srgbClr val="C00000"/>
                  </a:solidFill>
                  <a:latin typeface="微软雅黑" pitchFamily="34" charset="-122"/>
                  <a:ea typeface="微软雅黑" pitchFamily="34" charset="-122"/>
                </a:rPr>
                <a:t>      … …</a:t>
              </a:r>
            </a:p>
            <a:p>
              <a:r>
                <a:rPr lang="en-US" altLang="zh-CN" sz="1000" b="1" dirty="0">
                  <a:solidFill>
                    <a:srgbClr val="C00000"/>
                  </a:solidFill>
                  <a:latin typeface="微软雅黑" pitchFamily="34" charset="-122"/>
                  <a:ea typeface="微软雅黑" pitchFamily="34" charset="-122"/>
                </a:rPr>
                <a:t>&lt;/div&gt;</a:t>
              </a:r>
            </a:p>
            <a:p>
              <a:r>
                <a:rPr lang="en-US" altLang="zh-CN" sz="1000" b="1" dirty="0">
                  <a:solidFill>
                    <a:srgbClr val="159BFF"/>
                  </a:solidFill>
                  <a:latin typeface="微软雅黑" pitchFamily="34" charset="-122"/>
                  <a:ea typeface="微软雅黑" pitchFamily="34" charset="-122"/>
                </a:rPr>
                <a:t>&lt;/div&gt;</a:t>
              </a:r>
            </a:p>
            <a:p>
              <a:r>
                <a:rPr lang="en-US" altLang="zh-CN" sz="1000" b="1" dirty="0">
                  <a:solidFill>
                    <a:srgbClr val="159BFF"/>
                  </a:solidFill>
                  <a:latin typeface="微软雅黑" pitchFamily="34" charset="-122"/>
                  <a:ea typeface="微软雅黑" pitchFamily="34" charset="-122"/>
                </a:rPr>
                <a:t>&lt;/body&gt;</a:t>
              </a:r>
              <a:endParaRPr lang="zh-CN" altLang="en-US" sz="1000" b="1" dirty="0">
                <a:solidFill>
                  <a:srgbClr val="159B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027545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三要素</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57" name="TextBox 56"/>
          <p:cNvSpPr txBox="1"/>
          <p:nvPr/>
        </p:nvSpPr>
        <p:spPr>
          <a:xfrm>
            <a:off x="464448" y="3205236"/>
            <a:ext cx="954107" cy="400110"/>
          </a:xfrm>
          <a:prstGeom prst="rect">
            <a:avLst/>
          </a:prstGeom>
          <a:noFill/>
        </p:spPr>
        <p:txBody>
          <a:bodyPr wrap="none" rtlCol="0">
            <a:spAutoFit/>
          </a:bodyPr>
          <a:lstStyle/>
          <a:p>
            <a:pPr algn="ctr"/>
            <a:r>
              <a:rPr lang="zh-CN" altLang="en-US" sz="2000" b="1" dirty="0" smtClean="0">
                <a:solidFill>
                  <a:srgbClr val="159BFF"/>
                </a:solidFill>
              </a:rPr>
              <a:t>服务器</a:t>
            </a:r>
            <a:endParaRPr lang="zh-CN" altLang="en-US" sz="2000" b="1" dirty="0">
              <a:solidFill>
                <a:srgbClr val="159BFF"/>
              </a:solidFill>
            </a:endParaRPr>
          </a:p>
        </p:txBody>
      </p:sp>
      <p:pic>
        <p:nvPicPr>
          <p:cNvPr id="6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812360" y="2695799"/>
            <a:ext cx="618844" cy="40196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7642325" y="3205236"/>
            <a:ext cx="958917" cy="400110"/>
          </a:xfrm>
          <a:prstGeom prst="rect">
            <a:avLst/>
          </a:prstGeom>
          <a:noFill/>
        </p:spPr>
        <p:txBody>
          <a:bodyPr wrap="none" rtlCol="0">
            <a:spAutoFit/>
          </a:bodyPr>
          <a:lstStyle/>
          <a:p>
            <a:pPr algn="ctr"/>
            <a:r>
              <a:rPr lang="zh-CN" altLang="en-US" sz="2000" b="1" dirty="0" smtClean="0">
                <a:solidFill>
                  <a:srgbClr val="159BFF"/>
                </a:solidFill>
              </a:rPr>
              <a:t>浏览器</a:t>
            </a:r>
            <a:endParaRPr lang="zh-CN" altLang="en-US" sz="2000" b="1" dirty="0">
              <a:solidFill>
                <a:srgbClr val="159BFF"/>
              </a:solidFill>
            </a:endParaRPr>
          </a:p>
        </p:txBody>
      </p:sp>
      <p:cxnSp>
        <p:nvCxnSpPr>
          <p:cNvPr id="64" name="直接箭头连接符 63"/>
          <p:cNvCxnSpPr/>
          <p:nvPr/>
        </p:nvCxnSpPr>
        <p:spPr>
          <a:xfrm>
            <a:off x="1150144" y="2936173"/>
            <a:ext cx="6658528" cy="0"/>
          </a:xfrm>
          <a:prstGeom prst="straightConnector1">
            <a:avLst/>
          </a:prstGeom>
          <a:ln w="19050">
            <a:gradFill flip="none" rotWithShape="1">
              <a:gsLst>
                <a:gs pos="100000">
                  <a:srgbClr val="0099FF"/>
                </a:gs>
                <a:gs pos="0">
                  <a:srgbClr val="0099FF"/>
                </a:gs>
                <a:gs pos="46000">
                  <a:srgbClr val="0099FF"/>
                </a:gs>
              </a:gsLst>
              <a:lin ang="0" scaled="1"/>
              <a:tileRect/>
            </a:gradFill>
            <a:tailEnd type="stealth" w="lg" len="lg"/>
          </a:ln>
          <a:effectLst>
            <a:glow>
              <a:schemeClr val="bg1"/>
            </a:glow>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4503679" y="2857738"/>
            <a:ext cx="144016" cy="144016"/>
          </a:xfrm>
          <a:prstGeom prst="ellipse">
            <a:avLst/>
          </a:prstGeom>
          <a:solidFill>
            <a:srgbClr val="0099FF"/>
          </a:solidFill>
          <a:ln w="19050">
            <a:solidFill>
              <a:srgbClr val="0099FF"/>
            </a:solidFill>
            <a:tailEnd type="arrow"/>
          </a:ln>
          <a:effectLst>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6" name="组合 65"/>
          <p:cNvGrpSpPr/>
          <p:nvPr/>
        </p:nvGrpSpPr>
        <p:grpSpPr>
          <a:xfrm>
            <a:off x="3721247" y="1923678"/>
            <a:ext cx="1708879" cy="829372"/>
            <a:chOff x="2287056" y="2887661"/>
            <a:chExt cx="1708879" cy="829372"/>
          </a:xfrm>
        </p:grpSpPr>
        <p:sp>
          <p:nvSpPr>
            <p:cNvPr id="68" name="圆角矩形 16"/>
            <p:cNvSpPr/>
            <p:nvPr/>
          </p:nvSpPr>
          <p:spPr>
            <a:xfrm>
              <a:off x="2287056" y="2898595"/>
              <a:ext cx="1708879" cy="818438"/>
            </a:xfrm>
            <a:custGeom>
              <a:avLst/>
              <a:gdLst/>
              <a:ahLst/>
              <a:cxnLst/>
              <a:rect l="l" t="t" r="r" b="b"/>
              <a:pathLst>
                <a:path w="1512168" h="724227">
                  <a:moveTo>
                    <a:pt x="96013" y="0"/>
                  </a:moveTo>
                  <a:lnTo>
                    <a:pt x="1416155" y="0"/>
                  </a:lnTo>
                  <a:cubicBezTo>
                    <a:pt x="1469182" y="0"/>
                    <a:pt x="1512168" y="42986"/>
                    <a:pt x="1512168" y="96013"/>
                  </a:cubicBezTo>
                  <a:lnTo>
                    <a:pt x="1512168" y="480051"/>
                  </a:lnTo>
                  <a:cubicBezTo>
                    <a:pt x="1512168" y="533078"/>
                    <a:pt x="1469182" y="576064"/>
                    <a:pt x="1416155" y="576064"/>
                  </a:cubicBezTo>
                  <a:lnTo>
                    <a:pt x="842018" y="576064"/>
                  </a:lnTo>
                  <a:lnTo>
                    <a:pt x="756084" y="724227"/>
                  </a:lnTo>
                  <a:lnTo>
                    <a:pt x="670150" y="576064"/>
                  </a:lnTo>
                  <a:lnTo>
                    <a:pt x="96013" y="576064"/>
                  </a:lnTo>
                  <a:cubicBezTo>
                    <a:pt x="42986" y="576064"/>
                    <a:pt x="0" y="533078"/>
                    <a:pt x="0" y="480051"/>
                  </a:cubicBezTo>
                  <a:lnTo>
                    <a:pt x="0" y="96013"/>
                  </a:lnTo>
                  <a:cubicBezTo>
                    <a:pt x="0" y="42986"/>
                    <a:pt x="42986" y="0"/>
                    <a:pt x="96013" y="0"/>
                  </a:cubicBezTo>
                  <a:close/>
                </a:path>
              </a:pathLst>
            </a:custGeom>
            <a:solidFill>
              <a:srgbClr val="159BFF"/>
            </a:solidFill>
            <a:ln w="19050">
              <a:noFill/>
              <a:tailEnd type="arrow"/>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9" name="TextBox 68"/>
            <p:cNvSpPr txBox="1"/>
            <p:nvPr/>
          </p:nvSpPr>
          <p:spPr>
            <a:xfrm>
              <a:off x="2664480" y="2887661"/>
              <a:ext cx="954107" cy="707886"/>
            </a:xfrm>
            <a:prstGeom prst="rect">
              <a:avLst/>
            </a:prstGeom>
            <a:noFill/>
          </p:spPr>
          <p:txBody>
            <a:bodyPr wrap="none" rtlCol="0">
              <a:spAutoFit/>
            </a:bodyPr>
            <a:lstStyle/>
            <a:p>
              <a:pPr algn="ctr"/>
              <a:r>
                <a:rPr lang="en-US" altLang="zh-CN" sz="2000" b="1" dirty="0" smtClean="0">
                  <a:solidFill>
                    <a:schemeClr val="bg1"/>
                  </a:solidFill>
                </a:rPr>
                <a:t>Data</a:t>
              </a:r>
              <a:endParaRPr lang="en-US" altLang="zh-CN" sz="2000" dirty="0">
                <a:solidFill>
                  <a:schemeClr val="bg1"/>
                </a:solidFill>
              </a:endParaRPr>
            </a:p>
            <a:p>
              <a:pPr algn="ctr"/>
              <a:r>
                <a:rPr lang="zh-CN" altLang="en-US" sz="2000" dirty="0" smtClean="0">
                  <a:solidFill>
                    <a:schemeClr val="bg1"/>
                  </a:solidFill>
                </a:rPr>
                <a:t>一致性</a:t>
              </a:r>
              <a:endParaRPr lang="zh-CN" altLang="en-US" sz="2000" dirty="0">
                <a:solidFill>
                  <a:schemeClr val="bg1"/>
                </a:solidFill>
              </a:endParaRPr>
            </a:p>
          </p:txBody>
        </p:sp>
      </p:grpSp>
      <p:sp>
        <p:nvSpPr>
          <p:cNvPr id="72" name="椭圆 71"/>
          <p:cNvSpPr/>
          <p:nvPr/>
        </p:nvSpPr>
        <p:spPr>
          <a:xfrm>
            <a:off x="2614780" y="2851114"/>
            <a:ext cx="144016" cy="144016"/>
          </a:xfrm>
          <a:prstGeom prst="ellipse">
            <a:avLst/>
          </a:prstGeom>
          <a:solidFill>
            <a:srgbClr val="0099FF"/>
          </a:solidFill>
          <a:ln w="19050">
            <a:solidFill>
              <a:srgbClr val="159BFF"/>
            </a:solidFill>
            <a:tailEnd type="arrow"/>
          </a:ln>
          <a:effectLst>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3" name="组合 72"/>
          <p:cNvGrpSpPr/>
          <p:nvPr/>
        </p:nvGrpSpPr>
        <p:grpSpPr>
          <a:xfrm>
            <a:off x="1839383" y="1944784"/>
            <a:ext cx="1708879" cy="829372"/>
            <a:chOff x="2287056" y="2887661"/>
            <a:chExt cx="1708879" cy="829372"/>
          </a:xfrm>
        </p:grpSpPr>
        <p:sp>
          <p:nvSpPr>
            <p:cNvPr id="78" name="圆角矩形 16"/>
            <p:cNvSpPr/>
            <p:nvPr/>
          </p:nvSpPr>
          <p:spPr>
            <a:xfrm>
              <a:off x="2287056" y="2898595"/>
              <a:ext cx="1708879" cy="818438"/>
            </a:xfrm>
            <a:custGeom>
              <a:avLst/>
              <a:gdLst/>
              <a:ahLst/>
              <a:cxnLst/>
              <a:rect l="l" t="t" r="r" b="b"/>
              <a:pathLst>
                <a:path w="1512168" h="724227">
                  <a:moveTo>
                    <a:pt x="96013" y="0"/>
                  </a:moveTo>
                  <a:lnTo>
                    <a:pt x="1416155" y="0"/>
                  </a:lnTo>
                  <a:cubicBezTo>
                    <a:pt x="1469182" y="0"/>
                    <a:pt x="1512168" y="42986"/>
                    <a:pt x="1512168" y="96013"/>
                  </a:cubicBezTo>
                  <a:lnTo>
                    <a:pt x="1512168" y="480051"/>
                  </a:lnTo>
                  <a:cubicBezTo>
                    <a:pt x="1512168" y="533078"/>
                    <a:pt x="1469182" y="576064"/>
                    <a:pt x="1416155" y="576064"/>
                  </a:cubicBezTo>
                  <a:lnTo>
                    <a:pt x="842018" y="576064"/>
                  </a:lnTo>
                  <a:lnTo>
                    <a:pt x="756084" y="724227"/>
                  </a:lnTo>
                  <a:lnTo>
                    <a:pt x="670150" y="576064"/>
                  </a:lnTo>
                  <a:lnTo>
                    <a:pt x="96013" y="576064"/>
                  </a:lnTo>
                  <a:cubicBezTo>
                    <a:pt x="42986" y="576064"/>
                    <a:pt x="0" y="533078"/>
                    <a:pt x="0" y="480051"/>
                  </a:cubicBezTo>
                  <a:lnTo>
                    <a:pt x="0" y="96013"/>
                  </a:lnTo>
                  <a:cubicBezTo>
                    <a:pt x="0" y="42986"/>
                    <a:pt x="42986" y="0"/>
                    <a:pt x="96013" y="0"/>
                  </a:cubicBezTo>
                  <a:close/>
                </a:path>
              </a:pathLst>
            </a:custGeom>
            <a:solidFill>
              <a:srgbClr val="159BFF"/>
            </a:solidFill>
            <a:ln w="19050">
              <a:noFill/>
              <a:tailEnd type="arrow"/>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9" name="TextBox 78"/>
            <p:cNvSpPr txBox="1"/>
            <p:nvPr/>
          </p:nvSpPr>
          <p:spPr>
            <a:xfrm>
              <a:off x="2664481" y="2887661"/>
              <a:ext cx="954107" cy="707886"/>
            </a:xfrm>
            <a:prstGeom prst="rect">
              <a:avLst/>
            </a:prstGeom>
            <a:noFill/>
          </p:spPr>
          <p:txBody>
            <a:bodyPr wrap="none" rtlCol="0">
              <a:spAutoFit/>
            </a:bodyPr>
            <a:lstStyle/>
            <a:p>
              <a:pPr algn="ctr"/>
              <a:r>
                <a:rPr lang="en-US" altLang="zh-CN" sz="2000" b="1" dirty="0" smtClean="0">
                  <a:solidFill>
                    <a:schemeClr val="bg1"/>
                  </a:solidFill>
                </a:rPr>
                <a:t>DOM</a:t>
              </a:r>
            </a:p>
            <a:p>
              <a:pPr algn="ctr"/>
              <a:r>
                <a:rPr lang="zh-CN" altLang="en-US" sz="2000" dirty="0" smtClean="0">
                  <a:solidFill>
                    <a:schemeClr val="bg1"/>
                  </a:solidFill>
                </a:rPr>
                <a:t>一致性</a:t>
              </a:r>
              <a:endParaRPr lang="zh-CN" altLang="en-US" sz="2000" dirty="0">
                <a:solidFill>
                  <a:schemeClr val="bg1"/>
                </a:solidFill>
              </a:endParaRPr>
            </a:p>
          </p:txBody>
        </p:sp>
      </p:grpSp>
      <p:sp>
        <p:nvSpPr>
          <p:cNvPr id="74" name="椭圆 73"/>
          <p:cNvSpPr/>
          <p:nvPr/>
        </p:nvSpPr>
        <p:spPr>
          <a:xfrm>
            <a:off x="6399037" y="2857738"/>
            <a:ext cx="144016" cy="144016"/>
          </a:xfrm>
          <a:prstGeom prst="ellipse">
            <a:avLst/>
          </a:prstGeom>
          <a:solidFill>
            <a:srgbClr val="159BFF"/>
          </a:solidFill>
          <a:ln w="19050">
            <a:solidFill>
              <a:srgbClr val="159BFF"/>
            </a:solidFill>
            <a:tailEnd type="arrow"/>
          </a:ln>
          <a:effectLst>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5" name="组合 74"/>
          <p:cNvGrpSpPr/>
          <p:nvPr/>
        </p:nvGrpSpPr>
        <p:grpSpPr>
          <a:xfrm>
            <a:off x="5616605" y="1943000"/>
            <a:ext cx="1708879" cy="829372"/>
            <a:chOff x="2287056" y="2887661"/>
            <a:chExt cx="1708879" cy="829372"/>
          </a:xfrm>
        </p:grpSpPr>
        <p:sp>
          <p:nvSpPr>
            <p:cNvPr id="76" name="圆角矩形 16"/>
            <p:cNvSpPr/>
            <p:nvPr/>
          </p:nvSpPr>
          <p:spPr>
            <a:xfrm>
              <a:off x="2287056" y="2898595"/>
              <a:ext cx="1708879" cy="818438"/>
            </a:xfrm>
            <a:custGeom>
              <a:avLst/>
              <a:gdLst/>
              <a:ahLst/>
              <a:cxnLst/>
              <a:rect l="l" t="t" r="r" b="b"/>
              <a:pathLst>
                <a:path w="1512168" h="724227">
                  <a:moveTo>
                    <a:pt x="96013" y="0"/>
                  </a:moveTo>
                  <a:lnTo>
                    <a:pt x="1416155" y="0"/>
                  </a:lnTo>
                  <a:cubicBezTo>
                    <a:pt x="1469182" y="0"/>
                    <a:pt x="1512168" y="42986"/>
                    <a:pt x="1512168" y="96013"/>
                  </a:cubicBezTo>
                  <a:lnTo>
                    <a:pt x="1512168" y="480051"/>
                  </a:lnTo>
                  <a:cubicBezTo>
                    <a:pt x="1512168" y="533078"/>
                    <a:pt x="1469182" y="576064"/>
                    <a:pt x="1416155" y="576064"/>
                  </a:cubicBezTo>
                  <a:lnTo>
                    <a:pt x="842018" y="576064"/>
                  </a:lnTo>
                  <a:lnTo>
                    <a:pt x="756084" y="724227"/>
                  </a:lnTo>
                  <a:lnTo>
                    <a:pt x="670150" y="576064"/>
                  </a:lnTo>
                  <a:lnTo>
                    <a:pt x="96013" y="576064"/>
                  </a:lnTo>
                  <a:cubicBezTo>
                    <a:pt x="42986" y="576064"/>
                    <a:pt x="0" y="533078"/>
                    <a:pt x="0" y="480051"/>
                  </a:cubicBezTo>
                  <a:lnTo>
                    <a:pt x="0" y="96013"/>
                  </a:lnTo>
                  <a:cubicBezTo>
                    <a:pt x="0" y="42986"/>
                    <a:pt x="42986" y="0"/>
                    <a:pt x="96013" y="0"/>
                  </a:cubicBezTo>
                  <a:close/>
                </a:path>
              </a:pathLst>
            </a:custGeom>
            <a:solidFill>
              <a:srgbClr val="159BFF"/>
            </a:solidFill>
            <a:ln w="19050">
              <a:noFill/>
              <a:tailEnd type="arrow"/>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7" name="TextBox 76"/>
            <p:cNvSpPr txBox="1"/>
            <p:nvPr/>
          </p:nvSpPr>
          <p:spPr>
            <a:xfrm>
              <a:off x="2664480" y="2887661"/>
              <a:ext cx="954107" cy="707886"/>
            </a:xfrm>
            <a:prstGeom prst="rect">
              <a:avLst/>
            </a:prstGeom>
            <a:noFill/>
          </p:spPr>
          <p:txBody>
            <a:bodyPr wrap="none" rtlCol="0">
              <a:spAutoFit/>
            </a:bodyPr>
            <a:lstStyle/>
            <a:p>
              <a:pPr algn="ctr"/>
              <a:r>
                <a:rPr lang="en-US" altLang="zh-CN" sz="2000" b="1" dirty="0" smtClean="0">
                  <a:solidFill>
                    <a:schemeClr val="bg1"/>
                  </a:solidFill>
                </a:rPr>
                <a:t>Route</a:t>
              </a:r>
              <a:endParaRPr lang="en-US" altLang="zh-CN" sz="2000" dirty="0">
                <a:solidFill>
                  <a:schemeClr val="bg1"/>
                </a:solidFill>
              </a:endParaRPr>
            </a:p>
            <a:p>
              <a:pPr algn="ctr"/>
              <a:r>
                <a:rPr lang="zh-CN" altLang="en-US" sz="2000" dirty="0" smtClean="0">
                  <a:solidFill>
                    <a:schemeClr val="bg1"/>
                  </a:solidFill>
                </a:rPr>
                <a:t>一致性</a:t>
              </a:r>
              <a:endParaRPr lang="zh-CN" altLang="en-US" sz="2000" dirty="0">
                <a:solidFill>
                  <a:schemeClr val="bg1"/>
                </a:solidFill>
              </a:endParaRPr>
            </a:p>
          </p:txBody>
        </p:sp>
      </p:grpSp>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5380" y="2529827"/>
            <a:ext cx="492244" cy="6899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a:spLocks noChangeArrowheads="1"/>
          </p:cNvSpPr>
          <p:nvPr/>
        </p:nvSpPr>
        <p:spPr bwMode="auto">
          <a:xfrm>
            <a:off x="1428653" y="4011910"/>
            <a:ext cx="6294141"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err="1" smtClean="0">
                <a:ln>
                  <a:noFill/>
                </a:ln>
                <a:solidFill>
                  <a:srgbClr val="9876AA"/>
                </a:solidFill>
                <a:effectLst/>
                <a:latin typeface="微软雅黑" pitchFamily="34" charset="-122"/>
                <a:ea typeface="微软雅黑" pitchFamily="34" charset="-122"/>
                <a:cs typeface="宋体" pitchFamily="2" charset="-122"/>
              </a:rPr>
              <a:t>dom</a:t>
            </a:r>
            <a:r>
              <a:rPr kumimoji="0" lang="zh-CN" altLang="zh-CN" sz="20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20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addEventListener</a:t>
            </a:r>
            <a:r>
              <a:rPr kumimoji="0" lang="zh-CN" altLang="zh-CN" sz="20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20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a:t>
            </a:r>
            <a:r>
              <a:rPr kumimoji="0" lang="en-US" altLang="zh-CN" sz="20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click</a:t>
            </a:r>
            <a:r>
              <a:rPr kumimoji="0" lang="zh-CN" altLang="zh-CN" sz="20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a:t>
            </a:r>
            <a:r>
              <a:rPr kumimoji="0" lang="zh-CN" altLang="zh-CN" sz="20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function</a:t>
            </a:r>
            <a:r>
              <a:rPr kumimoji="0" lang="zh-CN" altLang="zh-CN" sz="20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(data){})</a:t>
            </a:r>
            <a:r>
              <a:rPr kumimoji="0" lang="zh-CN" altLang="zh-CN" sz="20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endParaRPr kumimoji="0" lang="zh-CN" altLang="zh-CN" sz="2000" b="1"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63213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4" grpId="0" animBg="1"/>
      <p:bldP spid="2" grpId="0" animBg="1"/>
      <p:bldP spid="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实现</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07072" y="1234938"/>
            <a:ext cx="1700492" cy="1700492"/>
          </a:xfrm>
          <a:prstGeom prst="rect">
            <a:avLst/>
          </a:prstGeom>
          <a:noFill/>
        </p:spPr>
      </p:pic>
      <p:pic>
        <p:nvPicPr>
          <p:cNvPr id="15"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749563" y="1227097"/>
            <a:ext cx="1714512" cy="1714512"/>
          </a:xfrm>
          <a:prstGeom prst="rect">
            <a:avLst/>
          </a:prstGeom>
          <a:noFill/>
        </p:spPr>
      </p:pic>
      <p:sp>
        <p:nvSpPr>
          <p:cNvPr id="21" name="矩形 20"/>
          <p:cNvSpPr/>
          <p:nvPr/>
        </p:nvSpPr>
        <p:spPr>
          <a:xfrm>
            <a:off x="1975877" y="3290788"/>
            <a:ext cx="1175130" cy="523220"/>
          </a:xfrm>
          <a:prstGeom prst="rect">
            <a:avLst/>
          </a:prstGeom>
        </p:spPr>
        <p:txBody>
          <a:bodyPr wrap="none">
            <a:spAutoFit/>
          </a:bodyPr>
          <a:lstStyle/>
          <a:p>
            <a:r>
              <a:rPr lang="en-US" altLang="zh-CN" sz="2800" b="1" dirty="0" smtClean="0">
                <a:solidFill>
                  <a:srgbClr val="159BFF"/>
                </a:solidFill>
                <a:latin typeface="微软雅黑" pitchFamily="34" charset="-122"/>
                <a:ea typeface="微软雅黑" pitchFamily="34" charset="-122"/>
              </a:rPr>
              <a:t>React</a:t>
            </a:r>
            <a:endParaRPr lang="zh-CN" altLang="en-US" sz="2800" dirty="0">
              <a:solidFill>
                <a:srgbClr val="159BFF"/>
              </a:solidFill>
              <a:latin typeface="微软雅黑" pitchFamily="34" charset="-122"/>
              <a:ea typeface="微软雅黑" pitchFamily="34" charset="-122"/>
            </a:endParaRPr>
          </a:p>
        </p:txBody>
      </p:sp>
      <p:sp>
        <p:nvSpPr>
          <p:cNvPr id="22" name="矩形 21"/>
          <p:cNvSpPr/>
          <p:nvPr/>
        </p:nvSpPr>
        <p:spPr>
          <a:xfrm>
            <a:off x="1256651" y="3880928"/>
            <a:ext cx="2700337" cy="338554"/>
          </a:xfrm>
          <a:prstGeom prst="rect">
            <a:avLst/>
          </a:prstGeom>
        </p:spPr>
        <p:txBody>
          <a:bodyPr>
            <a:spAutoFit/>
          </a:bodyPr>
          <a:lstStyle/>
          <a:p>
            <a:pPr lvl="0" algn="ctr"/>
            <a:r>
              <a:rPr lang="en-US" altLang="zh-CN" sz="1600" b="1" dirty="0" smtClean="0">
                <a:solidFill>
                  <a:srgbClr val="159BFF"/>
                </a:solidFill>
                <a:latin typeface="微软雅黑" pitchFamily="34" charset="-122"/>
                <a:ea typeface="微软雅黑" pitchFamily="34" charset="-122"/>
              </a:rPr>
              <a:t>DOM </a:t>
            </a:r>
            <a:r>
              <a:rPr lang="zh-CN" altLang="en-US" sz="1600" b="1" dirty="0" smtClean="0">
                <a:solidFill>
                  <a:srgbClr val="159BFF"/>
                </a:solidFill>
                <a:latin typeface="微软雅黑" pitchFamily="34" charset="-122"/>
                <a:ea typeface="微软雅黑" pitchFamily="34" charset="-122"/>
              </a:rPr>
              <a:t>一致性</a:t>
            </a:r>
            <a:endParaRPr lang="zh-CN" altLang="en-US" sz="1600" b="1" dirty="0">
              <a:solidFill>
                <a:srgbClr val="159BFF"/>
              </a:solidFill>
              <a:latin typeface="微软雅黑" pitchFamily="34" charset="-122"/>
              <a:ea typeface="微软雅黑" pitchFamily="34" charset="-122"/>
            </a:endParaRPr>
          </a:p>
        </p:txBody>
      </p:sp>
      <p:sp>
        <p:nvSpPr>
          <p:cNvPr id="24" name="矩形 23"/>
          <p:cNvSpPr/>
          <p:nvPr/>
        </p:nvSpPr>
        <p:spPr>
          <a:xfrm>
            <a:off x="5826376" y="3290788"/>
            <a:ext cx="1314591" cy="523220"/>
          </a:xfrm>
          <a:prstGeom prst="rect">
            <a:avLst/>
          </a:prstGeom>
        </p:spPr>
        <p:txBody>
          <a:bodyPr wrap="none">
            <a:spAutoFit/>
          </a:bodyPr>
          <a:lstStyle/>
          <a:p>
            <a:r>
              <a:rPr lang="en-US" altLang="zh-CN" sz="2800" b="1" dirty="0" err="1" smtClean="0">
                <a:solidFill>
                  <a:srgbClr val="159BFF"/>
                </a:solidFill>
                <a:latin typeface="微软雅黑" pitchFamily="34" charset="-122"/>
                <a:ea typeface="微软雅黑" pitchFamily="34" charset="-122"/>
              </a:rPr>
              <a:t>Redux</a:t>
            </a:r>
            <a:endParaRPr lang="zh-CN" altLang="en-US" sz="2800" dirty="0">
              <a:solidFill>
                <a:srgbClr val="159BFF"/>
              </a:solidFill>
              <a:latin typeface="微软雅黑" pitchFamily="34" charset="-122"/>
              <a:ea typeface="微软雅黑" pitchFamily="34" charset="-122"/>
            </a:endParaRPr>
          </a:p>
        </p:txBody>
      </p:sp>
      <p:sp>
        <p:nvSpPr>
          <p:cNvPr id="25" name="矩形 24"/>
          <p:cNvSpPr/>
          <p:nvPr/>
        </p:nvSpPr>
        <p:spPr>
          <a:xfrm>
            <a:off x="4957120" y="3880928"/>
            <a:ext cx="3143272" cy="338554"/>
          </a:xfrm>
          <a:prstGeom prst="rect">
            <a:avLst/>
          </a:prstGeom>
        </p:spPr>
        <p:txBody>
          <a:bodyPr wrap="square">
            <a:spAutoFit/>
          </a:bodyPr>
          <a:lstStyle/>
          <a:p>
            <a:pPr lvl="0" algn="ctr"/>
            <a:r>
              <a:rPr lang="en-US" altLang="zh-CN" sz="1600" b="1" dirty="0" smtClean="0">
                <a:solidFill>
                  <a:srgbClr val="159BFF"/>
                </a:solidFill>
                <a:latin typeface="微软雅黑" pitchFamily="34" charset="-122"/>
                <a:ea typeface="微软雅黑" pitchFamily="34" charset="-122"/>
              </a:rPr>
              <a:t>DATA </a:t>
            </a:r>
            <a:r>
              <a:rPr lang="zh-CN" altLang="en-US" sz="1600" b="1" dirty="0" smtClean="0">
                <a:solidFill>
                  <a:srgbClr val="159BFF"/>
                </a:solidFill>
                <a:latin typeface="微软雅黑" pitchFamily="34" charset="-122"/>
                <a:ea typeface="微软雅黑" pitchFamily="34" charset="-122"/>
              </a:rPr>
              <a:t>一致性</a:t>
            </a:r>
          </a:p>
        </p:txBody>
      </p:sp>
    </p:spTree>
    <p:extLst>
      <p:ext uri="{BB962C8B-B14F-4D97-AF65-F5344CB8AC3E}">
        <p14:creationId xmlns:p14="http://schemas.microsoft.com/office/powerpoint/2010/main" val="3391172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450" decel="100000" fill="hold"/>
                                        <p:tgtEl>
                                          <p:spTgt spid="1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p:stCondLst>
                              <p:cond delay="1000"/>
                            </p:stCondLst>
                            <p:childTnLst>
                              <p:par>
                                <p:cTn id="16" presetID="37"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450" decel="100000" fill="hold"/>
                                        <p:tgtEl>
                                          <p:spTgt spid="14"/>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rctx="PPT">
                                        <p:cTn id="39" dur="indefinite"/>
                                        <p:tgtEl>
                                          <p:spTgt spid="14"/>
                                        </p:tgtEl>
                                        <p:attrNameLst>
                                          <p:attrName>style.opacity</p:attrName>
                                        </p:attrNameLst>
                                      </p:cBhvr>
                                      <p:to>
                                        <p:strVal val="0.5"/>
                                      </p:to>
                                    </p:set>
                                    <p:animEffect filter="image" prLst="opacity: 0.5">
                                      <p:cBhvr rctx="IE">
                                        <p:cTn id="40" dur="indefinite"/>
                                        <p:tgtEl>
                                          <p:spTgt spid="14"/>
                                        </p:tgtEl>
                                      </p:cBhvr>
                                    </p:animEffect>
                                  </p:childTnLst>
                                </p:cTn>
                              </p:par>
                              <p:par>
                                <p:cTn id="41" presetID="9" presetClass="emph" presetSubtype="0" grpId="1" nodeType="withEffect">
                                  <p:stCondLst>
                                    <p:cond delay="0"/>
                                  </p:stCondLst>
                                  <p:childTnLst>
                                    <p:set>
                                      <p:cBhvr rctx="PPT">
                                        <p:cTn id="42" dur="indefinite"/>
                                        <p:tgtEl>
                                          <p:spTgt spid="24"/>
                                        </p:tgtEl>
                                        <p:attrNameLst>
                                          <p:attrName>style.opacity</p:attrName>
                                        </p:attrNameLst>
                                      </p:cBhvr>
                                      <p:to>
                                        <p:strVal val="0.5"/>
                                      </p:to>
                                    </p:set>
                                    <p:animEffect filter="image" prLst="opacity: 0.5">
                                      <p:cBhvr rctx="IE">
                                        <p:cTn id="43" dur="indefinite"/>
                                        <p:tgtEl>
                                          <p:spTgt spid="24"/>
                                        </p:tgtEl>
                                      </p:cBhvr>
                                    </p:animEffect>
                                  </p:childTnLst>
                                </p:cTn>
                              </p:par>
                              <p:par>
                                <p:cTn id="44" presetID="9" presetClass="emph" presetSubtype="0" grpId="1" nodeType="withEffect">
                                  <p:stCondLst>
                                    <p:cond delay="0"/>
                                  </p:stCondLst>
                                  <p:childTnLst>
                                    <p:set>
                                      <p:cBhvr rctx="PPT">
                                        <p:cTn id="45" dur="indefinite"/>
                                        <p:tgtEl>
                                          <p:spTgt spid="25"/>
                                        </p:tgtEl>
                                        <p:attrNameLst>
                                          <p:attrName>style.opacity</p:attrName>
                                        </p:attrNameLst>
                                      </p:cBhvr>
                                      <p:to>
                                        <p:strVal val="0.5"/>
                                      </p:to>
                                    </p:set>
                                    <p:animEffect filter="image" prLst="opacity: 0.5">
                                      <p:cBhvr rctx="IE">
                                        <p:cTn id="46" dur="indefinite"/>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24" grpId="1"/>
      <p:bldP spid="25" grpId="0"/>
      <p:bldP spid="2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-DOM</a:t>
              </a:r>
              <a:r>
                <a:rPr lang="zh-CN" altLang="en-US" sz="1600" b="1" dirty="0" smtClean="0">
                  <a:solidFill>
                    <a:srgbClr val="159BFF"/>
                  </a:solidFill>
                  <a:latin typeface="微软雅黑" pitchFamily="34" charset="-122"/>
                  <a:ea typeface="微软雅黑" pitchFamily="34" charset="-122"/>
                </a:rPr>
                <a:t>一致性</a:t>
              </a:r>
              <a:r>
                <a:rPr lang="en-US" altLang="zh-CN" sz="1600" b="1" dirty="0" smtClean="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原理</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2" name="圆角矩形 1"/>
          <p:cNvSpPr/>
          <p:nvPr/>
        </p:nvSpPr>
        <p:spPr>
          <a:xfrm>
            <a:off x="4067944" y="1563638"/>
            <a:ext cx="1457907" cy="2592288"/>
          </a:xfrm>
          <a:prstGeom prst="roundRect">
            <a:avLst/>
          </a:prstGeom>
          <a:solidFill>
            <a:schemeClr val="bg1"/>
          </a:solidFill>
          <a:ln>
            <a:solidFill>
              <a:srgbClr val="159B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lumMod val="50000"/>
                    <a:lumOff val="50000"/>
                  </a:schemeClr>
                </a:solidFill>
                <a:latin typeface="微软雅黑" pitchFamily="34" charset="-122"/>
                <a:ea typeface="微软雅黑" pitchFamily="34" charset="-122"/>
              </a:rPr>
              <a:t>虚拟</a:t>
            </a:r>
            <a:r>
              <a:rPr lang="en-US" altLang="zh-CN" sz="3200" b="1" dirty="0" smtClean="0">
                <a:solidFill>
                  <a:schemeClr val="tx1">
                    <a:lumMod val="50000"/>
                    <a:lumOff val="50000"/>
                  </a:schemeClr>
                </a:solidFill>
                <a:latin typeface="微软雅黑" pitchFamily="34" charset="-122"/>
                <a:ea typeface="微软雅黑" pitchFamily="34" charset="-122"/>
              </a:rPr>
              <a:t>DOM</a:t>
            </a:r>
            <a:endParaRPr lang="zh-CN" altLang="en-US" sz="3200" b="1" dirty="0">
              <a:solidFill>
                <a:schemeClr val="tx1">
                  <a:lumMod val="50000"/>
                  <a:lumOff val="50000"/>
                </a:schemeClr>
              </a:solidFill>
              <a:latin typeface="微软雅黑" pitchFamily="34" charset="-122"/>
              <a:ea typeface="微软雅黑" pitchFamily="34" charset="-122"/>
            </a:endParaRPr>
          </a:p>
        </p:txBody>
      </p:sp>
      <p:sp>
        <p:nvSpPr>
          <p:cNvPr id="13" name="TextBox 12"/>
          <p:cNvSpPr txBox="1"/>
          <p:nvPr/>
        </p:nvSpPr>
        <p:spPr>
          <a:xfrm>
            <a:off x="271552" y="2239047"/>
            <a:ext cx="954107" cy="400110"/>
          </a:xfrm>
          <a:prstGeom prst="rect">
            <a:avLst/>
          </a:prstGeom>
          <a:noFill/>
        </p:spPr>
        <p:txBody>
          <a:bodyPr wrap="none" rtlCol="0">
            <a:spAutoFit/>
          </a:bodyPr>
          <a:lstStyle/>
          <a:p>
            <a:pPr algn="ctr"/>
            <a:r>
              <a:rPr lang="zh-CN" altLang="en-US" sz="2000" b="1" dirty="0" smtClean="0">
                <a:solidFill>
                  <a:srgbClr val="159BFF"/>
                </a:solidFill>
              </a:rPr>
              <a:t>服务器</a:t>
            </a:r>
            <a:endParaRPr lang="zh-CN" altLang="en-US" sz="2000" b="1" dirty="0">
              <a:solidFill>
                <a:srgbClr val="159BFF"/>
              </a:solidFill>
            </a:endParaRPr>
          </a:p>
        </p:txBody>
      </p: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02484" y="1563638"/>
            <a:ext cx="492244" cy="6899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26101" y="3246379"/>
            <a:ext cx="618844" cy="40196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56066" y="3755816"/>
            <a:ext cx="958917" cy="400110"/>
          </a:xfrm>
          <a:prstGeom prst="rect">
            <a:avLst/>
          </a:prstGeom>
          <a:noFill/>
        </p:spPr>
        <p:txBody>
          <a:bodyPr wrap="none" rtlCol="0">
            <a:spAutoFit/>
          </a:bodyPr>
          <a:lstStyle/>
          <a:p>
            <a:pPr algn="ctr"/>
            <a:r>
              <a:rPr lang="zh-CN" altLang="en-US" sz="2000" b="1" dirty="0" smtClean="0">
                <a:solidFill>
                  <a:srgbClr val="159BFF"/>
                </a:solidFill>
              </a:rPr>
              <a:t>浏览器</a:t>
            </a:r>
            <a:endParaRPr lang="zh-CN" altLang="en-US" sz="2000" b="1" dirty="0">
              <a:solidFill>
                <a:srgbClr val="159BFF"/>
              </a:solidFill>
            </a:endParaRPr>
          </a:p>
        </p:txBody>
      </p:sp>
      <p:cxnSp>
        <p:nvCxnSpPr>
          <p:cNvPr id="19" name="直接箭头连接符 18"/>
          <p:cNvCxnSpPr/>
          <p:nvPr/>
        </p:nvCxnSpPr>
        <p:spPr>
          <a:xfrm>
            <a:off x="1214983" y="1995686"/>
            <a:ext cx="2744590" cy="4468"/>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214982" y="3507854"/>
            <a:ext cx="2744591" cy="0"/>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652120" y="1995686"/>
            <a:ext cx="1061853" cy="4468"/>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652120" y="3507854"/>
            <a:ext cx="1061853" cy="4468"/>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bwMode="auto">
          <a:xfrm>
            <a:off x="6867034" y="1563638"/>
            <a:ext cx="2002055" cy="790877"/>
          </a:xfrm>
          <a:prstGeom prst="roundRect">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HTML</a:t>
            </a:r>
            <a:r>
              <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字符串</a:t>
            </a:r>
            <a:endParaRPr kumimoji="0" lang="zh-CN" alt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0" name="圆角矩形 29"/>
          <p:cNvSpPr/>
          <p:nvPr/>
        </p:nvSpPr>
        <p:spPr bwMode="auto">
          <a:xfrm>
            <a:off x="6890425" y="3149025"/>
            <a:ext cx="2002055" cy="790877"/>
          </a:xfrm>
          <a:prstGeom prst="roundRect">
            <a:avLst/>
          </a:prstGeom>
          <a:solidFill>
            <a:srgbClr val="B0B4BC"/>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Real DOM</a:t>
            </a:r>
            <a:endParaRPr kumimoji="0" lang="zh-CN" alt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1" name="矩形 30"/>
          <p:cNvSpPr/>
          <p:nvPr/>
        </p:nvSpPr>
        <p:spPr>
          <a:xfrm>
            <a:off x="1291134" y="3075806"/>
            <a:ext cx="2592288" cy="338554"/>
          </a:xfrm>
          <a:prstGeom prst="rect">
            <a:avLst/>
          </a:prstGeom>
        </p:spPr>
        <p:txBody>
          <a:bodyPr wrap="square">
            <a:spAutoFit/>
          </a:bodyPr>
          <a:lstStyle/>
          <a:p>
            <a:pPr algn="ctr"/>
            <a:r>
              <a:rPr lang="en-US" altLang="zh-CN" sz="1600" b="1" dirty="0" err="1" smtClean="0">
                <a:solidFill>
                  <a:schemeClr val="bg1">
                    <a:lumMod val="50000"/>
                  </a:schemeClr>
                </a:solidFill>
                <a:latin typeface="微软雅黑" pitchFamily="34" charset="-122"/>
                <a:ea typeface="微软雅黑" pitchFamily="34" charset="-122"/>
              </a:rPr>
              <a:t>ReactDOM.</a:t>
            </a:r>
            <a:r>
              <a:rPr lang="en-US" altLang="zh-CN" sz="1600" b="1" dirty="0" err="1" smtClean="0">
                <a:solidFill>
                  <a:srgbClr val="C00000"/>
                </a:solidFill>
                <a:latin typeface="微软雅黑" pitchFamily="34" charset="-122"/>
                <a:ea typeface="微软雅黑" pitchFamily="34" charset="-122"/>
              </a:rPr>
              <a:t>render</a:t>
            </a:r>
            <a:endParaRPr lang="en-US" altLang="zh-CN" sz="1600" b="1" dirty="0">
              <a:solidFill>
                <a:srgbClr val="C00000"/>
              </a:solidFill>
              <a:latin typeface="微软雅黑" pitchFamily="34" charset="-122"/>
              <a:ea typeface="微软雅黑" pitchFamily="34" charset="-122"/>
            </a:endParaRPr>
          </a:p>
        </p:txBody>
      </p:sp>
      <p:sp>
        <p:nvSpPr>
          <p:cNvPr id="32" name="矩形 31"/>
          <p:cNvSpPr/>
          <p:nvPr/>
        </p:nvSpPr>
        <p:spPr>
          <a:xfrm>
            <a:off x="760202" y="1563638"/>
            <a:ext cx="3654151" cy="307777"/>
          </a:xfrm>
          <a:prstGeom prst="rect">
            <a:avLst/>
          </a:prstGeom>
        </p:spPr>
        <p:txBody>
          <a:bodyPr wrap="square">
            <a:spAutoFit/>
          </a:bodyPr>
          <a:lstStyle/>
          <a:p>
            <a:pPr algn="ctr"/>
            <a:r>
              <a:rPr lang="en-US" altLang="zh-CN" sz="1400" b="1" dirty="0" err="1" smtClean="0">
                <a:solidFill>
                  <a:schemeClr val="bg1">
                    <a:lumMod val="50000"/>
                  </a:schemeClr>
                </a:solidFill>
                <a:latin typeface="微软雅黑" pitchFamily="34" charset="-122"/>
                <a:ea typeface="微软雅黑" pitchFamily="34" charset="-122"/>
              </a:rPr>
              <a:t>ReactDOMServer.</a:t>
            </a:r>
            <a:r>
              <a:rPr lang="en-US" altLang="zh-CN" sz="1400" b="1" dirty="0" err="1" smtClean="0">
                <a:solidFill>
                  <a:srgbClr val="C00000"/>
                </a:solidFill>
                <a:latin typeface="微软雅黑" pitchFamily="34" charset="-122"/>
                <a:ea typeface="微软雅黑" pitchFamily="34" charset="-122"/>
              </a:rPr>
              <a:t>renderToString</a:t>
            </a:r>
            <a:endParaRPr lang="en-US" altLang="zh-CN" sz="1400" b="1" dirty="0">
              <a:solidFill>
                <a:srgbClr val="C00000"/>
              </a:solidFill>
              <a:latin typeface="微软雅黑" pitchFamily="34" charset="-122"/>
              <a:ea typeface="微软雅黑" pitchFamily="34" charset="-122"/>
            </a:endParaRPr>
          </a:p>
        </p:txBody>
      </p:sp>
      <p:sp>
        <p:nvSpPr>
          <p:cNvPr id="37" name="矩形 36"/>
          <p:cNvSpPr/>
          <p:nvPr/>
        </p:nvSpPr>
        <p:spPr>
          <a:xfrm>
            <a:off x="4886902" y="3097292"/>
            <a:ext cx="2592288"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挂载</a:t>
            </a:r>
            <a:endParaRPr lang="en-US" altLang="zh-CN" sz="1600" b="1" dirty="0">
              <a:solidFill>
                <a:schemeClr val="bg1">
                  <a:lumMod val="50000"/>
                </a:schemeClr>
              </a:solidFill>
              <a:latin typeface="微软雅黑" pitchFamily="34" charset="-122"/>
              <a:ea typeface="微软雅黑" pitchFamily="34" charset="-122"/>
            </a:endParaRPr>
          </a:p>
        </p:txBody>
      </p:sp>
      <p:sp>
        <p:nvSpPr>
          <p:cNvPr id="38" name="矩形 37"/>
          <p:cNvSpPr/>
          <p:nvPr/>
        </p:nvSpPr>
        <p:spPr>
          <a:xfrm>
            <a:off x="4886902" y="1585124"/>
            <a:ext cx="2592288"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拼装</a:t>
            </a:r>
            <a:endParaRPr lang="en-US" altLang="zh-CN" sz="16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54859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childTnLst>
                          </p:cTn>
                        </p:par>
                        <p:par>
                          <p:cTn id="16" fill="hold">
                            <p:stCondLst>
                              <p:cond delay="25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25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250"/>
                                        <p:tgtEl>
                                          <p:spTgt spid="31"/>
                                        </p:tgtEl>
                                      </p:cBhvr>
                                    </p:animEffect>
                                  </p:childTnLst>
                                </p:cTn>
                              </p:par>
                            </p:childTnLst>
                          </p:cTn>
                        </p:par>
                        <p:par>
                          <p:cTn id="24" fill="hold">
                            <p:stCondLst>
                              <p:cond delay="75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250"/>
                                        <p:tgtEl>
                                          <p:spTgt spid="26"/>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250"/>
                                        <p:tgtEl>
                                          <p:spTgt spid="37"/>
                                        </p:tgtEl>
                                      </p:cBhvr>
                                    </p:animEffect>
                                  </p:childTnLst>
                                </p:cTn>
                              </p:par>
                            </p:childTnLst>
                          </p:cTn>
                        </p:par>
                        <p:par>
                          <p:cTn id="32" fill="hold">
                            <p:stCondLst>
                              <p:cond delay="125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25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25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childTnLst>
                                </p:cTn>
                              </p:par>
                            </p:childTnLst>
                          </p:cTn>
                        </p:par>
                        <p:par>
                          <p:cTn id="44" fill="hold">
                            <p:stCondLst>
                              <p:cond delay="250"/>
                            </p:stCondLst>
                            <p:childTnLst>
                              <p:par>
                                <p:cTn id="45" presetID="22" presetClass="entr" presetSubtype="8"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250"/>
                                        <p:tgtEl>
                                          <p:spTgt spid="19"/>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250"/>
                                        <p:tgtEl>
                                          <p:spTgt spid="32"/>
                                        </p:tgtEl>
                                      </p:cBhvr>
                                    </p:animEffect>
                                  </p:childTnLst>
                                </p:cTn>
                              </p:par>
                            </p:childTnLst>
                          </p:cTn>
                        </p:par>
                        <p:par>
                          <p:cTn id="52" fill="hold">
                            <p:stCondLst>
                              <p:cond delay="750"/>
                            </p:stCondLst>
                            <p:childTnLst>
                              <p:par>
                                <p:cTn id="53" presetID="22" presetClass="entr" presetSubtype="8"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250"/>
                                        <p:tgtEl>
                                          <p:spTgt spid="23"/>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250"/>
                                        <p:tgtEl>
                                          <p:spTgt spid="38"/>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8" grpId="0"/>
      <p:bldP spid="27" grpId="0" animBg="1"/>
      <p:bldP spid="30" grpId="0" animBg="1"/>
      <p:bldP spid="31" grpId="0"/>
      <p:bldP spid="32" grpId="0"/>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752989" cy="349276"/>
            <a:chOff x="-144016" y="419873"/>
            <a:chExt cx="4433218" cy="464516"/>
          </a:xfrm>
        </p:grpSpPr>
        <p:sp>
          <p:nvSpPr>
            <p:cNvPr id="28" name="TextBox 27"/>
            <p:cNvSpPr txBox="1"/>
            <p:nvPr/>
          </p:nvSpPr>
          <p:spPr>
            <a:xfrm>
              <a:off x="255643" y="434133"/>
              <a:ext cx="4033559"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-DOM</a:t>
              </a:r>
              <a:r>
                <a:rPr lang="zh-CN" altLang="en-US" sz="1600" b="1" dirty="0" smtClean="0">
                  <a:solidFill>
                    <a:srgbClr val="159BFF"/>
                  </a:solidFill>
                  <a:latin typeface="微软雅黑" pitchFamily="34" charset="-122"/>
                  <a:ea typeface="微软雅黑" pitchFamily="34" charset="-122"/>
                </a:rPr>
                <a:t>一致性</a:t>
              </a:r>
              <a:r>
                <a:rPr lang="en-US" altLang="zh-CN" sz="1600" b="1" dirty="0" smtClean="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流程图</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grpSp>
        <p:nvGrpSpPr>
          <p:cNvPr id="21" name="组合 46087"/>
          <p:cNvGrpSpPr/>
          <p:nvPr/>
        </p:nvGrpSpPr>
        <p:grpSpPr>
          <a:xfrm>
            <a:off x="743575" y="843558"/>
            <a:ext cx="7656850" cy="1800200"/>
            <a:chOff x="648147" y="1116013"/>
            <a:chExt cx="7200800" cy="2394156"/>
          </a:xfrm>
        </p:grpSpPr>
        <p:sp>
          <p:nvSpPr>
            <p:cNvPr id="22" name="矩形 21"/>
            <p:cNvSpPr/>
            <p:nvPr/>
          </p:nvSpPr>
          <p:spPr>
            <a:xfrm>
              <a:off x="648147" y="1116013"/>
              <a:ext cx="7200800" cy="2394156"/>
            </a:xfrm>
            <a:prstGeom prst="rect">
              <a:avLst/>
            </a:prstGeom>
            <a:solidFill>
              <a:srgbClr val="D9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3193179" y="1332038"/>
              <a:ext cx="1991472" cy="388858"/>
            </a:xfrm>
            <a:prstGeom prst="rect">
              <a:avLst/>
            </a:prstGeom>
            <a:noFill/>
          </p:spPr>
          <p:txBody>
            <a:bodyPr wrap="square" rtlCol="0">
              <a:spAutoFit/>
            </a:bodyPr>
            <a:lstStyle/>
            <a:p>
              <a:pPr algn="ctr"/>
              <a:r>
                <a:rPr lang="zh-CN" altLang="en-US" sz="1300" b="1" dirty="0" smtClean="0">
                  <a:solidFill>
                    <a:srgbClr val="159BFF"/>
                  </a:solidFill>
                  <a:latin typeface="微软雅黑" pitchFamily="34" charset="-122"/>
                  <a:ea typeface="微软雅黑" pitchFamily="34" charset="-122"/>
                </a:rPr>
                <a:t>服务端</a:t>
              </a:r>
              <a:endParaRPr lang="zh-CN" altLang="en-US" sz="1300" b="1" dirty="0">
                <a:solidFill>
                  <a:srgbClr val="159BFF"/>
                </a:solidFill>
                <a:latin typeface="微软雅黑" pitchFamily="34" charset="-122"/>
                <a:ea typeface="微软雅黑" pitchFamily="34" charset="-122"/>
              </a:endParaRPr>
            </a:p>
          </p:txBody>
        </p:sp>
      </p:grpSp>
      <p:grpSp>
        <p:nvGrpSpPr>
          <p:cNvPr id="25" name="组合 46087"/>
          <p:cNvGrpSpPr/>
          <p:nvPr/>
        </p:nvGrpSpPr>
        <p:grpSpPr>
          <a:xfrm>
            <a:off x="743575" y="3003797"/>
            <a:ext cx="7656850" cy="1985139"/>
            <a:chOff x="648147" y="1116012"/>
            <a:chExt cx="7200800" cy="2640114"/>
          </a:xfrm>
        </p:grpSpPr>
        <p:sp>
          <p:nvSpPr>
            <p:cNvPr id="33" name="矩形 32"/>
            <p:cNvSpPr/>
            <p:nvPr/>
          </p:nvSpPr>
          <p:spPr>
            <a:xfrm>
              <a:off x="648147" y="1116012"/>
              <a:ext cx="7200800" cy="2640114"/>
            </a:xfrm>
            <a:prstGeom prst="rect">
              <a:avLst/>
            </a:prstGeom>
            <a:solidFill>
              <a:srgbClr val="D9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3193179" y="1332038"/>
              <a:ext cx="1991472" cy="388858"/>
            </a:xfrm>
            <a:prstGeom prst="rect">
              <a:avLst/>
            </a:prstGeom>
            <a:noFill/>
          </p:spPr>
          <p:txBody>
            <a:bodyPr wrap="square" rtlCol="0">
              <a:spAutoFit/>
            </a:bodyPr>
            <a:lstStyle/>
            <a:p>
              <a:pPr algn="ctr"/>
              <a:r>
                <a:rPr lang="zh-CN" altLang="en-US" sz="1300" b="1" dirty="0" smtClean="0">
                  <a:solidFill>
                    <a:srgbClr val="159BFF"/>
                  </a:solidFill>
                  <a:latin typeface="微软雅黑" pitchFamily="34" charset="-122"/>
                  <a:ea typeface="微软雅黑" pitchFamily="34" charset="-122"/>
                </a:rPr>
                <a:t>浏览器</a:t>
              </a:r>
              <a:endParaRPr lang="zh-CN" altLang="en-US" sz="1300" b="1" dirty="0">
                <a:solidFill>
                  <a:srgbClr val="159BFF"/>
                </a:solidFill>
                <a:latin typeface="微软雅黑" pitchFamily="34" charset="-122"/>
                <a:ea typeface="微软雅黑" pitchFamily="34" charset="-122"/>
              </a:endParaRPr>
            </a:p>
          </p:txBody>
        </p:sp>
      </p:grpSp>
      <p:grpSp>
        <p:nvGrpSpPr>
          <p:cNvPr id="35" name="组合 30"/>
          <p:cNvGrpSpPr/>
          <p:nvPr/>
        </p:nvGrpSpPr>
        <p:grpSpPr>
          <a:xfrm>
            <a:off x="827584" y="1468717"/>
            <a:ext cx="1569317" cy="815003"/>
            <a:chOff x="720154" y="1332038"/>
            <a:chExt cx="1853755" cy="1083902"/>
          </a:xfrm>
        </p:grpSpPr>
        <p:sp>
          <p:nvSpPr>
            <p:cNvPr id="36" name="矩形 35"/>
            <p:cNvSpPr/>
            <p:nvPr/>
          </p:nvSpPr>
          <p:spPr>
            <a:xfrm>
              <a:off x="720155" y="1332038"/>
              <a:ext cx="1728192" cy="108390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720154" y="1554043"/>
              <a:ext cx="1853755" cy="736782"/>
            </a:xfrm>
            <a:prstGeom prst="rect">
              <a:avLst/>
            </a:prstGeom>
            <a:noFill/>
          </p:spPr>
          <p:txBody>
            <a:bodyPr wrap="square" rtlCol="0">
              <a:spAutoFit/>
            </a:bodyPr>
            <a:lstStyle/>
            <a:p>
              <a:pPr algn="ctr"/>
              <a:r>
                <a:rPr lang="en-US" altLang="zh-CN" sz="1000" b="1" dirty="0" err="1" smtClean="0">
                  <a:solidFill>
                    <a:srgbClr val="159BFF"/>
                  </a:solidFill>
                  <a:latin typeface="微软雅黑" pitchFamily="34" charset="-122"/>
                  <a:ea typeface="微软雅黑" pitchFamily="34" charset="-122"/>
                </a:rPr>
                <a:t>ReactDOMServer</a:t>
              </a:r>
              <a:r>
                <a:rPr lang="en-US" altLang="zh-CN" sz="1000" b="1" dirty="0" smtClean="0">
                  <a:solidFill>
                    <a:srgbClr val="159BFF"/>
                  </a:solidFill>
                  <a:latin typeface="微软雅黑" pitchFamily="34" charset="-122"/>
                  <a:ea typeface="微软雅黑" pitchFamily="34" charset="-122"/>
                </a:rPr>
                <a:t>.</a:t>
              </a:r>
            </a:p>
            <a:p>
              <a:pPr algn="ctr"/>
              <a:r>
                <a:rPr lang="en-US" altLang="zh-CN" sz="1000" b="1" dirty="0" err="1" smtClean="0">
                  <a:solidFill>
                    <a:srgbClr val="159BFF"/>
                  </a:solidFill>
                  <a:latin typeface="微软雅黑" pitchFamily="34" charset="-122"/>
                  <a:ea typeface="微软雅黑" pitchFamily="34" charset="-122"/>
                </a:rPr>
                <a:t>renderToString</a:t>
              </a:r>
              <a:endParaRPr lang="en-US" altLang="zh-CN" sz="1000" b="1" dirty="0" smtClean="0">
                <a:solidFill>
                  <a:srgbClr val="159BFF"/>
                </a:solidFill>
                <a:latin typeface="微软雅黑" pitchFamily="34" charset="-122"/>
                <a:ea typeface="微软雅黑" pitchFamily="34" charset="-122"/>
              </a:endParaRPr>
            </a:p>
            <a:p>
              <a:pPr algn="ctr"/>
              <a:r>
                <a:rPr lang="en-US" altLang="zh-CN" sz="1000" b="1" dirty="0" smtClean="0">
                  <a:solidFill>
                    <a:srgbClr val="159BFF"/>
                  </a:solidFill>
                  <a:latin typeface="微软雅黑" pitchFamily="34" charset="-122"/>
                  <a:ea typeface="微软雅黑" pitchFamily="34" charset="-122"/>
                </a:rPr>
                <a:t>(&lt;Main /&gt;)</a:t>
              </a:r>
              <a:endParaRPr lang="zh-CN" altLang="en-US" sz="1000" b="1" dirty="0">
                <a:solidFill>
                  <a:srgbClr val="159BFF"/>
                </a:solidFill>
                <a:latin typeface="微软雅黑" pitchFamily="34" charset="-122"/>
                <a:ea typeface="微软雅黑" pitchFamily="34" charset="-122"/>
              </a:endParaRPr>
            </a:p>
          </p:txBody>
        </p:sp>
      </p:grpSp>
      <p:sp>
        <p:nvSpPr>
          <p:cNvPr id="42" name="燕尾形箭头 41"/>
          <p:cNvSpPr/>
          <p:nvPr/>
        </p:nvSpPr>
        <p:spPr>
          <a:xfrm>
            <a:off x="2339752" y="1793310"/>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grpSp>
        <p:nvGrpSpPr>
          <p:cNvPr id="43" name="组合 30"/>
          <p:cNvGrpSpPr/>
          <p:nvPr/>
        </p:nvGrpSpPr>
        <p:grpSpPr>
          <a:xfrm>
            <a:off x="2627784" y="1468715"/>
            <a:ext cx="2808312" cy="969080"/>
            <a:chOff x="720154" y="1332038"/>
            <a:chExt cx="1853755" cy="1083902"/>
          </a:xfrm>
        </p:grpSpPr>
        <p:sp>
          <p:nvSpPr>
            <p:cNvPr id="44" name="矩形 43"/>
            <p:cNvSpPr/>
            <p:nvPr/>
          </p:nvSpPr>
          <p:spPr>
            <a:xfrm>
              <a:off x="720155" y="1332038"/>
              <a:ext cx="1728192" cy="108390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720154" y="1460592"/>
              <a:ext cx="1853755" cy="791760"/>
            </a:xfrm>
            <a:prstGeom prst="rect">
              <a:avLst/>
            </a:prstGeom>
            <a:noFill/>
          </p:spPr>
          <p:txBody>
            <a:bodyPr wrap="square" rtlCol="0">
              <a:spAutoFit/>
            </a:bodyPr>
            <a:lstStyle/>
            <a:p>
              <a:r>
                <a:rPr lang="en-US" altLang="zh-CN" sz="1000" b="1" dirty="0" smtClean="0">
                  <a:solidFill>
                    <a:srgbClr val="159BFF"/>
                  </a:solidFill>
                  <a:latin typeface="微软雅黑" pitchFamily="34" charset="-122"/>
                  <a:ea typeface="微软雅黑" pitchFamily="34" charset="-122"/>
                </a:rPr>
                <a:t>&lt;div data-</a:t>
              </a:r>
              <a:r>
                <a:rPr lang="en-US" altLang="zh-CN" sz="1000" b="1" dirty="0" err="1" smtClean="0">
                  <a:solidFill>
                    <a:srgbClr val="159BFF"/>
                  </a:solidFill>
                  <a:latin typeface="微软雅黑" pitchFamily="34" charset="-122"/>
                  <a:ea typeface="微软雅黑" pitchFamily="34" charset="-122"/>
                </a:rPr>
                <a:t>reactroot</a:t>
              </a:r>
              <a:r>
                <a:rPr lang="en-US" altLang="zh-CN" sz="1000" b="1" dirty="0" smtClean="0">
                  <a:solidFill>
                    <a:srgbClr val="159BFF"/>
                  </a:solidFill>
                  <a:latin typeface="微软雅黑" pitchFamily="34" charset="-122"/>
                  <a:ea typeface="微软雅黑" pitchFamily="34" charset="-122"/>
                </a:rPr>
                <a:t> data-</a:t>
              </a:r>
              <a:r>
                <a:rPr lang="en-US" altLang="zh-CN" sz="1000" b="1" dirty="0" err="1" smtClean="0">
                  <a:solidFill>
                    <a:srgbClr val="159BFF"/>
                  </a:solidFill>
                  <a:latin typeface="微软雅黑" pitchFamily="34" charset="-122"/>
                  <a:ea typeface="微软雅黑" pitchFamily="34" charset="-122"/>
                </a:rPr>
                <a:t>reactid</a:t>
              </a:r>
              <a:r>
                <a:rPr lang="en-US" altLang="zh-CN" sz="1000" b="1" dirty="0" smtClean="0">
                  <a:solidFill>
                    <a:srgbClr val="159BFF"/>
                  </a:solidFill>
                  <a:latin typeface="微软雅黑" pitchFamily="34" charset="-122"/>
                  <a:ea typeface="微软雅黑" pitchFamily="34" charset="-122"/>
                </a:rPr>
                <a:t>=“1” </a:t>
              </a:r>
            </a:p>
            <a:p>
              <a:r>
                <a:rPr lang="en-US" altLang="zh-CN" sz="1000" b="1" dirty="0" smtClean="0">
                  <a:solidFill>
                    <a:srgbClr val="159BFF"/>
                  </a:solidFill>
                  <a:latin typeface="微软雅黑" pitchFamily="34" charset="-122"/>
                  <a:ea typeface="微软雅黑" pitchFamily="34" charset="-122"/>
                </a:rPr>
                <a:t>data-react-checksum=“</a:t>
              </a:r>
              <a:r>
                <a:rPr lang="en-US" altLang="zh-CN" sz="1000" b="1" dirty="0" err="1" smtClean="0">
                  <a:solidFill>
                    <a:srgbClr val="159BFF"/>
                  </a:solidFill>
                  <a:latin typeface="微软雅黑" pitchFamily="34" charset="-122"/>
                  <a:ea typeface="微软雅黑" pitchFamily="34" charset="-122"/>
                </a:rPr>
                <a:t>xxxxxx</a:t>
              </a:r>
              <a:r>
                <a:rPr lang="en-US" altLang="zh-CN" sz="1000" b="1" dirty="0" smtClean="0">
                  <a:solidFill>
                    <a:srgbClr val="159BFF"/>
                  </a:solidFill>
                  <a:latin typeface="微软雅黑" pitchFamily="34" charset="-122"/>
                  <a:ea typeface="微软雅黑" pitchFamily="34" charset="-122"/>
                </a:rPr>
                <a:t>”&gt;</a:t>
              </a:r>
            </a:p>
            <a:p>
              <a:r>
                <a:rPr lang="en-US" altLang="zh-CN" sz="1000" b="1" dirty="0" smtClean="0">
                  <a:solidFill>
                    <a:srgbClr val="159BFF"/>
                  </a:solidFill>
                  <a:latin typeface="微软雅黑" pitchFamily="34" charset="-122"/>
                  <a:ea typeface="微软雅黑" pitchFamily="34" charset="-122"/>
                </a:rPr>
                <a:t>      … …</a:t>
              </a:r>
            </a:p>
            <a:p>
              <a:r>
                <a:rPr lang="en-US" altLang="zh-CN" sz="1000" b="1" dirty="0" smtClean="0">
                  <a:solidFill>
                    <a:srgbClr val="159BFF"/>
                  </a:solidFill>
                  <a:latin typeface="微软雅黑" pitchFamily="34" charset="-122"/>
                  <a:ea typeface="微软雅黑" pitchFamily="34" charset="-122"/>
                </a:rPr>
                <a:t>&lt;/div&gt;</a:t>
              </a:r>
              <a:endParaRPr lang="zh-CN" altLang="en-US" sz="1000" b="1" dirty="0">
                <a:solidFill>
                  <a:srgbClr val="159BFF"/>
                </a:solidFill>
                <a:latin typeface="微软雅黑" pitchFamily="34" charset="-122"/>
                <a:ea typeface="微软雅黑" pitchFamily="34" charset="-122"/>
              </a:endParaRPr>
            </a:p>
          </p:txBody>
        </p:sp>
      </p:grpSp>
      <p:sp>
        <p:nvSpPr>
          <p:cNvPr id="46" name="燕尾形箭头 45"/>
          <p:cNvSpPr/>
          <p:nvPr/>
        </p:nvSpPr>
        <p:spPr>
          <a:xfrm>
            <a:off x="5292080" y="1780984"/>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grpSp>
        <p:nvGrpSpPr>
          <p:cNvPr id="47" name="组合 30"/>
          <p:cNvGrpSpPr/>
          <p:nvPr/>
        </p:nvGrpSpPr>
        <p:grpSpPr>
          <a:xfrm>
            <a:off x="5652120" y="843558"/>
            <a:ext cx="2808312" cy="1785103"/>
            <a:chOff x="720154" y="1284912"/>
            <a:chExt cx="1853755" cy="1168274"/>
          </a:xfrm>
        </p:grpSpPr>
        <p:sp>
          <p:nvSpPr>
            <p:cNvPr id="48" name="矩形 47"/>
            <p:cNvSpPr/>
            <p:nvPr/>
          </p:nvSpPr>
          <p:spPr>
            <a:xfrm>
              <a:off x="720155" y="1332038"/>
              <a:ext cx="1728192" cy="108390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720154" y="1284912"/>
              <a:ext cx="1853755" cy="1168274"/>
            </a:xfrm>
            <a:prstGeom prst="rect">
              <a:avLst/>
            </a:prstGeom>
            <a:noFill/>
          </p:spPr>
          <p:txBody>
            <a:bodyPr wrap="square" rtlCol="0">
              <a:spAutoFit/>
            </a:bodyPr>
            <a:lstStyle/>
            <a:p>
              <a:r>
                <a:rPr lang="en-US" altLang="zh-CN" sz="1000" b="1" dirty="0">
                  <a:solidFill>
                    <a:srgbClr val="C00000"/>
                  </a:solidFill>
                  <a:latin typeface="微软雅黑" pitchFamily="34" charset="-122"/>
                  <a:ea typeface="微软雅黑" pitchFamily="34" charset="-122"/>
                </a:rPr>
                <a:t>&lt;!DOCTYPE html&gt;</a:t>
              </a:r>
            </a:p>
            <a:p>
              <a:r>
                <a:rPr lang="en-US" altLang="zh-CN" sz="1000" b="1" dirty="0">
                  <a:solidFill>
                    <a:srgbClr val="C00000"/>
                  </a:solidFill>
                  <a:latin typeface="微软雅黑" pitchFamily="34" charset="-122"/>
                  <a:ea typeface="微软雅黑" pitchFamily="34" charset="-122"/>
                </a:rPr>
                <a:t>&lt;html&gt;</a:t>
              </a:r>
            </a:p>
            <a:p>
              <a:r>
                <a:rPr lang="en-US" altLang="zh-CN" sz="1000" b="1" dirty="0">
                  <a:solidFill>
                    <a:srgbClr val="C00000"/>
                  </a:solidFill>
                  <a:latin typeface="微软雅黑" pitchFamily="34" charset="-122"/>
                  <a:ea typeface="微软雅黑" pitchFamily="34" charset="-122"/>
                </a:rPr>
                <a:t>&lt;head</a:t>
              </a:r>
              <a:r>
                <a:rPr lang="en-US" altLang="zh-CN" sz="1000" b="1" dirty="0" smtClean="0">
                  <a:solidFill>
                    <a:srgbClr val="C00000"/>
                  </a:solidFill>
                  <a:latin typeface="微软雅黑" pitchFamily="34" charset="-122"/>
                  <a:ea typeface="微软雅黑" pitchFamily="34" charset="-122"/>
                </a:rPr>
                <a:t>&gt;&lt;/head&gt;</a:t>
              </a:r>
            </a:p>
            <a:p>
              <a:r>
                <a:rPr lang="en-US" altLang="zh-CN" sz="1000" b="1" dirty="0" smtClean="0">
                  <a:solidFill>
                    <a:srgbClr val="C00000"/>
                  </a:solidFill>
                  <a:latin typeface="微软雅黑" pitchFamily="34" charset="-122"/>
                  <a:ea typeface="微软雅黑" pitchFamily="34" charset="-122"/>
                </a:rPr>
                <a:t>&lt;body&gt;</a:t>
              </a:r>
            </a:p>
            <a:p>
              <a:r>
                <a:rPr lang="en-US" altLang="zh-CN" sz="1000" b="1" dirty="0" smtClean="0">
                  <a:solidFill>
                    <a:srgbClr val="C00000"/>
                  </a:solidFill>
                  <a:latin typeface="微软雅黑" pitchFamily="34" charset="-122"/>
                  <a:ea typeface="微软雅黑" pitchFamily="34" charset="-122"/>
                </a:rPr>
                <a:t>&lt;div id=“root”&gt;</a:t>
              </a:r>
            </a:p>
            <a:p>
              <a:r>
                <a:rPr lang="en-US" altLang="zh-CN" sz="1000" b="1" dirty="0" smtClean="0">
                  <a:solidFill>
                    <a:srgbClr val="159BFF"/>
                  </a:solidFill>
                  <a:latin typeface="微软雅黑" pitchFamily="34" charset="-122"/>
                  <a:ea typeface="微软雅黑" pitchFamily="34" charset="-122"/>
                </a:rPr>
                <a:t>&lt;div data-</a:t>
              </a:r>
              <a:r>
                <a:rPr lang="en-US" altLang="zh-CN" sz="1000" b="1" dirty="0" err="1" smtClean="0">
                  <a:solidFill>
                    <a:srgbClr val="159BFF"/>
                  </a:solidFill>
                  <a:latin typeface="微软雅黑" pitchFamily="34" charset="-122"/>
                  <a:ea typeface="微软雅黑" pitchFamily="34" charset="-122"/>
                </a:rPr>
                <a:t>reactroot</a:t>
              </a:r>
              <a:r>
                <a:rPr lang="en-US" altLang="zh-CN" sz="1000" b="1" dirty="0" smtClean="0">
                  <a:solidFill>
                    <a:srgbClr val="159BFF"/>
                  </a:solidFill>
                  <a:latin typeface="微软雅黑" pitchFamily="34" charset="-122"/>
                  <a:ea typeface="微软雅黑" pitchFamily="34" charset="-122"/>
                </a:rPr>
                <a:t> data-</a:t>
              </a:r>
              <a:r>
                <a:rPr lang="en-US" altLang="zh-CN" sz="1000" b="1" dirty="0" err="1" smtClean="0">
                  <a:solidFill>
                    <a:srgbClr val="159BFF"/>
                  </a:solidFill>
                  <a:latin typeface="微软雅黑" pitchFamily="34" charset="-122"/>
                  <a:ea typeface="微软雅黑" pitchFamily="34" charset="-122"/>
                </a:rPr>
                <a:t>reactid</a:t>
              </a:r>
              <a:r>
                <a:rPr lang="en-US" altLang="zh-CN" sz="1000" b="1" dirty="0" smtClean="0">
                  <a:solidFill>
                    <a:srgbClr val="159BFF"/>
                  </a:solidFill>
                  <a:latin typeface="微软雅黑" pitchFamily="34" charset="-122"/>
                  <a:ea typeface="微软雅黑" pitchFamily="34" charset="-122"/>
                </a:rPr>
                <a:t>=“1” </a:t>
              </a:r>
            </a:p>
            <a:p>
              <a:r>
                <a:rPr lang="en-US" altLang="zh-CN" sz="1000" b="1" dirty="0" smtClean="0">
                  <a:solidFill>
                    <a:srgbClr val="159BFF"/>
                  </a:solidFill>
                  <a:latin typeface="微软雅黑" pitchFamily="34" charset="-122"/>
                  <a:ea typeface="微软雅黑" pitchFamily="34" charset="-122"/>
                </a:rPr>
                <a:t>data-react-checksum=“</a:t>
              </a:r>
              <a:r>
                <a:rPr lang="en-US" altLang="zh-CN" sz="1000" b="1" dirty="0" err="1" smtClean="0">
                  <a:solidFill>
                    <a:srgbClr val="159BFF"/>
                  </a:solidFill>
                  <a:latin typeface="微软雅黑" pitchFamily="34" charset="-122"/>
                  <a:ea typeface="微软雅黑" pitchFamily="34" charset="-122"/>
                </a:rPr>
                <a:t>xxxxxx</a:t>
              </a:r>
              <a:r>
                <a:rPr lang="en-US" altLang="zh-CN" sz="1000" b="1" dirty="0" smtClean="0">
                  <a:solidFill>
                    <a:srgbClr val="159BFF"/>
                  </a:solidFill>
                  <a:latin typeface="微软雅黑" pitchFamily="34" charset="-122"/>
                  <a:ea typeface="微软雅黑" pitchFamily="34" charset="-122"/>
                </a:rPr>
                <a:t>”&gt;</a:t>
              </a:r>
            </a:p>
            <a:p>
              <a:r>
                <a:rPr lang="en-US" altLang="zh-CN" sz="1000" b="1" dirty="0" smtClean="0">
                  <a:solidFill>
                    <a:srgbClr val="159BFF"/>
                  </a:solidFill>
                  <a:latin typeface="微软雅黑" pitchFamily="34" charset="-122"/>
                  <a:ea typeface="微软雅黑" pitchFamily="34" charset="-122"/>
                </a:rPr>
                <a:t>      … …</a:t>
              </a:r>
            </a:p>
            <a:p>
              <a:r>
                <a:rPr lang="en-US" altLang="zh-CN" sz="1000" b="1" dirty="0" smtClean="0">
                  <a:solidFill>
                    <a:srgbClr val="159BFF"/>
                  </a:solidFill>
                  <a:latin typeface="微软雅黑" pitchFamily="34" charset="-122"/>
                  <a:ea typeface="微软雅黑" pitchFamily="34" charset="-122"/>
                </a:rPr>
                <a:t>&lt;/div&gt;</a:t>
              </a:r>
            </a:p>
            <a:p>
              <a:r>
                <a:rPr lang="en-US" altLang="zh-CN" sz="1000" b="1" dirty="0" smtClean="0">
                  <a:solidFill>
                    <a:srgbClr val="C00000"/>
                  </a:solidFill>
                  <a:latin typeface="微软雅黑" pitchFamily="34" charset="-122"/>
                  <a:ea typeface="微软雅黑" pitchFamily="34" charset="-122"/>
                </a:rPr>
                <a:t>&lt;/div&gt;</a:t>
              </a:r>
            </a:p>
            <a:p>
              <a:r>
                <a:rPr lang="en-US" altLang="zh-CN" sz="1000" b="1" dirty="0" smtClean="0">
                  <a:solidFill>
                    <a:srgbClr val="C00000"/>
                  </a:solidFill>
                  <a:latin typeface="微软雅黑" pitchFamily="34" charset="-122"/>
                  <a:ea typeface="微软雅黑" pitchFamily="34" charset="-122"/>
                </a:rPr>
                <a:t>&lt;/body&gt;</a:t>
              </a:r>
              <a:endParaRPr lang="zh-CN" altLang="en-US" sz="1000" b="1" dirty="0">
                <a:solidFill>
                  <a:srgbClr val="C00000"/>
                </a:solidFill>
                <a:latin typeface="微软雅黑" pitchFamily="34" charset="-122"/>
                <a:ea typeface="微软雅黑" pitchFamily="34" charset="-122"/>
              </a:endParaRPr>
            </a:p>
          </p:txBody>
        </p:sp>
      </p:grpSp>
      <p:sp>
        <p:nvSpPr>
          <p:cNvPr id="50" name="燕尾形箭头 49"/>
          <p:cNvSpPr/>
          <p:nvPr/>
        </p:nvSpPr>
        <p:spPr>
          <a:xfrm rot="5400000">
            <a:off x="6839249" y="2742451"/>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grpSp>
        <p:nvGrpSpPr>
          <p:cNvPr id="51" name="组合 30"/>
          <p:cNvGrpSpPr/>
          <p:nvPr/>
        </p:nvGrpSpPr>
        <p:grpSpPr>
          <a:xfrm>
            <a:off x="5671976" y="3579862"/>
            <a:ext cx="2578381" cy="815003"/>
            <a:chOff x="720154" y="1332038"/>
            <a:chExt cx="1728193" cy="1083902"/>
          </a:xfrm>
        </p:grpSpPr>
        <p:sp>
          <p:nvSpPr>
            <p:cNvPr id="52" name="矩形 51"/>
            <p:cNvSpPr/>
            <p:nvPr/>
          </p:nvSpPr>
          <p:spPr>
            <a:xfrm>
              <a:off x="720155" y="1332038"/>
              <a:ext cx="1728192" cy="108390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720154" y="1554043"/>
              <a:ext cx="1728193" cy="532121"/>
            </a:xfrm>
            <a:prstGeom prst="rect">
              <a:avLst/>
            </a:prstGeom>
            <a:noFill/>
          </p:spPr>
          <p:txBody>
            <a:bodyPr wrap="square" rtlCol="0">
              <a:spAutoFit/>
            </a:bodyPr>
            <a:lstStyle/>
            <a:p>
              <a:r>
                <a:rPr lang="en-US" altLang="zh-CN" sz="1000" b="1" dirty="0" err="1" smtClean="0">
                  <a:solidFill>
                    <a:srgbClr val="159BFF"/>
                  </a:solidFill>
                  <a:latin typeface="微软雅黑" pitchFamily="34" charset="-122"/>
                  <a:ea typeface="微软雅黑" pitchFamily="34" charset="-122"/>
                </a:rPr>
                <a:t>ReactDOM.render</a:t>
              </a:r>
              <a:r>
                <a:rPr lang="en-US" altLang="zh-CN" sz="1000" b="1" dirty="0" smtClean="0">
                  <a:solidFill>
                    <a:srgbClr val="159BFF"/>
                  </a:solidFill>
                  <a:latin typeface="微软雅黑" pitchFamily="34" charset="-122"/>
                  <a:ea typeface="微软雅黑" pitchFamily="34" charset="-122"/>
                </a:rPr>
                <a:t>(&lt;Main /&gt;,</a:t>
              </a:r>
            </a:p>
            <a:p>
              <a:r>
                <a:rPr lang="en-US" altLang="zh-CN" sz="1000" b="1" dirty="0" err="1" smtClean="0">
                  <a:solidFill>
                    <a:srgbClr val="159BFF"/>
                  </a:solidFill>
                  <a:latin typeface="微软雅黑" pitchFamily="34" charset="-122"/>
                  <a:ea typeface="微软雅黑" pitchFamily="34" charset="-122"/>
                </a:rPr>
                <a:t>document.getElementById</a:t>
              </a:r>
              <a:r>
                <a:rPr lang="en-US" altLang="zh-CN" sz="1000" b="1" dirty="0" smtClean="0">
                  <a:solidFill>
                    <a:srgbClr val="159BFF"/>
                  </a:solidFill>
                  <a:latin typeface="微软雅黑" pitchFamily="34" charset="-122"/>
                  <a:ea typeface="微软雅黑" pitchFamily="34" charset="-122"/>
                </a:rPr>
                <a:t>(“root”))</a:t>
              </a:r>
              <a:endParaRPr lang="zh-CN" altLang="en-US" sz="1000" b="1" dirty="0">
                <a:solidFill>
                  <a:srgbClr val="159BFF"/>
                </a:solidFill>
                <a:latin typeface="微软雅黑" pitchFamily="34" charset="-122"/>
                <a:ea typeface="微软雅黑" pitchFamily="34" charset="-122"/>
              </a:endParaRPr>
            </a:p>
          </p:txBody>
        </p:sp>
      </p:grpSp>
      <p:cxnSp>
        <p:nvCxnSpPr>
          <p:cNvPr id="54" name="直接箭头连接符 53"/>
          <p:cNvCxnSpPr/>
          <p:nvPr/>
        </p:nvCxnSpPr>
        <p:spPr>
          <a:xfrm flipH="1">
            <a:off x="5004049" y="3987362"/>
            <a:ext cx="563341" cy="1"/>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827585" y="3770780"/>
            <a:ext cx="1292379" cy="433151"/>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绑定事件</a:t>
            </a:r>
            <a:endParaRPr lang="zh-CN" altLang="en-US" sz="700" b="1" dirty="0">
              <a:latin typeface="微软雅黑" pitchFamily="34" charset="-122"/>
              <a:ea typeface="微软雅黑" pitchFamily="34" charset="-122"/>
            </a:endParaRPr>
          </a:p>
        </p:txBody>
      </p:sp>
      <p:sp>
        <p:nvSpPr>
          <p:cNvPr id="5" name="流程图: 决策 4"/>
          <p:cNvSpPr/>
          <p:nvPr/>
        </p:nvSpPr>
        <p:spPr>
          <a:xfrm>
            <a:off x="3059832" y="3770792"/>
            <a:ext cx="1871953" cy="433139"/>
          </a:xfrm>
          <a:prstGeom prst="flowChartDecision">
            <a:avLst/>
          </a:prstGeom>
          <a:solidFill>
            <a:srgbClr val="159BFF"/>
          </a:solidFill>
          <a:ln>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itchFamily="34" charset="-122"/>
                <a:ea typeface="微软雅黑" pitchFamily="34" charset="-122"/>
              </a:rPr>
              <a:t>校验</a:t>
            </a:r>
            <a:r>
              <a:rPr lang="en-US" altLang="zh-CN" sz="1200" dirty="0" smtClean="0">
                <a:latin typeface="微软雅黑" pitchFamily="34" charset="-122"/>
                <a:ea typeface="微软雅黑" pitchFamily="34" charset="-122"/>
              </a:rPr>
              <a:t>checksum</a:t>
            </a:r>
            <a:endParaRPr lang="zh-CN" altLang="en-US" sz="1200" dirty="0">
              <a:latin typeface="微软雅黑" pitchFamily="34" charset="-122"/>
              <a:ea typeface="微软雅黑" pitchFamily="34" charset="-122"/>
            </a:endParaRPr>
          </a:p>
        </p:txBody>
      </p:sp>
      <p:cxnSp>
        <p:nvCxnSpPr>
          <p:cNvPr id="57" name="直接箭头连接符 56"/>
          <p:cNvCxnSpPr/>
          <p:nvPr/>
        </p:nvCxnSpPr>
        <p:spPr>
          <a:xfrm flipH="1">
            <a:off x="2290605" y="3996366"/>
            <a:ext cx="563341" cy="1"/>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513476" y="3624598"/>
            <a:ext cx="2117598" cy="292388"/>
          </a:xfrm>
          <a:prstGeom prst="rect">
            <a:avLst/>
          </a:prstGeom>
          <a:noFill/>
        </p:spPr>
        <p:txBody>
          <a:bodyPr wrap="square" rtlCol="0">
            <a:spAutoFit/>
          </a:bodyPr>
          <a:lstStyle/>
          <a:p>
            <a:pPr algn="ctr"/>
            <a:r>
              <a:rPr lang="zh-CN" altLang="en-US" sz="1300" b="1" dirty="0" smtClean="0">
                <a:solidFill>
                  <a:srgbClr val="159BFF"/>
                </a:solidFill>
                <a:latin typeface="微软雅黑" pitchFamily="34" charset="-122"/>
                <a:ea typeface="微软雅黑" pitchFamily="34" charset="-122"/>
              </a:rPr>
              <a:t>一致</a:t>
            </a:r>
            <a:endParaRPr lang="zh-CN" altLang="en-US" sz="1300" b="1" dirty="0">
              <a:solidFill>
                <a:srgbClr val="159BFF"/>
              </a:solidFill>
              <a:latin typeface="微软雅黑" pitchFamily="34" charset="-122"/>
              <a:ea typeface="微软雅黑" pitchFamily="34" charset="-122"/>
            </a:endParaRPr>
          </a:p>
        </p:txBody>
      </p:sp>
      <p:sp>
        <p:nvSpPr>
          <p:cNvPr id="60" name="矩形 59"/>
          <p:cNvSpPr/>
          <p:nvPr/>
        </p:nvSpPr>
        <p:spPr>
          <a:xfrm>
            <a:off x="3349618" y="4502325"/>
            <a:ext cx="1292379" cy="433151"/>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虚拟</a:t>
            </a:r>
            <a:r>
              <a:rPr lang="en-US" altLang="zh-CN" sz="1000" b="1" dirty="0" smtClean="0">
                <a:latin typeface="微软雅黑" pitchFamily="34" charset="-122"/>
                <a:ea typeface="微软雅黑" pitchFamily="34" charset="-122"/>
              </a:rPr>
              <a:t>DOM diff</a:t>
            </a:r>
            <a:endParaRPr lang="zh-CN" altLang="en-US" sz="700" b="1" dirty="0">
              <a:latin typeface="微软雅黑" pitchFamily="34" charset="-122"/>
              <a:ea typeface="微软雅黑" pitchFamily="34" charset="-122"/>
            </a:endParaRPr>
          </a:p>
        </p:txBody>
      </p:sp>
      <p:cxnSp>
        <p:nvCxnSpPr>
          <p:cNvPr id="61" name="直接箭头连接符 60"/>
          <p:cNvCxnSpPr>
            <a:stCxn id="5" idx="2"/>
            <a:endCxn id="60" idx="0"/>
          </p:cNvCxnSpPr>
          <p:nvPr/>
        </p:nvCxnSpPr>
        <p:spPr>
          <a:xfrm flipH="1">
            <a:off x="3995808" y="4203931"/>
            <a:ext cx="1" cy="298394"/>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750546" y="4223578"/>
            <a:ext cx="1325510" cy="292388"/>
          </a:xfrm>
          <a:prstGeom prst="rect">
            <a:avLst/>
          </a:prstGeom>
          <a:noFill/>
        </p:spPr>
        <p:txBody>
          <a:bodyPr wrap="square" rtlCol="0">
            <a:spAutoFit/>
          </a:bodyPr>
          <a:lstStyle/>
          <a:p>
            <a:pPr algn="ctr"/>
            <a:r>
              <a:rPr lang="zh-CN" altLang="en-US" sz="1300" b="1" dirty="0" smtClean="0">
                <a:solidFill>
                  <a:srgbClr val="159BFF"/>
                </a:solidFill>
                <a:latin typeface="微软雅黑" pitchFamily="34" charset="-122"/>
                <a:ea typeface="微软雅黑" pitchFamily="34" charset="-122"/>
              </a:rPr>
              <a:t>不一致</a:t>
            </a:r>
            <a:endParaRPr lang="zh-CN" altLang="en-US" sz="1300" b="1" dirty="0">
              <a:solidFill>
                <a:srgbClr val="159BFF"/>
              </a:solidFill>
              <a:latin typeface="微软雅黑" pitchFamily="34" charset="-122"/>
              <a:ea typeface="微软雅黑" pitchFamily="34" charset="-122"/>
            </a:endParaRPr>
          </a:p>
        </p:txBody>
      </p:sp>
      <p:cxnSp>
        <p:nvCxnSpPr>
          <p:cNvPr id="63" name="直接箭头连接符 62"/>
          <p:cNvCxnSpPr/>
          <p:nvPr/>
        </p:nvCxnSpPr>
        <p:spPr>
          <a:xfrm flipH="1">
            <a:off x="2290604" y="4718900"/>
            <a:ext cx="563341" cy="1"/>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27584" y="4502324"/>
            <a:ext cx="1292379" cy="433151"/>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增量更新</a:t>
            </a:r>
            <a:r>
              <a:rPr lang="en-US" altLang="zh-CN" sz="1000" b="1" dirty="0" smtClean="0">
                <a:latin typeface="微软雅黑" pitchFamily="34" charset="-122"/>
                <a:ea typeface="微软雅黑" pitchFamily="34" charset="-122"/>
              </a:rPr>
              <a:t>DOM</a:t>
            </a:r>
            <a:endParaRPr lang="zh-CN" altLang="en-US" sz="700" b="1" dirty="0">
              <a:latin typeface="微软雅黑" pitchFamily="34" charset="-122"/>
              <a:ea typeface="微软雅黑" pitchFamily="34" charset="-122"/>
            </a:endParaRPr>
          </a:p>
        </p:txBody>
      </p:sp>
      <p:cxnSp>
        <p:nvCxnSpPr>
          <p:cNvPr id="65" name="直接箭头连接符 64"/>
          <p:cNvCxnSpPr>
            <a:endCxn id="56" idx="2"/>
          </p:cNvCxnSpPr>
          <p:nvPr/>
        </p:nvCxnSpPr>
        <p:spPr>
          <a:xfrm flipV="1">
            <a:off x="1473773" y="4203931"/>
            <a:ext cx="2" cy="298393"/>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2627786" y="1743658"/>
            <a:ext cx="2232246" cy="227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307066" y="1964082"/>
            <a:ext cx="600637" cy="205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961166" y="3745390"/>
            <a:ext cx="600637" cy="205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6314978" y="3095849"/>
            <a:ext cx="1292379" cy="216576"/>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渲染</a:t>
            </a:r>
            <a:endParaRPr lang="zh-CN" altLang="en-US" sz="700" b="1" dirty="0">
              <a:latin typeface="微软雅黑" pitchFamily="34" charset="-122"/>
              <a:ea typeface="微软雅黑" pitchFamily="34" charset="-122"/>
            </a:endParaRPr>
          </a:p>
        </p:txBody>
      </p:sp>
      <p:sp>
        <p:nvSpPr>
          <p:cNvPr id="73" name="燕尾形箭头 72"/>
          <p:cNvSpPr/>
          <p:nvPr/>
        </p:nvSpPr>
        <p:spPr>
          <a:xfrm rot="5400000">
            <a:off x="6838827" y="3363384"/>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Tree>
    <p:extLst>
      <p:ext uri="{BB962C8B-B14F-4D97-AF65-F5344CB8AC3E}">
        <p14:creationId xmlns:p14="http://schemas.microsoft.com/office/powerpoint/2010/main" val="3435472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250"/>
                                        <p:tgtEl>
                                          <p:spTgt spid="42"/>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25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250"/>
                                        <p:tgtEl>
                                          <p:spTgt spid="46"/>
                                        </p:tgtEl>
                                      </p:cBhvr>
                                    </p:animEffect>
                                  </p:childTnLst>
                                </p:cTn>
                              </p:par>
                            </p:childTnLst>
                          </p:cTn>
                        </p:par>
                        <p:par>
                          <p:cTn id="22" fill="hold">
                            <p:stCondLst>
                              <p:cond delay="250"/>
                            </p:stCondLst>
                            <p:childTnLst>
                              <p:par>
                                <p:cTn id="23" presetID="10" presetClass="entr" presetSubtype="0"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25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up)">
                                      <p:cBhvr>
                                        <p:cTn id="30" dur="250"/>
                                        <p:tgtEl>
                                          <p:spTgt spid="50"/>
                                        </p:tgtEl>
                                      </p:cBhvr>
                                    </p:animEffect>
                                  </p:childTnLst>
                                </p:cTn>
                              </p:par>
                            </p:childTnLst>
                          </p:cTn>
                        </p:par>
                        <p:par>
                          <p:cTn id="31" fill="hold">
                            <p:stCondLst>
                              <p:cond delay="250"/>
                            </p:stCondLst>
                            <p:childTnLst>
                              <p:par>
                                <p:cTn id="32" presetID="10"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250"/>
                                        <p:tgtEl>
                                          <p:spTgt spid="25"/>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25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up)">
                                      <p:cBhvr>
                                        <p:cTn id="43" dur="250"/>
                                        <p:tgtEl>
                                          <p:spTgt spid="73"/>
                                        </p:tgtEl>
                                      </p:cBhvr>
                                    </p:animEffect>
                                  </p:childTnLst>
                                </p:cTn>
                              </p:par>
                            </p:childTnLst>
                          </p:cTn>
                        </p:par>
                        <p:par>
                          <p:cTn id="44" fill="hold">
                            <p:stCondLst>
                              <p:cond delay="250"/>
                            </p:stCondLst>
                            <p:childTnLst>
                              <p:par>
                                <p:cTn id="45" presetID="10" presetClass="entr" presetSubtype="0"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5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right)">
                                      <p:cBhvr>
                                        <p:cTn id="52" dur="250"/>
                                        <p:tgtEl>
                                          <p:spTgt spid="54"/>
                                        </p:tgtEl>
                                      </p:cBhvr>
                                    </p:animEffect>
                                  </p:childTnLst>
                                </p:cTn>
                              </p:par>
                            </p:childTnLst>
                          </p:cTn>
                        </p:par>
                        <p:par>
                          <p:cTn id="53" fill="hold">
                            <p:stCondLst>
                              <p:cond delay="250"/>
                            </p:stCondLst>
                            <p:childTnLst>
                              <p:par>
                                <p:cTn id="54" presetID="10" presetClass="entr" presetSubtype="0" fill="hold" grpId="0" nodeType="after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250"/>
                                        <p:tgtEl>
                                          <p:spTgt spid="66"/>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25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right)">
                                      <p:cBhvr>
                                        <p:cTn id="65" dur="250"/>
                                        <p:tgtEl>
                                          <p:spTgt spid="57"/>
                                        </p:tgtEl>
                                      </p:cBhvr>
                                    </p:animEffect>
                                  </p:childTnLst>
                                </p:cTn>
                              </p:par>
                            </p:childTnLst>
                          </p:cTn>
                        </p:par>
                        <p:par>
                          <p:cTn id="66" fill="hold">
                            <p:stCondLst>
                              <p:cond delay="250"/>
                            </p:stCondLst>
                            <p:childTnLst>
                              <p:par>
                                <p:cTn id="67" presetID="10" presetClass="entr" presetSubtype="0" fill="hold" grpId="0"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250"/>
                                        <p:tgtEl>
                                          <p:spTgt spid="58"/>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fade">
                                      <p:cBhvr>
                                        <p:cTn id="73" dur="250"/>
                                        <p:tgtEl>
                                          <p:spTgt spid="56"/>
                                        </p:tgtEl>
                                      </p:cBhvr>
                                    </p:animEffect>
                                  </p:childTnLst>
                                </p:cTn>
                              </p:par>
                            </p:childTnLst>
                          </p:cTn>
                        </p:par>
                        <p:par>
                          <p:cTn id="74" fill="hold">
                            <p:stCondLst>
                              <p:cond delay="750"/>
                            </p:stCondLst>
                            <p:childTnLst>
                              <p:par>
                                <p:cTn id="75" presetID="10" presetClass="exit" presetSubtype="0" fill="hold" grpId="1" nodeType="afterEffect">
                                  <p:stCondLst>
                                    <p:cond delay="0"/>
                                  </p:stCondLst>
                                  <p:childTnLst>
                                    <p:animEffect transition="out" filter="fade">
                                      <p:cBhvr>
                                        <p:cTn id="76" dur="250"/>
                                        <p:tgtEl>
                                          <p:spTgt spid="66"/>
                                        </p:tgtEl>
                                      </p:cBhvr>
                                    </p:animEffect>
                                    <p:set>
                                      <p:cBhvr>
                                        <p:cTn id="77" dur="1" fill="hold">
                                          <p:stCondLst>
                                            <p:cond delay="249"/>
                                          </p:stCondLst>
                                        </p:cTn>
                                        <p:tgtEl>
                                          <p:spTgt spid="6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up)">
                                      <p:cBhvr>
                                        <p:cTn id="82" dur="250"/>
                                        <p:tgtEl>
                                          <p:spTgt spid="61"/>
                                        </p:tgtEl>
                                      </p:cBhvr>
                                    </p:animEffect>
                                  </p:childTnLst>
                                </p:cTn>
                              </p:par>
                            </p:childTnLst>
                          </p:cTn>
                        </p:par>
                        <p:par>
                          <p:cTn id="83" fill="hold">
                            <p:stCondLst>
                              <p:cond delay="250"/>
                            </p:stCondLst>
                            <p:childTnLst>
                              <p:par>
                                <p:cTn id="84" presetID="10" presetClass="entr" presetSubtype="0" fill="hold" grpId="0" nodeType="afterEffect">
                                  <p:stCondLst>
                                    <p:cond delay="0"/>
                                  </p:stCondLst>
                                  <p:childTnLst>
                                    <p:set>
                                      <p:cBhvr>
                                        <p:cTn id="85" dur="1" fill="hold">
                                          <p:stCondLst>
                                            <p:cond delay="0"/>
                                          </p:stCondLst>
                                        </p:cTn>
                                        <p:tgtEl>
                                          <p:spTgt spid="62"/>
                                        </p:tgtEl>
                                        <p:attrNameLst>
                                          <p:attrName>style.visibility</p:attrName>
                                        </p:attrNameLst>
                                      </p:cBhvr>
                                      <p:to>
                                        <p:strVal val="visible"/>
                                      </p:to>
                                    </p:set>
                                    <p:animEffect transition="in" filter="fade">
                                      <p:cBhvr>
                                        <p:cTn id="86" dur="250"/>
                                        <p:tgtEl>
                                          <p:spTgt spid="62"/>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250"/>
                                        <p:tgtEl>
                                          <p:spTgt spid="6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nodeType="click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wipe(right)">
                                      <p:cBhvr>
                                        <p:cTn id="95" dur="250"/>
                                        <p:tgtEl>
                                          <p:spTgt spid="63"/>
                                        </p:tgtEl>
                                      </p:cBhvr>
                                    </p:animEffect>
                                  </p:childTnLst>
                                </p:cTn>
                              </p:par>
                            </p:childTnLst>
                          </p:cTn>
                        </p:par>
                        <p:par>
                          <p:cTn id="96" fill="hold">
                            <p:stCondLst>
                              <p:cond delay="250"/>
                            </p:stCondLst>
                            <p:childTnLst>
                              <p:par>
                                <p:cTn id="97" presetID="10" presetClass="entr" presetSubtype="0" fill="hold" grpId="0" nodeType="after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fade">
                                      <p:cBhvr>
                                        <p:cTn id="99" dur="250"/>
                                        <p:tgtEl>
                                          <p:spTgt spid="64"/>
                                        </p:tgtEl>
                                      </p:cBhvr>
                                    </p:animEffect>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wipe(down)">
                                      <p:cBhvr>
                                        <p:cTn id="103" dur="250"/>
                                        <p:tgtEl>
                                          <p:spTgt spid="6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250"/>
                                        <p:tgtEl>
                                          <p:spTgt spid="6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fade">
                                      <p:cBhvr>
                                        <p:cTn id="111" dur="2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6" grpId="0" animBg="1"/>
      <p:bldP spid="50" grpId="0" animBg="1"/>
      <p:bldP spid="56" grpId="0" animBg="1"/>
      <p:bldP spid="5" grpId="0" animBg="1"/>
      <p:bldP spid="58" grpId="0"/>
      <p:bldP spid="60" grpId="0" animBg="1"/>
      <p:bldP spid="62" grpId="0"/>
      <p:bldP spid="64" grpId="0" animBg="1"/>
      <p:bldP spid="66" grpId="0" animBg="1"/>
      <p:bldP spid="66" grpId="1" animBg="1"/>
      <p:bldP spid="69" grpId="0" animBg="1"/>
      <p:bldP spid="70" grpId="0" animBg="1"/>
      <p:bldP spid="72" grpId="0" animBg="1"/>
      <p:bldP spid="7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5" cy="349276"/>
            <a:chOff x="-144016" y="419873"/>
            <a:chExt cx="4268795" cy="464516"/>
          </a:xfrm>
        </p:grpSpPr>
        <p:sp>
          <p:nvSpPr>
            <p:cNvPr id="28" name="TextBox 27"/>
            <p:cNvSpPr txBox="1"/>
            <p:nvPr/>
          </p:nvSpPr>
          <p:spPr>
            <a:xfrm>
              <a:off x="255643" y="434133"/>
              <a:ext cx="3869136"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-DOM</a:t>
              </a:r>
              <a:r>
                <a:rPr lang="zh-CN" altLang="en-US" sz="1600" b="1" dirty="0" smtClean="0">
                  <a:solidFill>
                    <a:srgbClr val="159BFF"/>
                  </a:solidFill>
                  <a:latin typeface="微软雅黑" pitchFamily="34" charset="-122"/>
                  <a:ea typeface="微软雅黑" pitchFamily="34" charset="-122"/>
                </a:rPr>
                <a:t>一致性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问题</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76" name="TextBox 4"/>
          <p:cNvSpPr txBox="1"/>
          <p:nvPr/>
        </p:nvSpPr>
        <p:spPr>
          <a:xfrm>
            <a:off x="251520" y="3406229"/>
            <a:ext cx="3672408" cy="830997"/>
          </a:xfrm>
          <a:prstGeom prst="rect">
            <a:avLst/>
          </a:prstGeom>
          <a:noFill/>
        </p:spPr>
        <p:txBody>
          <a:bodyPr wrap="square" rtlCol="0">
            <a:spAutoFit/>
          </a:bodyPr>
          <a:lstStyle/>
          <a:p>
            <a:pPr algn="ctr"/>
            <a:r>
              <a:rPr lang="en-US" altLang="zh-CN" sz="2400" b="1" dirty="0" smtClean="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rPr>
              <a:t>import‘xxx.jpg’</a:t>
            </a:r>
            <a:endParaRPr lang="zh-CN" altLang="en-US" sz="2400" b="1" dirty="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endParaRPr>
          </a:p>
          <a:p>
            <a:pPr algn="ctr"/>
            <a:endParaRPr lang="zh-CN" altLang="en-US" sz="2400" b="1" dirty="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endParaRPr>
          </a:p>
        </p:txBody>
      </p:sp>
      <p:sp>
        <p:nvSpPr>
          <p:cNvPr id="78" name="TextBox 6"/>
          <p:cNvSpPr txBox="1"/>
          <p:nvPr/>
        </p:nvSpPr>
        <p:spPr>
          <a:xfrm>
            <a:off x="3599892" y="2902173"/>
            <a:ext cx="4788532" cy="707886"/>
          </a:xfrm>
          <a:prstGeom prst="rect">
            <a:avLst/>
          </a:prstGeom>
          <a:noFill/>
        </p:spPr>
        <p:txBody>
          <a:bodyPr wrap="square" rtlCol="0">
            <a:spAutoFit/>
          </a:bodyPr>
          <a:lstStyle/>
          <a:p>
            <a:pPr algn="ctr"/>
            <a:r>
              <a:rPr lang="en-US" altLang="zh-CN" sz="4000" b="1" dirty="0" smtClean="0">
                <a:ln w="12700">
                  <a:solidFill>
                    <a:schemeClr val="tx1">
                      <a:lumMod val="85000"/>
                      <a:lumOff val="15000"/>
                    </a:schemeClr>
                  </a:solidFill>
                </a:ln>
                <a:solidFill>
                  <a:schemeClr val="tx1">
                    <a:lumMod val="85000"/>
                    <a:lumOff val="15000"/>
                  </a:schemeClr>
                </a:solidFill>
                <a:latin typeface="微软雅黑" pitchFamily="34" charset="-122"/>
                <a:ea typeface="微软雅黑" pitchFamily="34" charset="-122"/>
              </a:rPr>
              <a:t>import‘xxx.png’</a:t>
            </a:r>
            <a:endParaRPr lang="zh-CN" altLang="en-US" sz="4000" b="1" dirty="0">
              <a:ln w="12700">
                <a:solidFill>
                  <a:schemeClr val="tx1">
                    <a:lumMod val="85000"/>
                    <a:lumOff val="15000"/>
                  </a:schemeClr>
                </a:solidFill>
              </a:ln>
              <a:solidFill>
                <a:schemeClr val="tx1">
                  <a:lumMod val="85000"/>
                  <a:lumOff val="15000"/>
                </a:schemeClr>
              </a:solidFill>
              <a:latin typeface="微软雅黑" pitchFamily="34" charset="-122"/>
              <a:ea typeface="微软雅黑" pitchFamily="34" charset="-122"/>
            </a:endParaRPr>
          </a:p>
        </p:txBody>
      </p:sp>
      <p:sp>
        <p:nvSpPr>
          <p:cNvPr id="79" name="TextBox 7"/>
          <p:cNvSpPr txBox="1"/>
          <p:nvPr/>
        </p:nvSpPr>
        <p:spPr>
          <a:xfrm>
            <a:off x="2015716" y="2326109"/>
            <a:ext cx="2052228" cy="523220"/>
          </a:xfrm>
          <a:prstGeom prst="rect">
            <a:avLst/>
          </a:prstGeom>
          <a:noFill/>
        </p:spPr>
        <p:txBody>
          <a:bodyPr wrap="square" rtlCol="0">
            <a:spAutoFit/>
          </a:bodyPr>
          <a:lstStyle/>
          <a:p>
            <a:pPr algn="ctr"/>
            <a:r>
              <a:rPr lang="en-US" altLang="zh-CN" sz="2800" b="1" dirty="0" err="1" smtClean="0">
                <a:ln w="12700">
                  <a:solidFill>
                    <a:schemeClr val="tx1">
                      <a:lumMod val="85000"/>
                      <a:lumOff val="15000"/>
                    </a:schemeClr>
                  </a:solidFill>
                </a:ln>
                <a:solidFill>
                  <a:schemeClr val="tx1">
                    <a:lumMod val="85000"/>
                    <a:lumOff val="15000"/>
                  </a:schemeClr>
                </a:solidFill>
                <a:latin typeface="微软雅黑" pitchFamily="34" charset="-122"/>
                <a:ea typeface="微软雅黑" pitchFamily="34" charset="-122"/>
              </a:rPr>
              <a:t>ajax</a:t>
            </a:r>
            <a:endParaRPr lang="zh-CN" altLang="en-US" sz="2800" b="1" dirty="0">
              <a:ln w="12700">
                <a:solidFill>
                  <a:schemeClr val="tx1">
                    <a:lumMod val="85000"/>
                    <a:lumOff val="15000"/>
                  </a:schemeClr>
                </a:solidFill>
              </a:ln>
              <a:solidFill>
                <a:schemeClr val="tx1">
                  <a:lumMod val="85000"/>
                  <a:lumOff val="15000"/>
                </a:schemeClr>
              </a:solidFill>
              <a:latin typeface="微软雅黑" pitchFamily="34" charset="-122"/>
              <a:ea typeface="微软雅黑" pitchFamily="34" charset="-122"/>
            </a:endParaRPr>
          </a:p>
        </p:txBody>
      </p:sp>
      <p:sp>
        <p:nvSpPr>
          <p:cNvPr id="80" name="TextBox 8"/>
          <p:cNvSpPr txBox="1"/>
          <p:nvPr/>
        </p:nvSpPr>
        <p:spPr>
          <a:xfrm>
            <a:off x="71500" y="2542133"/>
            <a:ext cx="2052228" cy="584775"/>
          </a:xfrm>
          <a:prstGeom prst="rect">
            <a:avLst/>
          </a:prstGeom>
          <a:noFill/>
        </p:spPr>
        <p:txBody>
          <a:bodyPr wrap="square" rtlCol="0">
            <a:spAutoFit/>
          </a:bodyPr>
          <a:lstStyle/>
          <a:p>
            <a:pPr algn="ctr"/>
            <a:r>
              <a:rPr lang="en-US" altLang="zh-CN" sz="3200" b="1" dirty="0" smtClean="0">
                <a:ln w="12700">
                  <a:solidFill>
                    <a:schemeClr val="tx1">
                      <a:lumMod val="95000"/>
                      <a:lumOff val="5000"/>
                    </a:schemeClr>
                  </a:solidFill>
                </a:ln>
                <a:solidFill>
                  <a:schemeClr val="tx1">
                    <a:lumMod val="95000"/>
                    <a:lumOff val="5000"/>
                  </a:schemeClr>
                </a:solidFill>
                <a:latin typeface="微软雅黑" pitchFamily="34" charset="-122"/>
                <a:ea typeface="微软雅黑" pitchFamily="34" charset="-122"/>
              </a:rPr>
              <a:t>fetch</a:t>
            </a:r>
            <a:endParaRPr lang="zh-CN" altLang="en-US" sz="3200" b="1" dirty="0">
              <a:ln w="12700">
                <a:solidFill>
                  <a:schemeClr val="tx1">
                    <a:lumMod val="95000"/>
                    <a:lumOff val="5000"/>
                  </a:schemeClr>
                </a:solidFill>
              </a:ln>
              <a:solidFill>
                <a:schemeClr val="tx1">
                  <a:lumMod val="95000"/>
                  <a:lumOff val="5000"/>
                </a:schemeClr>
              </a:solidFill>
              <a:latin typeface="微软雅黑" pitchFamily="34" charset="-122"/>
              <a:ea typeface="微软雅黑" pitchFamily="34" charset="-122"/>
            </a:endParaRPr>
          </a:p>
        </p:txBody>
      </p:sp>
      <p:sp>
        <p:nvSpPr>
          <p:cNvPr id="82" name="TextBox 10"/>
          <p:cNvSpPr txBox="1"/>
          <p:nvPr/>
        </p:nvSpPr>
        <p:spPr>
          <a:xfrm>
            <a:off x="3896458" y="1813342"/>
            <a:ext cx="3815463" cy="584775"/>
          </a:xfrm>
          <a:prstGeom prst="rect">
            <a:avLst/>
          </a:prstGeom>
          <a:noFill/>
        </p:spPr>
        <p:txBody>
          <a:bodyPr wrap="square" rtlCol="0">
            <a:spAutoFit/>
          </a:bodyPr>
          <a:lstStyle/>
          <a:p>
            <a:pPr algn="ctr"/>
            <a:r>
              <a:rPr lang="en-US" altLang="zh-CN" sz="3200" b="1" dirty="0" smtClean="0">
                <a:ln w="12700">
                  <a:solidFill>
                    <a:schemeClr val="tx1">
                      <a:lumMod val="65000"/>
                      <a:lumOff val="35000"/>
                    </a:schemeClr>
                  </a:solidFill>
                </a:ln>
                <a:solidFill>
                  <a:schemeClr val="tx1">
                    <a:lumMod val="65000"/>
                    <a:lumOff val="35000"/>
                  </a:schemeClr>
                </a:solidFill>
                <a:latin typeface="微软雅黑" pitchFamily="34" charset="-122"/>
                <a:ea typeface="微软雅黑" pitchFamily="34" charset="-122"/>
              </a:rPr>
              <a:t>require</a:t>
            </a:r>
            <a:r>
              <a:rPr lang="en-US" altLang="zh-CN" sz="3200" b="1" dirty="0">
                <a:ln w="12700">
                  <a:solidFill>
                    <a:schemeClr val="tx1">
                      <a:lumMod val="65000"/>
                      <a:lumOff val="35000"/>
                    </a:schemeClr>
                  </a:solidFill>
                </a:ln>
                <a:solidFill>
                  <a:schemeClr val="tx1">
                    <a:lumMod val="65000"/>
                    <a:lumOff val="35000"/>
                  </a:schemeClr>
                </a:solidFill>
                <a:latin typeface="微软雅黑" pitchFamily="34" charset="-122"/>
                <a:ea typeface="微软雅黑" pitchFamily="34" charset="-122"/>
              </a:rPr>
              <a:t>(</a:t>
            </a:r>
            <a:r>
              <a:rPr lang="en-US" altLang="zh-CN" sz="3200" b="1" dirty="0" smtClean="0">
                <a:ln w="12700">
                  <a:solidFill>
                    <a:schemeClr val="tx1">
                      <a:lumMod val="65000"/>
                      <a:lumOff val="35000"/>
                    </a:schemeClr>
                  </a:solidFill>
                </a:ln>
                <a:solidFill>
                  <a:schemeClr val="tx1">
                    <a:lumMod val="65000"/>
                    <a:lumOff val="35000"/>
                  </a:schemeClr>
                </a:solidFill>
                <a:latin typeface="微软雅黑" pitchFamily="34" charset="-122"/>
                <a:ea typeface="微软雅黑" pitchFamily="34" charset="-122"/>
              </a:rPr>
              <a:t>'xxx.css');</a:t>
            </a:r>
            <a:endParaRPr lang="zh-CN" altLang="en-US" sz="3200" b="1" dirty="0">
              <a:ln w="12700">
                <a:solidFill>
                  <a:schemeClr val="tx1">
                    <a:lumMod val="65000"/>
                    <a:lumOff val="35000"/>
                  </a:schemeClr>
                </a:solidFill>
              </a:ln>
              <a:solidFill>
                <a:schemeClr val="tx1">
                  <a:lumMod val="65000"/>
                  <a:lumOff val="35000"/>
                </a:schemeClr>
              </a:solidFill>
              <a:latin typeface="微软雅黑" pitchFamily="34" charset="-122"/>
              <a:ea typeface="微软雅黑" pitchFamily="34" charset="-122"/>
            </a:endParaRPr>
          </a:p>
        </p:txBody>
      </p:sp>
      <p:sp>
        <p:nvSpPr>
          <p:cNvPr id="83" name="TextBox 11"/>
          <p:cNvSpPr txBox="1"/>
          <p:nvPr/>
        </p:nvSpPr>
        <p:spPr>
          <a:xfrm>
            <a:off x="827584" y="1534021"/>
            <a:ext cx="3384376" cy="523220"/>
          </a:xfrm>
          <a:prstGeom prst="rect">
            <a:avLst/>
          </a:prstGeom>
          <a:noFill/>
        </p:spPr>
        <p:txBody>
          <a:bodyPr wrap="square" rtlCol="0">
            <a:spAutoFit/>
          </a:bodyPr>
          <a:lstStyle/>
          <a:p>
            <a:pPr algn="ctr"/>
            <a:r>
              <a:rPr lang="en-US" altLang="zh-CN" sz="2800" b="1" dirty="0" smtClean="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rPr>
              <a:t>require('</a:t>
            </a:r>
            <a:r>
              <a:rPr lang="en-US" altLang="zh-CN" sz="2800" b="1" dirty="0" err="1" smtClean="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rPr>
              <a:t>xxx.less</a:t>
            </a:r>
            <a:r>
              <a:rPr lang="en-US" altLang="zh-CN" sz="2800" b="1" dirty="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rPr>
              <a:t>');</a:t>
            </a:r>
            <a:endParaRPr lang="zh-CN" altLang="en-US" sz="2800" b="1" dirty="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endParaRPr>
          </a:p>
        </p:txBody>
      </p:sp>
      <p:sp>
        <p:nvSpPr>
          <p:cNvPr id="85" name="TextBox 13"/>
          <p:cNvSpPr txBox="1"/>
          <p:nvPr/>
        </p:nvSpPr>
        <p:spPr>
          <a:xfrm>
            <a:off x="3018436" y="877238"/>
            <a:ext cx="3065732" cy="584775"/>
          </a:xfrm>
          <a:prstGeom prst="rect">
            <a:avLst/>
          </a:prstGeom>
          <a:noFill/>
        </p:spPr>
        <p:txBody>
          <a:bodyPr wrap="square" rtlCol="0">
            <a:spAutoFit/>
          </a:bodyPr>
          <a:lstStyle/>
          <a:p>
            <a:pPr algn="ctr"/>
            <a:r>
              <a:rPr lang="en-US" altLang="zh-CN" sz="3200" b="1" dirty="0" smtClean="0">
                <a:ln w="12700">
                  <a:solidFill>
                    <a:schemeClr val="tx1">
                      <a:lumMod val="85000"/>
                      <a:lumOff val="15000"/>
                    </a:schemeClr>
                  </a:solidFill>
                </a:ln>
                <a:solidFill>
                  <a:schemeClr val="tx1">
                    <a:lumMod val="85000"/>
                    <a:lumOff val="15000"/>
                  </a:schemeClr>
                </a:solidFill>
                <a:latin typeface="微软雅黑" pitchFamily="34" charset="-122"/>
                <a:ea typeface="微软雅黑" pitchFamily="34" charset="-122"/>
              </a:rPr>
              <a:t>Window </a:t>
            </a:r>
            <a:r>
              <a:rPr lang="zh-CN" altLang="en-US" sz="3200" b="1" dirty="0">
                <a:ln w="12700">
                  <a:solidFill>
                    <a:schemeClr val="tx1">
                      <a:lumMod val="85000"/>
                      <a:lumOff val="15000"/>
                    </a:schemeClr>
                  </a:solidFill>
                </a:ln>
                <a:solidFill>
                  <a:schemeClr val="tx1">
                    <a:lumMod val="85000"/>
                    <a:lumOff val="15000"/>
                  </a:schemeClr>
                </a:solidFill>
                <a:latin typeface="微软雅黑" pitchFamily="34" charset="-122"/>
                <a:ea typeface="微软雅黑" pitchFamily="34" charset="-122"/>
              </a:rPr>
              <a:t>对象</a:t>
            </a:r>
          </a:p>
        </p:txBody>
      </p:sp>
      <p:sp>
        <p:nvSpPr>
          <p:cNvPr id="86" name="TextBox 14"/>
          <p:cNvSpPr txBox="1"/>
          <p:nvPr/>
        </p:nvSpPr>
        <p:spPr>
          <a:xfrm>
            <a:off x="426148" y="1020673"/>
            <a:ext cx="3065732" cy="323165"/>
          </a:xfrm>
          <a:prstGeom prst="rect">
            <a:avLst/>
          </a:prstGeom>
          <a:noFill/>
        </p:spPr>
        <p:txBody>
          <a:bodyPr wrap="square" rtlCol="0">
            <a:spAutoFit/>
          </a:bodyPr>
          <a:lstStyle/>
          <a:p>
            <a:pPr algn="ctr"/>
            <a:r>
              <a:rPr lang="en-US" altLang="zh-CN" b="1" dirty="0" err="1" smtClean="0">
                <a:ln w="12700">
                  <a:solidFill>
                    <a:schemeClr val="tx1">
                      <a:lumMod val="65000"/>
                      <a:lumOff val="35000"/>
                    </a:schemeClr>
                  </a:solidFill>
                </a:ln>
                <a:solidFill>
                  <a:schemeClr val="tx1">
                    <a:lumMod val="65000"/>
                    <a:lumOff val="35000"/>
                  </a:schemeClr>
                </a:solidFill>
                <a:latin typeface="微软雅黑" pitchFamily="34" charset="-122"/>
                <a:ea typeface="微软雅黑" pitchFamily="34" charset="-122"/>
              </a:rPr>
              <a:t>require.ensure</a:t>
            </a:r>
            <a:endParaRPr lang="zh-CN" altLang="en-US" b="1" dirty="0">
              <a:ln w="12700">
                <a:solidFill>
                  <a:schemeClr val="tx1">
                    <a:lumMod val="65000"/>
                    <a:lumOff val="35000"/>
                  </a:schemeClr>
                </a:solidFill>
              </a:ln>
              <a:solidFill>
                <a:schemeClr val="tx1">
                  <a:lumMod val="65000"/>
                  <a:lumOff val="35000"/>
                </a:schemeClr>
              </a:solidFill>
              <a:latin typeface="微软雅黑" pitchFamily="34" charset="-122"/>
              <a:ea typeface="微软雅黑" pitchFamily="34" charset="-122"/>
            </a:endParaRPr>
          </a:p>
        </p:txBody>
      </p:sp>
      <p:sp>
        <p:nvSpPr>
          <p:cNvPr id="87" name="TextBox 15"/>
          <p:cNvSpPr txBox="1"/>
          <p:nvPr/>
        </p:nvSpPr>
        <p:spPr>
          <a:xfrm>
            <a:off x="5826748" y="1245989"/>
            <a:ext cx="3065732" cy="830997"/>
          </a:xfrm>
          <a:prstGeom prst="rect">
            <a:avLst/>
          </a:prstGeom>
          <a:noFill/>
        </p:spPr>
        <p:txBody>
          <a:bodyPr wrap="square" rtlCol="0">
            <a:spAutoFit/>
          </a:bodyPr>
          <a:lstStyle/>
          <a:p>
            <a:pPr algn="ctr"/>
            <a:r>
              <a:rPr lang="en-US" altLang="zh-CN" sz="2400" b="1" dirty="0" smtClean="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rPr>
              <a:t>require</a:t>
            </a:r>
            <a:r>
              <a:rPr lang="en-US" altLang="zh-CN" sz="2400" b="1" dirty="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rPr>
              <a:t>(</a:t>
            </a:r>
            <a:r>
              <a:rPr lang="en-US" altLang="zh-CN" sz="2400" b="1" dirty="0" smtClean="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rPr>
              <a:t>'</a:t>
            </a:r>
            <a:r>
              <a:rPr lang="en-US" altLang="zh-CN" sz="2400" b="1" dirty="0" err="1" smtClean="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rPr>
              <a:t>xxx.sass</a:t>
            </a:r>
            <a:r>
              <a:rPr lang="en-US" altLang="zh-CN" sz="2400" b="1" dirty="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rPr>
              <a:t>');</a:t>
            </a:r>
            <a:endParaRPr lang="zh-CN" altLang="en-US" sz="2400" b="1" dirty="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endParaRPr>
          </a:p>
          <a:p>
            <a:pPr algn="ctr"/>
            <a:endParaRPr lang="zh-CN" altLang="en-US" sz="2400" b="1" dirty="0">
              <a:ln w="12700">
                <a:solidFill>
                  <a:schemeClr val="tx1">
                    <a:lumMod val="50000"/>
                    <a:lumOff val="50000"/>
                  </a:schemeClr>
                </a:solidFill>
              </a:ln>
              <a:solidFill>
                <a:schemeClr val="tx1">
                  <a:lumMod val="50000"/>
                  <a:lumOff val="50000"/>
                </a:schemeClr>
              </a:solidFill>
              <a:latin typeface="微软雅黑" pitchFamily="34" charset="-122"/>
              <a:ea typeface="微软雅黑" pitchFamily="34" charset="-122"/>
            </a:endParaRPr>
          </a:p>
        </p:txBody>
      </p:sp>
      <p:sp>
        <p:nvSpPr>
          <p:cNvPr id="88" name="TextBox 29"/>
          <p:cNvSpPr txBox="1"/>
          <p:nvPr/>
        </p:nvSpPr>
        <p:spPr>
          <a:xfrm>
            <a:off x="1540090" y="4023202"/>
            <a:ext cx="6171832" cy="923330"/>
          </a:xfrm>
          <a:prstGeom prst="rect">
            <a:avLst/>
          </a:prstGeom>
          <a:noFill/>
        </p:spPr>
        <p:txBody>
          <a:bodyPr wrap="square" rtlCol="0">
            <a:spAutoFit/>
          </a:bodyPr>
          <a:lstStyle/>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如何保证源码同构，做</a:t>
            </a:r>
            <a:r>
              <a:rPr lang="zh-CN" altLang="en-US" sz="2800" b="1" dirty="0">
                <a:solidFill>
                  <a:schemeClr val="bg1">
                    <a:lumMod val="50000"/>
                  </a:schemeClr>
                </a:solidFill>
                <a:latin typeface="微软雅黑" pitchFamily="34" charset="-122"/>
                <a:ea typeface="微软雅黑" pitchFamily="34" charset="-122"/>
              </a:rPr>
              <a:t>好</a:t>
            </a:r>
            <a:r>
              <a:rPr lang="zh-CN" altLang="en-US" sz="2800" b="1" dirty="0" smtClean="0">
                <a:solidFill>
                  <a:schemeClr val="bg1">
                    <a:lumMod val="50000"/>
                  </a:schemeClr>
                </a:solidFill>
                <a:latin typeface="微软雅黑" pitchFamily="34" charset="-122"/>
                <a:ea typeface="微软雅黑" pitchFamily="34" charset="-122"/>
              </a:rPr>
              <a:t>平台 </a:t>
            </a:r>
            <a:r>
              <a:rPr lang="zh-CN" altLang="en-US" sz="3600" b="1" dirty="0" smtClean="0">
                <a:solidFill>
                  <a:srgbClr val="159BFF"/>
                </a:solidFill>
                <a:latin typeface="微软雅黑" pitchFamily="34" charset="-122"/>
                <a:ea typeface="微软雅黑" pitchFamily="34" charset="-122"/>
              </a:rPr>
              <a:t>区分？</a:t>
            </a:r>
            <a:endParaRPr lang="en-US" altLang="zh-CN" sz="2800" b="1" dirty="0">
              <a:solidFill>
                <a:schemeClr val="bg1">
                  <a:lumMod val="50000"/>
                </a:schemeClr>
              </a:solidFill>
              <a:latin typeface="微软雅黑" pitchFamily="34" charset="-122"/>
              <a:ea typeface="微软雅黑" pitchFamily="34" charset="-122"/>
            </a:endParaRPr>
          </a:p>
        </p:txBody>
      </p:sp>
      <p:sp>
        <p:nvSpPr>
          <p:cNvPr id="19" name="TextBox 5"/>
          <p:cNvSpPr txBox="1"/>
          <p:nvPr/>
        </p:nvSpPr>
        <p:spPr>
          <a:xfrm>
            <a:off x="4716016" y="2412157"/>
            <a:ext cx="3781003" cy="584775"/>
          </a:xfrm>
          <a:prstGeom prst="rect">
            <a:avLst/>
          </a:prstGeom>
          <a:noFill/>
        </p:spPr>
        <p:txBody>
          <a:bodyPr wrap="square" rtlCol="0">
            <a:spAutoFit/>
          </a:bodyPr>
          <a:lstStyle/>
          <a:p>
            <a:pPr algn="ctr"/>
            <a:r>
              <a:rPr lang="en-US" altLang="zh-CN" sz="3200" b="1" dirty="0" smtClean="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rPr>
              <a:t>import‘xxx.gif’</a:t>
            </a:r>
            <a:endParaRPr lang="zh-CN" altLang="en-US" sz="3200" b="1" dirty="0">
              <a:ln w="12700">
                <a:solidFill>
                  <a:schemeClr val="tx1">
                    <a:lumMod val="75000"/>
                    <a:lumOff val="25000"/>
                  </a:schemeClr>
                </a:solidFill>
              </a:ln>
              <a:solidFill>
                <a:schemeClr val="tx1">
                  <a:lumMod val="75000"/>
                  <a:lumOff val="25000"/>
                </a:schemeClr>
              </a:solidFill>
              <a:latin typeface="微软雅黑" pitchFamily="34" charset="-122"/>
              <a:ea typeface="微软雅黑" pitchFamily="34" charset="-122"/>
            </a:endParaRPr>
          </a:p>
        </p:txBody>
      </p:sp>
      <p:sp>
        <p:nvSpPr>
          <p:cNvPr id="20" name="TextBox 9"/>
          <p:cNvSpPr txBox="1"/>
          <p:nvPr/>
        </p:nvSpPr>
        <p:spPr>
          <a:xfrm>
            <a:off x="6179055" y="3561537"/>
            <a:ext cx="3065732" cy="461665"/>
          </a:xfrm>
          <a:prstGeom prst="rect">
            <a:avLst/>
          </a:prstGeom>
          <a:noFill/>
        </p:spPr>
        <p:txBody>
          <a:bodyPr wrap="square" rtlCol="0">
            <a:spAutoFit/>
          </a:bodyPr>
          <a:lstStyle/>
          <a:p>
            <a:pPr algn="ctr"/>
            <a:r>
              <a:rPr lang="en-US" altLang="zh-CN" sz="2400" b="1" dirty="0" smtClean="0">
                <a:ln w="12700">
                  <a:solidFill>
                    <a:schemeClr val="tx1">
                      <a:lumMod val="85000"/>
                      <a:lumOff val="15000"/>
                    </a:schemeClr>
                  </a:solidFill>
                </a:ln>
                <a:solidFill>
                  <a:schemeClr val="tx1">
                    <a:lumMod val="85000"/>
                    <a:lumOff val="15000"/>
                  </a:schemeClr>
                </a:solidFill>
                <a:latin typeface="微软雅黑" pitchFamily="34" charset="-122"/>
                <a:ea typeface="微软雅黑" pitchFamily="34" charset="-122"/>
              </a:rPr>
              <a:t>… …</a:t>
            </a:r>
            <a:endParaRPr lang="zh-CN" altLang="en-US" sz="2400" b="1" dirty="0">
              <a:ln w="12700">
                <a:solidFill>
                  <a:schemeClr val="tx1">
                    <a:lumMod val="85000"/>
                    <a:lumOff val="15000"/>
                  </a:schemeClr>
                </a:solidFill>
              </a:ln>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72444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25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250"/>
                                        <p:tgtEl>
                                          <p:spTgt spid="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250"/>
                                        <p:tgtEl>
                                          <p:spTgt spid="78"/>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250"/>
                                        <p:tgtEl>
                                          <p:spTgt spid="7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250"/>
                                        <p:tgtEl>
                                          <p:spTgt spid="8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250"/>
                                        <p:tgtEl>
                                          <p:spTgt spid="8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25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250"/>
                                        <p:tgtEl>
                                          <p:spTgt spid="86"/>
                                        </p:tgtEl>
                                      </p:cBhvr>
                                    </p:animEffect>
                                  </p:childTnLst>
                                </p:cTn>
                              </p:par>
                            </p:childTnLst>
                          </p:cTn>
                        </p:par>
                        <p:par>
                          <p:cTn id="31" fill="hold">
                            <p:stCondLst>
                              <p:cond delay="750"/>
                            </p:stCondLst>
                            <p:childTnLst>
                              <p:par>
                                <p:cTn id="32" presetID="10" presetClass="entr" presetSubtype="0"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250"/>
                                        <p:tgtEl>
                                          <p:spTgt spid="8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25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8" grpId="0"/>
      <p:bldP spid="79" grpId="0"/>
      <p:bldP spid="80" grpId="0"/>
      <p:bldP spid="82" grpId="0"/>
      <p:bldP spid="83" grpId="0"/>
      <p:bldP spid="85" grpId="0"/>
      <p:bldP spid="86" grpId="0"/>
      <p:bldP spid="87" grpId="0"/>
      <p:bldP spid="8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实现</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07072" y="1234938"/>
            <a:ext cx="1700492" cy="1700492"/>
          </a:xfrm>
          <a:prstGeom prst="rect">
            <a:avLst/>
          </a:prstGeom>
          <a:noFill/>
        </p:spPr>
      </p:pic>
      <p:pic>
        <p:nvPicPr>
          <p:cNvPr id="15"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749563" y="1227097"/>
            <a:ext cx="1714512" cy="1714512"/>
          </a:xfrm>
          <a:prstGeom prst="rect">
            <a:avLst/>
          </a:prstGeom>
          <a:noFill/>
        </p:spPr>
      </p:pic>
      <p:sp>
        <p:nvSpPr>
          <p:cNvPr id="21" name="矩形 20"/>
          <p:cNvSpPr/>
          <p:nvPr/>
        </p:nvSpPr>
        <p:spPr>
          <a:xfrm>
            <a:off x="1975877" y="3290788"/>
            <a:ext cx="1175130" cy="523220"/>
          </a:xfrm>
          <a:prstGeom prst="rect">
            <a:avLst/>
          </a:prstGeom>
        </p:spPr>
        <p:txBody>
          <a:bodyPr wrap="none">
            <a:spAutoFit/>
          </a:bodyPr>
          <a:lstStyle/>
          <a:p>
            <a:r>
              <a:rPr lang="en-US" altLang="zh-CN" sz="2800" b="1" dirty="0" smtClean="0">
                <a:solidFill>
                  <a:srgbClr val="159BFF"/>
                </a:solidFill>
                <a:latin typeface="微软雅黑" pitchFamily="34" charset="-122"/>
                <a:ea typeface="微软雅黑" pitchFamily="34" charset="-122"/>
              </a:rPr>
              <a:t>React</a:t>
            </a:r>
            <a:endParaRPr lang="zh-CN" altLang="en-US" sz="2800" dirty="0">
              <a:solidFill>
                <a:srgbClr val="159BFF"/>
              </a:solidFill>
              <a:latin typeface="微软雅黑" pitchFamily="34" charset="-122"/>
              <a:ea typeface="微软雅黑" pitchFamily="34" charset="-122"/>
            </a:endParaRPr>
          </a:p>
        </p:txBody>
      </p:sp>
      <p:sp>
        <p:nvSpPr>
          <p:cNvPr id="22" name="矩形 21"/>
          <p:cNvSpPr/>
          <p:nvPr/>
        </p:nvSpPr>
        <p:spPr>
          <a:xfrm>
            <a:off x="1256651" y="3880928"/>
            <a:ext cx="2700337" cy="338554"/>
          </a:xfrm>
          <a:prstGeom prst="rect">
            <a:avLst/>
          </a:prstGeom>
        </p:spPr>
        <p:txBody>
          <a:bodyPr>
            <a:spAutoFit/>
          </a:bodyPr>
          <a:lstStyle/>
          <a:p>
            <a:pPr lvl="0" algn="ctr"/>
            <a:r>
              <a:rPr lang="en-US" altLang="zh-CN" sz="1600" b="1" dirty="0" smtClean="0">
                <a:solidFill>
                  <a:srgbClr val="159BFF"/>
                </a:solidFill>
                <a:latin typeface="微软雅黑" pitchFamily="34" charset="-122"/>
                <a:ea typeface="微软雅黑" pitchFamily="34" charset="-122"/>
              </a:rPr>
              <a:t>DOM </a:t>
            </a:r>
            <a:r>
              <a:rPr lang="zh-CN" altLang="en-US" sz="1600" b="1" dirty="0" smtClean="0">
                <a:solidFill>
                  <a:srgbClr val="159BFF"/>
                </a:solidFill>
                <a:latin typeface="微软雅黑" pitchFamily="34" charset="-122"/>
                <a:ea typeface="微软雅黑" pitchFamily="34" charset="-122"/>
              </a:rPr>
              <a:t>一致性</a:t>
            </a:r>
            <a:endParaRPr lang="zh-CN" altLang="en-US" sz="1600" b="1" dirty="0">
              <a:solidFill>
                <a:srgbClr val="159BFF"/>
              </a:solidFill>
              <a:latin typeface="微软雅黑" pitchFamily="34" charset="-122"/>
              <a:ea typeface="微软雅黑" pitchFamily="34" charset="-122"/>
            </a:endParaRPr>
          </a:p>
        </p:txBody>
      </p:sp>
      <p:sp>
        <p:nvSpPr>
          <p:cNvPr id="24" name="矩形 23"/>
          <p:cNvSpPr/>
          <p:nvPr/>
        </p:nvSpPr>
        <p:spPr>
          <a:xfrm>
            <a:off x="5826376" y="3290788"/>
            <a:ext cx="1314591" cy="523220"/>
          </a:xfrm>
          <a:prstGeom prst="rect">
            <a:avLst/>
          </a:prstGeom>
        </p:spPr>
        <p:txBody>
          <a:bodyPr wrap="none">
            <a:spAutoFit/>
          </a:bodyPr>
          <a:lstStyle/>
          <a:p>
            <a:r>
              <a:rPr lang="en-US" altLang="zh-CN" sz="2800" b="1" dirty="0" err="1" smtClean="0">
                <a:solidFill>
                  <a:srgbClr val="159BFF"/>
                </a:solidFill>
                <a:latin typeface="微软雅黑" pitchFamily="34" charset="-122"/>
                <a:ea typeface="微软雅黑" pitchFamily="34" charset="-122"/>
              </a:rPr>
              <a:t>Redux</a:t>
            </a:r>
            <a:endParaRPr lang="zh-CN" altLang="en-US" sz="2800" dirty="0">
              <a:solidFill>
                <a:srgbClr val="159BFF"/>
              </a:solidFill>
              <a:latin typeface="微软雅黑" pitchFamily="34" charset="-122"/>
              <a:ea typeface="微软雅黑" pitchFamily="34" charset="-122"/>
            </a:endParaRPr>
          </a:p>
        </p:txBody>
      </p:sp>
      <p:sp>
        <p:nvSpPr>
          <p:cNvPr id="25" name="矩形 24"/>
          <p:cNvSpPr/>
          <p:nvPr/>
        </p:nvSpPr>
        <p:spPr>
          <a:xfrm>
            <a:off x="4957120" y="3880928"/>
            <a:ext cx="3143272" cy="338554"/>
          </a:xfrm>
          <a:prstGeom prst="rect">
            <a:avLst/>
          </a:prstGeom>
        </p:spPr>
        <p:txBody>
          <a:bodyPr wrap="square">
            <a:spAutoFit/>
          </a:bodyPr>
          <a:lstStyle/>
          <a:p>
            <a:pPr lvl="0" algn="ctr"/>
            <a:r>
              <a:rPr lang="en-US" altLang="zh-CN" sz="1600" b="1" dirty="0" smtClean="0">
                <a:solidFill>
                  <a:srgbClr val="159BFF"/>
                </a:solidFill>
                <a:latin typeface="微软雅黑" pitchFamily="34" charset="-122"/>
                <a:ea typeface="微软雅黑" pitchFamily="34" charset="-122"/>
              </a:rPr>
              <a:t>DATA </a:t>
            </a:r>
            <a:r>
              <a:rPr lang="zh-CN" altLang="en-US" sz="1600" b="1" dirty="0" smtClean="0">
                <a:solidFill>
                  <a:srgbClr val="159BFF"/>
                </a:solidFill>
                <a:latin typeface="微软雅黑" pitchFamily="34" charset="-122"/>
                <a:ea typeface="微软雅黑" pitchFamily="34" charset="-122"/>
              </a:rPr>
              <a:t>一致性</a:t>
            </a:r>
          </a:p>
        </p:txBody>
      </p:sp>
    </p:spTree>
    <p:extLst>
      <p:ext uri="{BB962C8B-B14F-4D97-AF65-F5344CB8AC3E}">
        <p14:creationId xmlns:p14="http://schemas.microsoft.com/office/powerpoint/2010/main" val="627803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5"/>
                                        </p:tgtEl>
                                        <p:attrNameLst>
                                          <p:attrName>style.opacity</p:attrName>
                                        </p:attrNameLst>
                                      </p:cBhvr>
                                      <p:to>
                                        <p:strVal val="0.5"/>
                                      </p:to>
                                    </p:set>
                                    <p:animEffect filter="image" prLst="opacity: 0.5">
                                      <p:cBhvr rctx="IE">
                                        <p:cTn id="7" dur="indefinite"/>
                                        <p:tgtEl>
                                          <p:spTgt spid="15"/>
                                        </p:tgtEl>
                                      </p:cBhvr>
                                    </p:animEffect>
                                  </p:childTnLst>
                                </p:cTn>
                              </p:par>
                              <p:par>
                                <p:cTn id="8" presetID="9" presetClass="emph" presetSubtype="0" grpId="0" nodeType="withEffect">
                                  <p:stCondLst>
                                    <p:cond delay="0"/>
                                  </p:stCondLst>
                                  <p:childTnLst>
                                    <p:set>
                                      <p:cBhvr rctx="PPT">
                                        <p:cTn id="9" dur="indefinite"/>
                                        <p:tgtEl>
                                          <p:spTgt spid="21"/>
                                        </p:tgtEl>
                                        <p:attrNameLst>
                                          <p:attrName>style.opacity</p:attrName>
                                        </p:attrNameLst>
                                      </p:cBhvr>
                                      <p:to>
                                        <p:strVal val="0.5"/>
                                      </p:to>
                                    </p:set>
                                    <p:animEffect filter="image" prLst="opacity: 0.5">
                                      <p:cBhvr rctx="IE">
                                        <p:cTn id="10" dur="indefinite"/>
                                        <p:tgtEl>
                                          <p:spTgt spid="21"/>
                                        </p:tgtEl>
                                      </p:cBhvr>
                                    </p:animEffect>
                                  </p:childTnLst>
                                </p:cTn>
                              </p:par>
                              <p:par>
                                <p:cTn id="11" presetID="9" presetClass="emph" presetSubtype="0" grpId="0" nodeType="withEffect">
                                  <p:stCondLst>
                                    <p:cond delay="0"/>
                                  </p:stCondLst>
                                  <p:childTnLst>
                                    <p:set>
                                      <p:cBhvr rctx="PPT">
                                        <p:cTn id="12" dur="indefinite"/>
                                        <p:tgtEl>
                                          <p:spTgt spid="22"/>
                                        </p:tgtEl>
                                        <p:attrNameLst>
                                          <p:attrName>style.opacity</p:attrName>
                                        </p:attrNameLst>
                                      </p:cBhvr>
                                      <p:to>
                                        <p:strVal val="0.5"/>
                                      </p:to>
                                    </p:set>
                                    <p:animEffect filter="image" prLst="opacity: 0.5">
                                      <p:cBhvr rctx="IE">
                                        <p:cTn id="13"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-data</a:t>
              </a:r>
              <a:r>
                <a:rPr lang="zh-CN" altLang="en-US" sz="1600" b="1" dirty="0" smtClean="0">
                  <a:solidFill>
                    <a:srgbClr val="159BFF"/>
                  </a:solidFill>
                  <a:latin typeface="微软雅黑" pitchFamily="34" charset="-122"/>
                  <a:ea typeface="微软雅黑" pitchFamily="34" charset="-122"/>
                </a:rPr>
                <a:t>一致性</a:t>
              </a:r>
              <a:r>
                <a:rPr lang="en-US" altLang="zh-CN" sz="1600" b="1" dirty="0" smtClean="0">
                  <a:solidFill>
                    <a:srgbClr val="159BFF"/>
                  </a:solidFill>
                  <a:latin typeface="微软雅黑" pitchFamily="34" charset="-122"/>
                  <a:ea typeface="微软雅黑" pitchFamily="34" charset="-122"/>
                </a:rPr>
                <a:t>-</a:t>
              </a:r>
              <a:r>
                <a:rPr lang="en-US" altLang="zh-CN" sz="1600" b="1" dirty="0" err="1" smtClean="0">
                  <a:solidFill>
                    <a:srgbClr val="159BFF"/>
                  </a:solidFill>
                  <a:latin typeface="微软雅黑" pitchFamily="34" charset="-122"/>
                  <a:ea typeface="微软雅黑" pitchFamily="34" charset="-122"/>
                </a:rPr>
                <a:t>redux</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grpSp>
        <p:nvGrpSpPr>
          <p:cNvPr id="12" name="组合 11"/>
          <p:cNvGrpSpPr/>
          <p:nvPr/>
        </p:nvGrpSpPr>
        <p:grpSpPr>
          <a:xfrm>
            <a:off x="4353057" y="1267479"/>
            <a:ext cx="3243279" cy="3437444"/>
            <a:chOff x="3147395" y="2094969"/>
            <a:chExt cx="2541312" cy="2693452"/>
          </a:xfrm>
        </p:grpSpPr>
        <p:sp>
          <p:nvSpPr>
            <p:cNvPr id="13" name="椭圆 12"/>
            <p:cNvSpPr/>
            <p:nvPr/>
          </p:nvSpPr>
          <p:spPr>
            <a:xfrm>
              <a:off x="4141296" y="2094969"/>
              <a:ext cx="576064" cy="576064"/>
            </a:xfrm>
            <a:prstGeom prst="ellipse">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itchFamily="34" charset="-122"/>
                <a:ea typeface="微软雅黑" pitchFamily="34" charset="-122"/>
              </a:endParaRPr>
            </a:p>
          </p:txBody>
        </p:sp>
        <p:sp>
          <p:nvSpPr>
            <p:cNvPr id="16" name="椭圆 15"/>
            <p:cNvSpPr/>
            <p:nvPr/>
          </p:nvSpPr>
          <p:spPr>
            <a:xfrm>
              <a:off x="3464843" y="3096232"/>
              <a:ext cx="576064" cy="576064"/>
            </a:xfrm>
            <a:prstGeom prst="ellipse">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itchFamily="34" charset="-122"/>
                <a:ea typeface="微软雅黑" pitchFamily="34" charset="-122"/>
              </a:endParaRPr>
            </a:p>
          </p:txBody>
        </p:sp>
        <p:sp>
          <p:nvSpPr>
            <p:cNvPr id="17" name="椭圆 16"/>
            <p:cNvSpPr/>
            <p:nvPr/>
          </p:nvSpPr>
          <p:spPr>
            <a:xfrm>
              <a:off x="4288743" y="3096232"/>
              <a:ext cx="576064" cy="576064"/>
            </a:xfrm>
            <a:prstGeom prst="ellipse">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itchFamily="34" charset="-122"/>
                <a:ea typeface="微软雅黑" pitchFamily="34" charset="-122"/>
              </a:endParaRPr>
            </a:p>
          </p:txBody>
        </p:sp>
        <p:sp>
          <p:nvSpPr>
            <p:cNvPr id="18" name="椭圆 17"/>
            <p:cNvSpPr/>
            <p:nvPr/>
          </p:nvSpPr>
          <p:spPr>
            <a:xfrm>
              <a:off x="5112643" y="3096232"/>
              <a:ext cx="576064" cy="576064"/>
            </a:xfrm>
            <a:prstGeom prst="ellipse">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itchFamily="34" charset="-122"/>
                <a:ea typeface="微软雅黑" pitchFamily="34" charset="-122"/>
              </a:endParaRPr>
            </a:p>
          </p:txBody>
        </p:sp>
        <p:sp>
          <p:nvSpPr>
            <p:cNvPr id="19" name="椭圆 18"/>
            <p:cNvSpPr/>
            <p:nvPr/>
          </p:nvSpPr>
          <p:spPr>
            <a:xfrm>
              <a:off x="3147395" y="4212357"/>
              <a:ext cx="576064" cy="576064"/>
            </a:xfrm>
            <a:prstGeom prst="ellipse">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itchFamily="34" charset="-122"/>
                <a:ea typeface="微软雅黑" pitchFamily="34" charset="-122"/>
              </a:endParaRPr>
            </a:p>
          </p:txBody>
        </p:sp>
        <p:sp>
          <p:nvSpPr>
            <p:cNvPr id="20" name="椭圆 19"/>
            <p:cNvSpPr/>
            <p:nvPr/>
          </p:nvSpPr>
          <p:spPr>
            <a:xfrm>
              <a:off x="3971295" y="4212357"/>
              <a:ext cx="576064" cy="576064"/>
            </a:xfrm>
            <a:prstGeom prst="ellipse">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itchFamily="34" charset="-122"/>
                <a:ea typeface="微软雅黑" pitchFamily="34" charset="-122"/>
              </a:endParaRPr>
            </a:p>
          </p:txBody>
        </p:sp>
        <p:cxnSp>
          <p:nvCxnSpPr>
            <p:cNvPr id="23" name="曲线连接符 22"/>
            <p:cNvCxnSpPr>
              <a:stCxn id="13" idx="4"/>
              <a:endCxn id="16" idx="0"/>
            </p:cNvCxnSpPr>
            <p:nvPr/>
          </p:nvCxnSpPr>
          <p:spPr>
            <a:xfrm rot="5400000">
              <a:off x="3878503" y="2545406"/>
              <a:ext cx="425199" cy="676453"/>
            </a:xfrm>
            <a:prstGeom prst="curvedConnector3">
              <a:avLst/>
            </a:prstGeom>
            <a:ln w="25400">
              <a:solidFill>
                <a:srgbClr val="159BFF"/>
              </a:solidFill>
              <a:tailEnd type="none"/>
            </a:ln>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13" idx="4"/>
              <a:endCxn id="17" idx="0"/>
            </p:cNvCxnSpPr>
            <p:nvPr/>
          </p:nvCxnSpPr>
          <p:spPr>
            <a:xfrm rot="16200000" flipH="1">
              <a:off x="4290452" y="2809908"/>
              <a:ext cx="425199" cy="147447"/>
            </a:xfrm>
            <a:prstGeom prst="curvedConnector3">
              <a:avLst/>
            </a:prstGeom>
            <a:ln w="25400">
              <a:solidFill>
                <a:srgbClr val="159BFF"/>
              </a:solidFill>
              <a:tailEnd type="none"/>
            </a:ln>
          </p:spPr>
          <p:style>
            <a:lnRef idx="1">
              <a:schemeClr val="accent1"/>
            </a:lnRef>
            <a:fillRef idx="0">
              <a:schemeClr val="accent1"/>
            </a:fillRef>
            <a:effectRef idx="0">
              <a:schemeClr val="accent1"/>
            </a:effectRef>
            <a:fontRef idx="minor">
              <a:schemeClr val="tx1"/>
            </a:fontRef>
          </p:style>
        </p:cxnSp>
        <p:cxnSp>
          <p:nvCxnSpPr>
            <p:cNvPr id="27" name="曲线连接符 26"/>
            <p:cNvCxnSpPr>
              <a:stCxn id="13" idx="4"/>
              <a:endCxn id="18" idx="0"/>
            </p:cNvCxnSpPr>
            <p:nvPr/>
          </p:nvCxnSpPr>
          <p:spPr>
            <a:xfrm rot="16200000" flipH="1">
              <a:off x="4702402" y="2397958"/>
              <a:ext cx="425199" cy="971347"/>
            </a:xfrm>
            <a:prstGeom prst="curvedConnector3">
              <a:avLst/>
            </a:prstGeom>
            <a:ln w="25400">
              <a:solidFill>
                <a:srgbClr val="159BFF"/>
              </a:solidFill>
              <a:tailEnd type="non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16" idx="4"/>
              <a:endCxn id="19" idx="0"/>
            </p:cNvCxnSpPr>
            <p:nvPr/>
          </p:nvCxnSpPr>
          <p:spPr>
            <a:xfrm rot="5400000">
              <a:off x="3324121" y="3783602"/>
              <a:ext cx="540061" cy="317448"/>
            </a:xfrm>
            <a:prstGeom prst="curvedConnector3">
              <a:avLst>
                <a:gd name="adj1" fmla="val 50000"/>
              </a:avLst>
            </a:prstGeom>
            <a:ln w="25400">
              <a:solidFill>
                <a:srgbClr val="159BFF"/>
              </a:solidFill>
              <a:tailEnd type="none"/>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16" idx="4"/>
              <a:endCxn id="20" idx="0"/>
            </p:cNvCxnSpPr>
            <p:nvPr/>
          </p:nvCxnSpPr>
          <p:spPr>
            <a:xfrm rot="16200000" flipH="1">
              <a:off x="3736071" y="3689100"/>
              <a:ext cx="540061" cy="506452"/>
            </a:xfrm>
            <a:prstGeom prst="curvedConnector3">
              <a:avLst>
                <a:gd name="adj1" fmla="val 50000"/>
              </a:avLst>
            </a:prstGeom>
            <a:ln w="25400">
              <a:solidFill>
                <a:srgbClr val="159BFF"/>
              </a:solidFill>
              <a:tailEnd type="none"/>
            </a:ln>
          </p:spPr>
          <p:style>
            <a:lnRef idx="1">
              <a:schemeClr val="accent1"/>
            </a:lnRef>
            <a:fillRef idx="0">
              <a:schemeClr val="accent1"/>
            </a:fillRef>
            <a:effectRef idx="0">
              <a:schemeClr val="accent1"/>
            </a:effectRef>
            <a:fontRef idx="minor">
              <a:schemeClr val="tx1"/>
            </a:fontRef>
          </p:style>
        </p:cxnSp>
      </p:grpSp>
      <p:sp>
        <p:nvSpPr>
          <p:cNvPr id="32" name="圆柱形 31"/>
          <p:cNvSpPr/>
          <p:nvPr/>
        </p:nvSpPr>
        <p:spPr>
          <a:xfrm>
            <a:off x="7596336" y="948226"/>
            <a:ext cx="864096" cy="864096"/>
          </a:xfrm>
          <a:prstGeom prst="can">
            <a:avLst/>
          </a:prstGeom>
          <a:solidFill>
            <a:srgbClr val="E27D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latin typeface="微软雅黑" pitchFamily="34" charset="-122"/>
                <a:ea typeface="微软雅黑" pitchFamily="34" charset="-122"/>
              </a:rPr>
              <a:t>STORE</a:t>
            </a:r>
            <a:endParaRPr lang="zh-CN" altLang="en-US" sz="1600" b="1" dirty="0">
              <a:latin typeface="微软雅黑" pitchFamily="34" charset="-122"/>
              <a:ea typeface="微软雅黑" pitchFamily="34" charset="-122"/>
            </a:endParaRPr>
          </a:p>
        </p:txBody>
      </p:sp>
      <p:sp>
        <p:nvSpPr>
          <p:cNvPr id="33" name="弧形 32"/>
          <p:cNvSpPr/>
          <p:nvPr/>
        </p:nvSpPr>
        <p:spPr>
          <a:xfrm rot="17060669">
            <a:off x="6109673" y="2018155"/>
            <a:ext cx="2294740" cy="1631807"/>
          </a:xfrm>
          <a:prstGeom prst="arc">
            <a:avLst/>
          </a:prstGeom>
          <a:ln w="25400">
            <a:solidFill>
              <a:srgbClr val="E27D15"/>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任意多边形 2"/>
          <p:cNvSpPr/>
          <p:nvPr/>
        </p:nvSpPr>
        <p:spPr>
          <a:xfrm>
            <a:off x="6098650" y="1757238"/>
            <a:ext cx="1391479" cy="2321781"/>
          </a:xfrm>
          <a:custGeom>
            <a:avLst/>
            <a:gdLst>
              <a:gd name="connsiteX0" fmla="*/ 1391479 w 1391479"/>
              <a:gd name="connsiteY0" fmla="*/ 0 h 2321781"/>
              <a:gd name="connsiteX1" fmla="*/ 628153 w 1391479"/>
              <a:gd name="connsiteY1" fmla="*/ 914400 h 2321781"/>
              <a:gd name="connsiteX2" fmla="*/ 0 w 1391479"/>
              <a:gd name="connsiteY2" fmla="*/ 2321781 h 2321781"/>
              <a:gd name="connsiteX3" fmla="*/ 0 w 1391479"/>
              <a:gd name="connsiteY3" fmla="*/ 2321781 h 2321781"/>
            </a:gdLst>
            <a:ahLst/>
            <a:cxnLst>
              <a:cxn ang="0">
                <a:pos x="connsiteX0" y="connsiteY0"/>
              </a:cxn>
              <a:cxn ang="0">
                <a:pos x="connsiteX1" y="connsiteY1"/>
              </a:cxn>
              <a:cxn ang="0">
                <a:pos x="connsiteX2" y="connsiteY2"/>
              </a:cxn>
              <a:cxn ang="0">
                <a:pos x="connsiteX3" y="connsiteY3"/>
              </a:cxn>
            </a:cxnLst>
            <a:rect l="l" t="t" r="r" b="b"/>
            <a:pathLst>
              <a:path w="1391479" h="2321781">
                <a:moveTo>
                  <a:pt x="1391479" y="0"/>
                </a:moveTo>
                <a:cubicBezTo>
                  <a:pt x="1125772" y="263718"/>
                  <a:pt x="860066" y="527437"/>
                  <a:pt x="628153" y="914400"/>
                </a:cubicBezTo>
                <a:cubicBezTo>
                  <a:pt x="396240" y="1301363"/>
                  <a:pt x="0" y="2321781"/>
                  <a:pt x="0" y="2321781"/>
                </a:cubicBezTo>
                <a:lnTo>
                  <a:pt x="0" y="2321781"/>
                </a:lnTo>
              </a:path>
            </a:pathLst>
          </a:custGeom>
          <a:ln w="25400">
            <a:solidFill>
              <a:srgbClr val="E27D15"/>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p:cNvSpPr/>
          <p:nvPr/>
        </p:nvSpPr>
        <p:spPr>
          <a:xfrm>
            <a:off x="395536" y="1348220"/>
            <a:ext cx="3861442" cy="1308884"/>
          </a:xfrm>
          <a:prstGeom prst="rect">
            <a:avLst/>
          </a:prstGeom>
        </p:spPr>
        <p:txBody>
          <a:bodyPr wrap="none">
            <a:spAutoFit/>
          </a:bodyPr>
          <a:lstStyle/>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使用单一的 </a:t>
            </a:r>
            <a:r>
              <a:rPr lang="en-US" altLang="zh-CN" sz="2800" b="1" dirty="0" smtClean="0">
                <a:solidFill>
                  <a:schemeClr val="bg1">
                    <a:lumMod val="50000"/>
                  </a:schemeClr>
                </a:solidFill>
                <a:latin typeface="微软雅黑" pitchFamily="34" charset="-122"/>
                <a:ea typeface="微软雅黑" pitchFamily="34" charset="-122"/>
              </a:rPr>
              <a:t>Store </a:t>
            </a:r>
            <a:r>
              <a:rPr lang="zh-CN" altLang="en-US" sz="2800" b="1" dirty="0" smtClean="0">
                <a:solidFill>
                  <a:schemeClr val="bg1">
                    <a:lumMod val="50000"/>
                  </a:schemeClr>
                </a:solidFill>
                <a:latin typeface="微软雅黑" pitchFamily="34" charset="-122"/>
                <a:ea typeface="微软雅黑" pitchFamily="34" charset="-122"/>
              </a:rPr>
              <a:t>对象</a:t>
            </a:r>
            <a:endParaRPr lang="en-US" altLang="zh-CN" sz="2800" b="1" dirty="0" smtClean="0">
              <a:solidFill>
                <a:schemeClr val="bg1">
                  <a:lumMod val="50000"/>
                </a:schemeClr>
              </a:solidFill>
              <a:latin typeface="微软雅黑" pitchFamily="34" charset="-122"/>
              <a:ea typeface="微软雅黑" pitchFamily="34" charset="-122"/>
            </a:endParaRPr>
          </a:p>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保存页面所有状态</a:t>
            </a:r>
            <a:endParaRPr lang="en-US" altLang="zh-CN" sz="3600" b="1" dirty="0">
              <a:solidFill>
                <a:srgbClr val="159BFF"/>
              </a:solidFill>
              <a:latin typeface="微软雅黑" pitchFamily="34" charset="-122"/>
              <a:ea typeface="微软雅黑" pitchFamily="34" charset="-122"/>
            </a:endParaRPr>
          </a:p>
        </p:txBody>
      </p:sp>
    </p:spTree>
    <p:extLst>
      <p:ext uri="{BB962C8B-B14F-4D97-AF65-F5344CB8AC3E}">
        <p14:creationId xmlns:p14="http://schemas.microsoft.com/office/powerpoint/2010/main" val="27197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up)">
                                      <p:cBhvr>
                                        <p:cTn id="14" dur="500"/>
                                        <p:tgtEl>
                                          <p:spTgt spid="33"/>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 grpId="0" animBg="1"/>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752989" cy="349276"/>
            <a:chOff x="-144016" y="419873"/>
            <a:chExt cx="4433218" cy="464516"/>
          </a:xfrm>
        </p:grpSpPr>
        <p:sp>
          <p:nvSpPr>
            <p:cNvPr id="28" name="TextBox 27"/>
            <p:cNvSpPr txBox="1"/>
            <p:nvPr/>
          </p:nvSpPr>
          <p:spPr>
            <a:xfrm>
              <a:off x="255643" y="434133"/>
              <a:ext cx="4033559"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-Data</a:t>
              </a:r>
              <a:r>
                <a:rPr lang="zh-CN" altLang="en-US" sz="1600" b="1" dirty="0" smtClean="0">
                  <a:solidFill>
                    <a:srgbClr val="159BFF"/>
                  </a:solidFill>
                  <a:latin typeface="微软雅黑" pitchFamily="34" charset="-122"/>
                  <a:ea typeface="微软雅黑" pitchFamily="34" charset="-122"/>
                </a:rPr>
                <a:t>一致性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流程图</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grpSp>
        <p:nvGrpSpPr>
          <p:cNvPr id="21" name="组合 46087"/>
          <p:cNvGrpSpPr/>
          <p:nvPr/>
        </p:nvGrpSpPr>
        <p:grpSpPr>
          <a:xfrm>
            <a:off x="743575" y="843558"/>
            <a:ext cx="7656850" cy="1800200"/>
            <a:chOff x="648147" y="1116013"/>
            <a:chExt cx="7200800" cy="2394156"/>
          </a:xfrm>
        </p:grpSpPr>
        <p:sp>
          <p:nvSpPr>
            <p:cNvPr id="22" name="矩形 21"/>
            <p:cNvSpPr/>
            <p:nvPr/>
          </p:nvSpPr>
          <p:spPr>
            <a:xfrm>
              <a:off x="648147" y="1116013"/>
              <a:ext cx="7200800" cy="2394156"/>
            </a:xfrm>
            <a:prstGeom prst="rect">
              <a:avLst/>
            </a:prstGeom>
            <a:solidFill>
              <a:srgbClr val="D9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3193179" y="1332038"/>
              <a:ext cx="1991472" cy="388858"/>
            </a:xfrm>
            <a:prstGeom prst="rect">
              <a:avLst/>
            </a:prstGeom>
            <a:noFill/>
          </p:spPr>
          <p:txBody>
            <a:bodyPr wrap="square" rtlCol="0">
              <a:spAutoFit/>
            </a:bodyPr>
            <a:lstStyle/>
            <a:p>
              <a:pPr algn="ctr"/>
              <a:r>
                <a:rPr lang="zh-CN" altLang="en-US" sz="1300" b="1" dirty="0" smtClean="0">
                  <a:solidFill>
                    <a:srgbClr val="159BFF"/>
                  </a:solidFill>
                  <a:latin typeface="微软雅黑" pitchFamily="34" charset="-122"/>
                  <a:ea typeface="微软雅黑" pitchFamily="34" charset="-122"/>
                </a:rPr>
                <a:t>服务端</a:t>
              </a:r>
              <a:endParaRPr lang="zh-CN" altLang="en-US" sz="1300" b="1" dirty="0">
                <a:solidFill>
                  <a:srgbClr val="159BFF"/>
                </a:solidFill>
                <a:latin typeface="微软雅黑" pitchFamily="34" charset="-122"/>
                <a:ea typeface="微软雅黑" pitchFamily="34" charset="-122"/>
              </a:endParaRPr>
            </a:p>
          </p:txBody>
        </p:sp>
      </p:grpSp>
      <p:grpSp>
        <p:nvGrpSpPr>
          <p:cNvPr id="25" name="组合 46087"/>
          <p:cNvGrpSpPr/>
          <p:nvPr/>
        </p:nvGrpSpPr>
        <p:grpSpPr>
          <a:xfrm>
            <a:off x="743575" y="3003797"/>
            <a:ext cx="7656850" cy="1985139"/>
            <a:chOff x="648147" y="1116012"/>
            <a:chExt cx="7200800" cy="2640114"/>
          </a:xfrm>
        </p:grpSpPr>
        <p:sp>
          <p:nvSpPr>
            <p:cNvPr id="33" name="矩形 32"/>
            <p:cNvSpPr/>
            <p:nvPr/>
          </p:nvSpPr>
          <p:spPr>
            <a:xfrm>
              <a:off x="648147" y="1116012"/>
              <a:ext cx="7200800" cy="2640114"/>
            </a:xfrm>
            <a:prstGeom prst="rect">
              <a:avLst/>
            </a:prstGeom>
            <a:solidFill>
              <a:srgbClr val="D9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3193179" y="1332038"/>
              <a:ext cx="1991472" cy="388858"/>
            </a:xfrm>
            <a:prstGeom prst="rect">
              <a:avLst/>
            </a:prstGeom>
            <a:noFill/>
          </p:spPr>
          <p:txBody>
            <a:bodyPr wrap="square" rtlCol="0">
              <a:spAutoFit/>
            </a:bodyPr>
            <a:lstStyle/>
            <a:p>
              <a:pPr algn="ctr"/>
              <a:r>
                <a:rPr lang="zh-CN" altLang="en-US" sz="1300" b="1" dirty="0" smtClean="0">
                  <a:solidFill>
                    <a:srgbClr val="159BFF"/>
                  </a:solidFill>
                  <a:latin typeface="微软雅黑" pitchFamily="34" charset="-122"/>
                  <a:ea typeface="微软雅黑" pitchFamily="34" charset="-122"/>
                </a:rPr>
                <a:t>浏览器</a:t>
              </a:r>
              <a:endParaRPr lang="zh-CN" altLang="en-US" sz="1300" b="1" dirty="0">
                <a:solidFill>
                  <a:srgbClr val="159BFF"/>
                </a:solidFill>
                <a:latin typeface="微软雅黑" pitchFamily="34" charset="-122"/>
                <a:ea typeface="微软雅黑" pitchFamily="34" charset="-122"/>
              </a:endParaRPr>
            </a:p>
          </p:txBody>
        </p:sp>
      </p:grpSp>
      <p:grpSp>
        <p:nvGrpSpPr>
          <p:cNvPr id="47" name="组合 30"/>
          <p:cNvGrpSpPr/>
          <p:nvPr/>
        </p:nvGrpSpPr>
        <p:grpSpPr>
          <a:xfrm>
            <a:off x="2383143" y="1443162"/>
            <a:ext cx="4250895" cy="1087248"/>
            <a:chOff x="720155" y="1332038"/>
            <a:chExt cx="2766211" cy="1313644"/>
          </a:xfrm>
        </p:grpSpPr>
        <p:sp>
          <p:nvSpPr>
            <p:cNvPr id="48" name="矩形 47"/>
            <p:cNvSpPr/>
            <p:nvPr/>
          </p:nvSpPr>
          <p:spPr>
            <a:xfrm>
              <a:off x="720155" y="1332038"/>
              <a:ext cx="2766211" cy="1313644"/>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785635" y="1468250"/>
              <a:ext cx="2643330" cy="1041220"/>
            </a:xfrm>
            <a:prstGeom prst="rect">
              <a:avLst/>
            </a:prstGeom>
            <a:noFill/>
          </p:spPr>
          <p:txBody>
            <a:bodyPr wrap="square" rtlCol="0">
              <a:spAutoFit/>
            </a:bodyPr>
            <a:lstStyle/>
            <a:p>
              <a:r>
                <a:rPr lang="en-US" altLang="zh-CN" sz="1000" b="1" dirty="0" smtClean="0">
                  <a:solidFill>
                    <a:srgbClr val="159BFF"/>
                  </a:solidFill>
                  <a:latin typeface="微软雅黑" pitchFamily="34" charset="-122"/>
                  <a:ea typeface="微软雅黑" pitchFamily="34" charset="-122"/>
                </a:rPr>
                <a:t>… …</a:t>
              </a:r>
            </a:p>
            <a:p>
              <a:r>
                <a:rPr lang="en-US" altLang="zh-CN" sz="1000" b="1" dirty="0" smtClean="0">
                  <a:solidFill>
                    <a:srgbClr val="159BFF"/>
                  </a:solidFill>
                  <a:latin typeface="微软雅黑" pitchFamily="34" charset="-122"/>
                  <a:ea typeface="微软雅黑" pitchFamily="34" charset="-122"/>
                </a:rPr>
                <a:t>&lt;script&gt;</a:t>
              </a:r>
            </a:p>
            <a:p>
              <a:r>
                <a:rPr lang="en-US" altLang="zh-CN" sz="1000" b="1" dirty="0" smtClean="0">
                  <a:solidFill>
                    <a:srgbClr val="C00000"/>
                  </a:solidFill>
                  <a:latin typeface="微软雅黑" pitchFamily="34" charset="-122"/>
                  <a:ea typeface="微软雅黑" pitchFamily="34" charset="-122"/>
                </a:rPr>
                <a:t>    </a:t>
              </a:r>
              <a:r>
                <a:rPr lang="en-US" altLang="zh-CN" sz="1000" b="1" dirty="0" err="1" smtClean="0">
                  <a:solidFill>
                    <a:srgbClr val="C00000"/>
                  </a:solidFill>
                  <a:latin typeface="微软雅黑" pitchFamily="34" charset="-122"/>
                  <a:ea typeface="微软雅黑" pitchFamily="34" charset="-122"/>
                </a:rPr>
                <a:t>window.__INITIAL_STATE</a:t>
              </a:r>
              <a:r>
                <a:rPr lang="en-US" altLang="zh-CN" sz="1000" b="1" dirty="0" smtClean="0">
                  <a:solidFill>
                    <a:srgbClr val="159BFF"/>
                  </a:solidFill>
                  <a:latin typeface="微软雅黑" pitchFamily="34" charset="-122"/>
                  <a:ea typeface="微软雅黑" pitchFamily="34" charset="-122"/>
                </a:rPr>
                <a:t>=</a:t>
              </a:r>
              <a:r>
                <a:rPr lang="en-US" altLang="zh-CN" sz="1000" b="1" dirty="0" err="1" smtClean="0">
                  <a:solidFill>
                    <a:srgbClr val="159BFF"/>
                  </a:solidFill>
                  <a:latin typeface="微软雅黑" pitchFamily="34" charset="-122"/>
                  <a:ea typeface="微软雅黑" pitchFamily="34" charset="-122"/>
                </a:rPr>
                <a:t>JSON.stringify</a:t>
              </a:r>
              <a:r>
                <a:rPr lang="en-US" altLang="zh-CN" sz="1000" b="1" dirty="0" smtClean="0">
                  <a:solidFill>
                    <a:srgbClr val="159BFF"/>
                  </a:solidFill>
                  <a:latin typeface="微软雅黑" pitchFamily="34" charset="-122"/>
                  <a:ea typeface="微软雅黑" pitchFamily="34" charset="-122"/>
                </a:rPr>
                <a:t>(</a:t>
              </a:r>
              <a:r>
                <a:rPr lang="en-US" altLang="zh-CN" sz="1000" b="1" dirty="0" err="1" smtClean="0">
                  <a:solidFill>
                    <a:srgbClr val="C00000"/>
                  </a:solidFill>
                  <a:latin typeface="微软雅黑" pitchFamily="34" charset="-122"/>
                  <a:ea typeface="微软雅黑" pitchFamily="34" charset="-122"/>
                </a:rPr>
                <a:t>store.getState</a:t>
              </a:r>
              <a:r>
                <a:rPr lang="en-US" altLang="zh-CN" sz="1000" b="1" dirty="0" smtClean="0">
                  <a:solidFill>
                    <a:srgbClr val="159BFF"/>
                  </a:solidFill>
                  <a:latin typeface="微软雅黑" pitchFamily="34" charset="-122"/>
                  <a:ea typeface="微软雅黑" pitchFamily="34" charset="-122"/>
                </a:rPr>
                <a:t>())</a:t>
              </a:r>
            </a:p>
            <a:p>
              <a:r>
                <a:rPr lang="en-US" altLang="zh-CN" sz="1000" b="1" dirty="0" smtClean="0">
                  <a:solidFill>
                    <a:srgbClr val="159BFF"/>
                  </a:solidFill>
                  <a:latin typeface="微软雅黑" pitchFamily="34" charset="-122"/>
                  <a:ea typeface="微软雅黑" pitchFamily="34" charset="-122"/>
                </a:rPr>
                <a:t>&lt;/</a:t>
              </a:r>
              <a:r>
                <a:rPr lang="en-US" altLang="zh-CN" sz="1000" b="1" dirty="0">
                  <a:solidFill>
                    <a:srgbClr val="159BFF"/>
                  </a:solidFill>
                  <a:latin typeface="微软雅黑" pitchFamily="34" charset="-122"/>
                  <a:ea typeface="微软雅黑" pitchFamily="34" charset="-122"/>
                </a:rPr>
                <a:t>script&gt;</a:t>
              </a:r>
            </a:p>
            <a:p>
              <a:r>
                <a:rPr lang="en-US" altLang="zh-CN" sz="1000" b="1" dirty="0">
                  <a:solidFill>
                    <a:srgbClr val="159BFF"/>
                  </a:solidFill>
                  <a:latin typeface="微软雅黑" pitchFamily="34" charset="-122"/>
                  <a:ea typeface="微软雅黑" pitchFamily="34" charset="-122"/>
                </a:rPr>
                <a:t>… </a:t>
              </a:r>
              <a:r>
                <a:rPr lang="en-US" altLang="zh-CN" sz="1000" b="1" dirty="0" smtClean="0">
                  <a:solidFill>
                    <a:srgbClr val="159BFF"/>
                  </a:solidFill>
                  <a:latin typeface="微软雅黑" pitchFamily="34" charset="-122"/>
                  <a:ea typeface="微软雅黑" pitchFamily="34" charset="-122"/>
                </a:rPr>
                <a:t>…</a:t>
              </a:r>
              <a:endParaRPr lang="zh-CN" altLang="en-US" sz="1000" b="1" dirty="0">
                <a:solidFill>
                  <a:srgbClr val="C00000"/>
                </a:solidFill>
                <a:latin typeface="微软雅黑" pitchFamily="34" charset="-122"/>
                <a:ea typeface="微软雅黑" pitchFamily="34" charset="-122"/>
              </a:endParaRPr>
            </a:p>
          </p:txBody>
        </p:sp>
      </p:grpSp>
      <p:sp>
        <p:nvSpPr>
          <p:cNvPr id="50" name="燕尾形箭头 49"/>
          <p:cNvSpPr/>
          <p:nvPr/>
        </p:nvSpPr>
        <p:spPr>
          <a:xfrm rot="5400000">
            <a:off x="4384481" y="2752152"/>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grpSp>
        <p:nvGrpSpPr>
          <p:cNvPr id="51" name="组合 30"/>
          <p:cNvGrpSpPr/>
          <p:nvPr/>
        </p:nvGrpSpPr>
        <p:grpSpPr>
          <a:xfrm>
            <a:off x="2496854" y="3579862"/>
            <a:ext cx="4451410" cy="1395445"/>
            <a:chOff x="720155" y="1332038"/>
            <a:chExt cx="2983615" cy="1855854"/>
          </a:xfrm>
        </p:grpSpPr>
        <p:sp>
          <p:nvSpPr>
            <p:cNvPr id="52" name="矩形 51"/>
            <p:cNvSpPr/>
            <p:nvPr/>
          </p:nvSpPr>
          <p:spPr>
            <a:xfrm>
              <a:off x="720155" y="1332038"/>
              <a:ext cx="2983615" cy="1712923"/>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720155" y="1427804"/>
              <a:ext cx="2983615" cy="1760088"/>
            </a:xfrm>
            <a:prstGeom prst="rect">
              <a:avLst/>
            </a:prstGeom>
            <a:noFill/>
          </p:spPr>
          <p:txBody>
            <a:bodyPr wrap="square" rtlCol="0">
              <a:spAutoFit/>
            </a:bodyPr>
            <a:lstStyle/>
            <a:p>
              <a:r>
                <a:rPr lang="en-US" altLang="zh-CN" sz="1000" b="1" dirty="0" err="1">
                  <a:solidFill>
                    <a:srgbClr val="159BFF"/>
                  </a:solidFill>
                  <a:latin typeface="微软雅黑" pitchFamily="34" charset="-122"/>
                  <a:ea typeface="微软雅黑" pitchFamily="34" charset="-122"/>
                </a:rPr>
                <a:t>c</a:t>
              </a:r>
              <a:r>
                <a:rPr lang="en-US" altLang="zh-CN" sz="1000" b="1" dirty="0" err="1" smtClean="0">
                  <a:solidFill>
                    <a:srgbClr val="159BFF"/>
                  </a:solidFill>
                  <a:latin typeface="微软雅黑" pitchFamily="34" charset="-122"/>
                  <a:ea typeface="微软雅黑" pitchFamily="34" charset="-122"/>
                </a:rPr>
                <a:t>onst</a:t>
              </a:r>
              <a:r>
                <a:rPr lang="en-US" altLang="zh-CN" sz="1000" b="1" dirty="0" smtClean="0">
                  <a:solidFill>
                    <a:srgbClr val="159BFF"/>
                  </a:solidFill>
                  <a:latin typeface="微软雅黑" pitchFamily="34" charset="-122"/>
                  <a:ea typeface="微软雅黑" pitchFamily="34" charset="-122"/>
                </a:rPr>
                <a:t> store = </a:t>
              </a:r>
              <a:r>
                <a:rPr lang="en-US" altLang="zh-CN" sz="1000" b="1" dirty="0" err="1" smtClean="0">
                  <a:solidFill>
                    <a:srgbClr val="159BFF"/>
                  </a:solidFill>
                  <a:latin typeface="微软雅黑" pitchFamily="34" charset="-122"/>
                  <a:ea typeface="微软雅黑" pitchFamily="34" charset="-122"/>
                </a:rPr>
                <a:t>createStore</a:t>
              </a:r>
              <a:r>
                <a:rPr lang="en-US" altLang="zh-CN" sz="1000" b="1" dirty="0" smtClean="0">
                  <a:solidFill>
                    <a:srgbClr val="159BFF"/>
                  </a:solidFill>
                  <a:latin typeface="微软雅黑" pitchFamily="34" charset="-122"/>
                  <a:ea typeface="微软雅黑" pitchFamily="34" charset="-122"/>
                </a:rPr>
                <a:t>(reducers, </a:t>
              </a:r>
              <a:r>
                <a:rPr lang="en-US" altLang="zh-CN" sz="1000" b="1" dirty="0" err="1" smtClean="0">
                  <a:solidFill>
                    <a:srgbClr val="C00000"/>
                  </a:solidFill>
                  <a:latin typeface="微软雅黑" pitchFamily="34" charset="-122"/>
                  <a:ea typeface="微软雅黑" pitchFamily="34" charset="-122"/>
                </a:rPr>
                <a:t>window.__INITIAL_STATE</a:t>
              </a:r>
              <a:r>
                <a:rPr lang="en-US" altLang="zh-CN" sz="1000" b="1" dirty="0" smtClean="0">
                  <a:solidFill>
                    <a:srgbClr val="C00000"/>
                  </a:solidFill>
                  <a:latin typeface="微软雅黑" pitchFamily="34" charset="-122"/>
                  <a:ea typeface="微软雅黑" pitchFamily="34" charset="-122"/>
                </a:rPr>
                <a:t> </a:t>
              </a:r>
              <a:r>
                <a:rPr lang="en-US" altLang="zh-CN" sz="1000" b="1" dirty="0" smtClean="0">
                  <a:solidFill>
                    <a:srgbClr val="159BFF"/>
                  </a:solidFill>
                  <a:latin typeface="微软雅黑" pitchFamily="34" charset="-122"/>
                  <a:ea typeface="微软雅黑" pitchFamily="34" charset="-122"/>
                </a:rPr>
                <a:t>|| {} );</a:t>
              </a:r>
            </a:p>
            <a:p>
              <a:endParaRPr lang="en-US" altLang="zh-CN" sz="1000" b="1" dirty="0" smtClean="0">
                <a:solidFill>
                  <a:srgbClr val="159BFF"/>
                </a:solidFill>
                <a:latin typeface="微软雅黑" pitchFamily="34" charset="-122"/>
                <a:ea typeface="微软雅黑" pitchFamily="34" charset="-122"/>
              </a:endParaRPr>
            </a:p>
            <a:p>
              <a:r>
                <a:rPr lang="en-US" altLang="zh-CN" sz="1000" b="1" dirty="0" err="1" smtClean="0">
                  <a:solidFill>
                    <a:srgbClr val="159BFF"/>
                  </a:solidFill>
                  <a:latin typeface="微软雅黑" pitchFamily="34" charset="-122"/>
                  <a:ea typeface="微软雅黑" pitchFamily="34" charset="-122"/>
                </a:rPr>
                <a:t>ReactDOM.render</a:t>
              </a:r>
              <a:r>
                <a:rPr lang="en-US" altLang="zh-CN" sz="1000" b="1" dirty="0" smtClean="0">
                  <a:solidFill>
                    <a:srgbClr val="159BFF"/>
                  </a:solidFill>
                  <a:latin typeface="微软雅黑" pitchFamily="34" charset="-122"/>
                  <a:ea typeface="微软雅黑" pitchFamily="34" charset="-122"/>
                </a:rPr>
                <a:t>( </a:t>
              </a:r>
              <a:endParaRPr lang="en-US" altLang="zh-CN" sz="1000" b="1" dirty="0">
                <a:solidFill>
                  <a:srgbClr val="159BFF"/>
                </a:solidFill>
                <a:latin typeface="微软雅黑" pitchFamily="34" charset="-122"/>
                <a:ea typeface="微软雅黑" pitchFamily="34" charset="-122"/>
              </a:endParaRPr>
            </a:p>
            <a:p>
              <a:r>
                <a:rPr lang="en-US" altLang="zh-CN" sz="1000" b="1" dirty="0">
                  <a:solidFill>
                    <a:srgbClr val="159BFF"/>
                  </a:solidFill>
                  <a:latin typeface="微软雅黑" pitchFamily="34" charset="-122"/>
                  <a:ea typeface="微软雅黑" pitchFamily="34" charset="-122"/>
                </a:rPr>
                <a:t>    &lt;Provider store={</a:t>
              </a:r>
              <a:r>
                <a:rPr lang="en-US" altLang="zh-CN" sz="1000" b="1" dirty="0">
                  <a:solidFill>
                    <a:srgbClr val="C00000"/>
                  </a:solidFill>
                  <a:latin typeface="微软雅黑" pitchFamily="34" charset="-122"/>
                  <a:ea typeface="微软雅黑" pitchFamily="34" charset="-122"/>
                </a:rPr>
                <a:t>store</a:t>
              </a:r>
              <a:r>
                <a:rPr lang="en-US" altLang="zh-CN" sz="1000" b="1" dirty="0">
                  <a:solidFill>
                    <a:srgbClr val="159BFF"/>
                  </a:solidFill>
                  <a:latin typeface="微软雅黑" pitchFamily="34" charset="-122"/>
                  <a:ea typeface="微软雅黑" pitchFamily="34" charset="-122"/>
                </a:rPr>
                <a:t>}&gt;     </a:t>
              </a:r>
            </a:p>
            <a:p>
              <a:r>
                <a:rPr lang="en-US" altLang="zh-CN" sz="1000" b="1" dirty="0">
                  <a:solidFill>
                    <a:srgbClr val="159BFF"/>
                  </a:solidFill>
                  <a:latin typeface="微软雅黑" pitchFamily="34" charset="-122"/>
                  <a:ea typeface="微软雅黑" pitchFamily="34" charset="-122"/>
                </a:rPr>
                <a:t>        &lt;Main /&gt; </a:t>
              </a:r>
            </a:p>
            <a:p>
              <a:r>
                <a:rPr lang="en-US" altLang="zh-CN" sz="1000" b="1" dirty="0">
                  <a:solidFill>
                    <a:srgbClr val="159BFF"/>
                  </a:solidFill>
                  <a:latin typeface="微软雅黑" pitchFamily="34" charset="-122"/>
                  <a:ea typeface="微软雅黑" pitchFamily="34" charset="-122"/>
                </a:rPr>
                <a:t>    &lt;/Provider&gt; </a:t>
              </a:r>
            </a:p>
            <a:p>
              <a:r>
                <a:rPr lang="en-US" altLang="zh-CN" sz="1000" b="1" dirty="0">
                  <a:solidFill>
                    <a:srgbClr val="159BFF"/>
                  </a:solidFill>
                  <a:latin typeface="微软雅黑" pitchFamily="34" charset="-122"/>
                  <a:ea typeface="微软雅黑" pitchFamily="34" charset="-122"/>
                </a:rPr>
                <a:t>)</a:t>
              </a:r>
              <a:endParaRPr lang="zh-CN" altLang="en-US" sz="1000" b="1" dirty="0">
                <a:solidFill>
                  <a:srgbClr val="159BFF"/>
                </a:solidFill>
                <a:latin typeface="微软雅黑" pitchFamily="34" charset="-122"/>
                <a:ea typeface="微软雅黑" pitchFamily="34" charset="-122"/>
              </a:endParaRPr>
            </a:p>
            <a:p>
              <a:pPr algn="ctr"/>
              <a:endParaRPr lang="zh-CN" altLang="en-US" sz="1000" b="1" dirty="0">
                <a:solidFill>
                  <a:srgbClr val="159B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570680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250"/>
                                        <p:tgtEl>
                                          <p:spTgt spid="50"/>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50"/>
                                        <p:tgtEl>
                                          <p:spTgt spid="2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1029" name="Picture 5" descr="C:\Users\richieli\Desktop\cdb722e2cd3614c297e27a3c8d6d375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709389"/>
            <a:ext cx="6019800" cy="4238625"/>
          </a:xfrm>
          <a:prstGeom prst="rect">
            <a:avLst/>
          </a:prstGeom>
          <a:noFill/>
          <a:extLst>
            <a:ext uri="{909E8E84-426E-40DD-AFC4-6F175D3DCCD1}">
              <a14:hiddenFill xmlns:a14="http://schemas.microsoft.com/office/drawing/2010/main">
                <a:solidFill>
                  <a:srgbClr val="FFFFFF"/>
                </a:solidFill>
              </a14:hiddenFill>
            </a:ext>
          </a:extLst>
        </p:spPr>
      </p:pic>
      <p:sp>
        <p:nvSpPr>
          <p:cNvPr id="3" name="椭圆形标注 2"/>
          <p:cNvSpPr/>
          <p:nvPr/>
        </p:nvSpPr>
        <p:spPr>
          <a:xfrm>
            <a:off x="3419872" y="267494"/>
            <a:ext cx="1584176" cy="1152128"/>
          </a:xfrm>
          <a:prstGeom prst="wedgeEllipseCallout">
            <a:avLst>
              <a:gd name="adj1" fmla="val -57305"/>
              <a:gd name="adj2" fmla="val 61755"/>
            </a:avLst>
          </a:prstGeom>
          <a:solidFill>
            <a:srgbClr val="E27D15"/>
          </a:solidFill>
          <a:ln>
            <a:solidFill>
              <a:srgbClr val="E27D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首</a:t>
            </a:r>
            <a:r>
              <a:rPr lang="zh-CN" altLang="en-US" sz="1600" b="1" dirty="0" smtClean="0">
                <a:latin typeface="微软雅黑" pitchFamily="34" charset="-122"/>
                <a:ea typeface="微软雅黑" pitchFamily="34" charset="-122"/>
              </a:rPr>
              <a:t>屏测速</a:t>
            </a:r>
            <a:r>
              <a:rPr lang="zh-CN" altLang="en-US" sz="1600" b="1" dirty="0">
                <a:latin typeface="微软雅黑" pitchFamily="34" charset="-122"/>
                <a:ea typeface="微软雅黑" pitchFamily="34" charset="-122"/>
              </a:rPr>
              <a:t>数据</a:t>
            </a:r>
            <a:r>
              <a:rPr lang="zh-CN" altLang="en-US" sz="1600" b="1" dirty="0" smtClean="0">
                <a:latin typeface="微软雅黑" pitchFamily="34" charset="-122"/>
                <a:ea typeface="微软雅黑" pitchFamily="34" charset="-122"/>
              </a:rPr>
              <a:t>太差了，做直出吧！</a:t>
            </a:r>
            <a:endParaRPr lang="zh-CN" altLang="en-US" sz="1600" b="1" dirty="0">
              <a:latin typeface="微软雅黑" pitchFamily="34" charset="-122"/>
              <a:ea typeface="微软雅黑" pitchFamily="34" charset="-122"/>
            </a:endParaRPr>
          </a:p>
        </p:txBody>
      </p:sp>
      <p:sp>
        <p:nvSpPr>
          <p:cNvPr id="13" name="椭圆形标注 12"/>
          <p:cNvSpPr/>
          <p:nvPr/>
        </p:nvSpPr>
        <p:spPr>
          <a:xfrm flipH="1">
            <a:off x="5090880" y="627534"/>
            <a:ext cx="849660" cy="638932"/>
          </a:xfrm>
          <a:prstGeom prst="wedgeEllipseCallout">
            <a:avLst>
              <a:gd name="adj1" fmla="val -34069"/>
              <a:gd name="adj2" fmla="val 71513"/>
            </a:avLst>
          </a:prstGeom>
          <a:solidFill>
            <a:srgbClr val="1BA1A4"/>
          </a:solidFill>
          <a:ln>
            <a:solidFill>
              <a:srgbClr val="1BA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好</a:t>
            </a:r>
            <a:endParaRPr lang="zh-CN" altLang="en-US" sz="1600" b="1" dirty="0">
              <a:latin typeface="微软雅黑" pitchFamily="34" charset="-122"/>
              <a:ea typeface="微软雅黑" pitchFamily="34" charset="-122"/>
            </a:endParaRPr>
          </a:p>
        </p:txBody>
      </p:sp>
      <p:pic>
        <p:nvPicPr>
          <p:cNvPr id="1032" name="Picture 8" descr="C:\Users\richieli\Desktop\5157693f2bbc5a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796135" y="1059581"/>
            <a:ext cx="1008113" cy="98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92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-Data</a:t>
              </a:r>
              <a:r>
                <a:rPr lang="zh-CN" altLang="en-US" sz="1600" b="1" dirty="0" smtClean="0">
                  <a:solidFill>
                    <a:srgbClr val="159BFF"/>
                  </a:solidFill>
                  <a:latin typeface="微软雅黑" pitchFamily="34" charset="-122"/>
                  <a:ea typeface="微软雅黑" pitchFamily="34" charset="-122"/>
                </a:rPr>
                <a:t>一致性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问题</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75" name="TextBox 29"/>
          <p:cNvSpPr txBox="1"/>
          <p:nvPr/>
        </p:nvSpPr>
        <p:spPr>
          <a:xfrm>
            <a:off x="1220279" y="1275606"/>
            <a:ext cx="6703442" cy="1754326"/>
          </a:xfrm>
          <a:prstGeom prst="rect">
            <a:avLst/>
          </a:prstGeom>
          <a:noFill/>
        </p:spPr>
        <p:txBody>
          <a:bodyPr wrap="square" rtlCol="0">
            <a:spAutoFit/>
          </a:bodyPr>
          <a:lstStyle/>
          <a:p>
            <a:pPr>
              <a:lnSpc>
                <a:spcPct val="150000"/>
              </a:lnSpc>
            </a:pPr>
            <a:r>
              <a:rPr lang="zh-CN" altLang="en-US" sz="2800" b="1" dirty="0">
                <a:solidFill>
                  <a:schemeClr val="bg1">
                    <a:lumMod val="50000"/>
                  </a:schemeClr>
                </a:solidFill>
                <a:latin typeface="微软雅黑" pitchFamily="34" charset="-122"/>
                <a:ea typeface="微软雅黑" pitchFamily="34" charset="-122"/>
              </a:rPr>
              <a:t>浏览器</a:t>
            </a:r>
            <a:r>
              <a:rPr lang="zh-CN" altLang="en-US" sz="2800" b="1" dirty="0" smtClean="0">
                <a:solidFill>
                  <a:schemeClr val="bg1">
                    <a:lumMod val="50000"/>
                  </a:schemeClr>
                </a:solidFill>
                <a:latin typeface="微软雅黑" pitchFamily="34" charset="-122"/>
                <a:ea typeface="微软雅黑" pitchFamily="34" charset="-122"/>
              </a:rPr>
              <a:t>使用 </a:t>
            </a:r>
            <a:r>
              <a:rPr lang="en-US" altLang="zh-CN" sz="3600" b="1" dirty="0" err="1" smtClean="0">
                <a:solidFill>
                  <a:srgbClr val="159BFF"/>
                </a:solidFill>
                <a:latin typeface="微软雅黑" pitchFamily="34" charset="-122"/>
                <a:ea typeface="微软雅黑" pitchFamily="34" charset="-122"/>
              </a:rPr>
              <a:t>ajax</a:t>
            </a:r>
            <a:r>
              <a:rPr lang="en-US" altLang="zh-CN" sz="3600" b="1" dirty="0" smtClean="0">
                <a:solidFill>
                  <a:srgbClr val="159BFF"/>
                </a:solidFill>
                <a:latin typeface="微软雅黑" pitchFamily="34" charset="-122"/>
                <a:ea typeface="微软雅黑" pitchFamily="34" charset="-122"/>
              </a:rPr>
              <a:t> </a:t>
            </a:r>
          </a:p>
          <a:p>
            <a:pPr algn="r">
              <a:lnSpc>
                <a:spcPct val="150000"/>
              </a:lnSpc>
            </a:pPr>
            <a:r>
              <a:rPr lang="en-US" altLang="zh-CN" sz="2800" b="1" dirty="0" smtClean="0">
                <a:solidFill>
                  <a:schemeClr val="bg1">
                    <a:lumMod val="50000"/>
                  </a:schemeClr>
                </a:solidFill>
                <a:latin typeface="微软雅黑" pitchFamily="34" charset="-122"/>
                <a:ea typeface="微软雅黑" pitchFamily="34" charset="-122"/>
              </a:rPr>
              <a:t>Node</a:t>
            </a:r>
            <a:r>
              <a:rPr lang="zh-CN" altLang="en-US" sz="2800" b="1" dirty="0" smtClean="0">
                <a:solidFill>
                  <a:schemeClr val="bg1">
                    <a:lumMod val="50000"/>
                  </a:schemeClr>
                </a:solidFill>
                <a:latin typeface="微软雅黑" pitchFamily="34" charset="-122"/>
                <a:ea typeface="微软雅黑" pitchFamily="34" charset="-122"/>
              </a:rPr>
              <a:t>端使用 </a:t>
            </a:r>
            <a:r>
              <a:rPr lang="en-US" altLang="zh-CN" sz="3600" b="1" dirty="0" err="1" smtClean="0">
                <a:solidFill>
                  <a:srgbClr val="159BFF"/>
                </a:solidFill>
                <a:latin typeface="微软雅黑" pitchFamily="34" charset="-122"/>
                <a:ea typeface="微软雅黑" pitchFamily="34" charset="-122"/>
              </a:rPr>
              <a:t>http.request</a:t>
            </a:r>
            <a:endParaRPr lang="en-US" altLang="zh-CN" sz="3600" b="1" dirty="0" smtClean="0">
              <a:solidFill>
                <a:srgbClr val="159BFF"/>
              </a:solidFill>
              <a:latin typeface="微软雅黑" pitchFamily="34" charset="-122"/>
              <a:ea typeface="微软雅黑" pitchFamily="34" charset="-122"/>
            </a:endParaRPr>
          </a:p>
        </p:txBody>
      </p:sp>
      <p:sp>
        <p:nvSpPr>
          <p:cNvPr id="2" name="矩形 1"/>
          <p:cNvSpPr/>
          <p:nvPr/>
        </p:nvSpPr>
        <p:spPr>
          <a:xfrm>
            <a:off x="2656251" y="3194024"/>
            <a:ext cx="3831498" cy="923330"/>
          </a:xfrm>
          <a:prstGeom prst="rect">
            <a:avLst/>
          </a:prstGeom>
        </p:spPr>
        <p:txBody>
          <a:bodyPr wrap="none">
            <a:spAutoFit/>
          </a:bodyPr>
          <a:lstStyle/>
          <a:p>
            <a:pPr algn="ctr">
              <a:lnSpc>
                <a:spcPct val="150000"/>
              </a:lnSpc>
            </a:pPr>
            <a:r>
              <a:rPr lang="zh-CN" altLang="en-US" sz="2800" b="1" dirty="0">
                <a:solidFill>
                  <a:schemeClr val="bg1">
                    <a:lumMod val="50000"/>
                  </a:schemeClr>
                </a:solidFill>
                <a:latin typeface="微软雅黑" pitchFamily="34" charset="-122"/>
                <a:ea typeface="微软雅黑" pitchFamily="34" charset="-122"/>
              </a:rPr>
              <a:t>怎样保证</a:t>
            </a:r>
            <a:r>
              <a:rPr lang="zh-CN" altLang="en-US" sz="2800" b="1" dirty="0" smtClean="0">
                <a:solidFill>
                  <a:schemeClr val="bg1">
                    <a:lumMod val="50000"/>
                  </a:schemeClr>
                </a:solidFill>
                <a:latin typeface="微软雅黑" pitchFamily="34" charset="-122"/>
                <a:ea typeface="微软雅黑" pitchFamily="34" charset="-122"/>
              </a:rPr>
              <a:t>源码 </a:t>
            </a:r>
            <a:r>
              <a:rPr lang="zh-CN" altLang="en-US" sz="3600" b="1" dirty="0" smtClean="0">
                <a:solidFill>
                  <a:srgbClr val="159BFF"/>
                </a:solidFill>
                <a:latin typeface="微软雅黑" pitchFamily="34" charset="-122"/>
                <a:ea typeface="微软雅黑" pitchFamily="34" charset="-122"/>
              </a:rPr>
              <a:t>同构</a:t>
            </a:r>
            <a:r>
              <a:rPr lang="zh-CN" altLang="en-US" sz="3600" b="1" dirty="0">
                <a:solidFill>
                  <a:srgbClr val="159BFF"/>
                </a:solidFill>
                <a:latin typeface="微软雅黑" pitchFamily="34" charset="-122"/>
                <a:ea typeface="微软雅黑" pitchFamily="34" charset="-122"/>
              </a:rPr>
              <a:t>？</a:t>
            </a:r>
            <a:endParaRPr lang="en-US" altLang="zh-CN" sz="3600" b="1" dirty="0">
              <a:solidFill>
                <a:srgbClr val="159BFF"/>
              </a:solidFill>
              <a:latin typeface="微软雅黑" pitchFamily="34" charset="-122"/>
              <a:ea typeface="微软雅黑" pitchFamily="34" charset="-122"/>
            </a:endParaRPr>
          </a:p>
        </p:txBody>
      </p:sp>
    </p:spTree>
    <p:extLst>
      <p:ext uri="{BB962C8B-B14F-4D97-AF65-F5344CB8AC3E}">
        <p14:creationId xmlns:p14="http://schemas.microsoft.com/office/powerpoint/2010/main" val="3528259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方案</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9" name="TextBox 29"/>
          <p:cNvSpPr txBox="1"/>
          <p:nvPr/>
        </p:nvSpPr>
        <p:spPr>
          <a:xfrm>
            <a:off x="1220279" y="2139702"/>
            <a:ext cx="6703442" cy="825419"/>
          </a:xfrm>
          <a:prstGeom prst="rect">
            <a:avLst/>
          </a:prstGeom>
          <a:noFill/>
        </p:spPr>
        <p:txBody>
          <a:bodyPr wrap="square" rtlCol="0">
            <a:spAutoFit/>
          </a:bodyPr>
          <a:lstStyle/>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同构直出 </a:t>
            </a:r>
            <a:r>
              <a:rPr lang="zh-CN" altLang="en-US" sz="3600" b="1" dirty="0" smtClean="0">
                <a:solidFill>
                  <a:srgbClr val="159BFF"/>
                </a:solidFill>
                <a:latin typeface="微软雅黑" pitchFamily="34" charset="-122"/>
                <a:ea typeface="微软雅黑" pitchFamily="34" charset="-122"/>
              </a:rPr>
              <a:t>解决方案</a:t>
            </a:r>
            <a:endParaRPr lang="en-US" altLang="zh-CN" sz="3600" b="1" dirty="0" smtClean="0">
              <a:solidFill>
                <a:srgbClr val="159BFF"/>
              </a:solidFill>
              <a:latin typeface="微软雅黑" pitchFamily="34" charset="-122"/>
              <a:ea typeface="微软雅黑" pitchFamily="34" charset="-122"/>
            </a:endParaRPr>
          </a:p>
        </p:txBody>
      </p:sp>
    </p:spTree>
    <p:extLst>
      <p:ext uri="{BB962C8B-B14F-4D97-AF65-F5344CB8AC3E}">
        <p14:creationId xmlns:p14="http://schemas.microsoft.com/office/powerpoint/2010/main" val="1308063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方案</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1503164"/>
            <a:ext cx="706181" cy="606996"/>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6431" y="1445357"/>
            <a:ext cx="792088" cy="792088"/>
          </a:xfrm>
          <a:prstGeom prst="rect">
            <a:avLst/>
          </a:prstGeom>
        </p:spPr>
      </p:pic>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430483" y="1265337"/>
            <a:ext cx="1307222" cy="1152128"/>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6216" y="1059582"/>
            <a:ext cx="1892830" cy="1419622"/>
          </a:xfrm>
          <a:prstGeom prst="rect">
            <a:avLst/>
          </a:prstGeom>
        </p:spPr>
      </p:pic>
      <p:sp>
        <p:nvSpPr>
          <p:cNvPr id="11" name="矩形 10"/>
          <p:cNvSpPr/>
          <p:nvPr/>
        </p:nvSpPr>
        <p:spPr>
          <a:xfrm>
            <a:off x="459956" y="2433983"/>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户型结构图</a:t>
            </a:r>
            <a:endParaRPr lang="en-US" altLang="zh-CN" sz="1600" b="1" dirty="0">
              <a:solidFill>
                <a:schemeClr val="bg1">
                  <a:lumMod val="50000"/>
                </a:schemeClr>
              </a:solidFill>
              <a:latin typeface="微软雅黑" pitchFamily="34" charset="-122"/>
              <a:ea typeface="微软雅黑" pitchFamily="34" charset="-122"/>
            </a:endParaRPr>
          </a:p>
        </p:txBody>
      </p:sp>
      <p:sp>
        <p:nvSpPr>
          <p:cNvPr id="12" name="矩形 11"/>
          <p:cNvSpPr/>
          <p:nvPr/>
        </p:nvSpPr>
        <p:spPr>
          <a:xfrm>
            <a:off x="2401829" y="2433983"/>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设计师</a:t>
            </a:r>
            <a:endParaRPr lang="en-US" altLang="zh-CN" sz="1600" b="1" dirty="0">
              <a:solidFill>
                <a:schemeClr val="bg1">
                  <a:lumMod val="50000"/>
                </a:schemeClr>
              </a:solidFill>
              <a:latin typeface="微软雅黑" pitchFamily="34" charset="-122"/>
              <a:ea typeface="微软雅黑" pitchFamily="34" charset="-122"/>
            </a:endParaRPr>
          </a:p>
        </p:txBody>
      </p:sp>
      <p:sp>
        <p:nvSpPr>
          <p:cNvPr id="13" name="矩形 12"/>
          <p:cNvSpPr/>
          <p:nvPr/>
        </p:nvSpPr>
        <p:spPr>
          <a:xfrm>
            <a:off x="4453765" y="2433983"/>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设计效果图</a:t>
            </a:r>
            <a:endParaRPr lang="en-US" altLang="zh-CN" sz="1600" b="1" dirty="0">
              <a:solidFill>
                <a:schemeClr val="bg1">
                  <a:lumMod val="50000"/>
                </a:schemeClr>
              </a:solidFill>
              <a:latin typeface="微软雅黑" pitchFamily="34" charset="-122"/>
              <a:ea typeface="微软雅黑" pitchFamily="34" charset="-122"/>
            </a:endParaRPr>
          </a:p>
        </p:txBody>
      </p:sp>
      <p:sp>
        <p:nvSpPr>
          <p:cNvPr id="14" name="矩形 13"/>
          <p:cNvSpPr/>
          <p:nvPr/>
        </p:nvSpPr>
        <p:spPr>
          <a:xfrm>
            <a:off x="6802973" y="2433983"/>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房</a:t>
            </a:r>
            <a:r>
              <a:rPr lang="en-US" altLang="zh-CN" sz="1600" b="1" dirty="0" smtClean="0">
                <a:solidFill>
                  <a:schemeClr val="bg1">
                    <a:lumMod val="50000"/>
                  </a:schemeClr>
                </a:solidFill>
                <a:latin typeface="微软雅黑" pitchFamily="34" charset="-122"/>
                <a:ea typeface="微软雅黑" pitchFamily="34" charset="-122"/>
              </a:rPr>
              <a:t>1(</a:t>
            </a:r>
            <a:r>
              <a:rPr lang="zh-CN" altLang="en-US" sz="1600" b="1" dirty="0" smtClean="0">
                <a:solidFill>
                  <a:schemeClr val="bg1">
                    <a:lumMod val="50000"/>
                  </a:schemeClr>
                </a:solidFill>
                <a:latin typeface="微软雅黑" pitchFamily="34" charset="-122"/>
                <a:ea typeface="微软雅黑" pitchFamily="34" charset="-122"/>
              </a:rPr>
              <a:t>已装修</a:t>
            </a:r>
            <a:r>
              <a:rPr lang="en-US" altLang="zh-CN" sz="1600" b="1" dirty="0" smtClean="0">
                <a:solidFill>
                  <a:schemeClr val="bg1">
                    <a:lumMod val="50000"/>
                  </a:schemeClr>
                </a:solidFill>
                <a:latin typeface="微软雅黑" pitchFamily="34" charset="-122"/>
                <a:ea typeface="微软雅黑" pitchFamily="34" charset="-122"/>
              </a:rPr>
              <a:t>)</a:t>
            </a:r>
            <a:endParaRPr lang="en-US" altLang="zh-CN" sz="1600" b="1" dirty="0">
              <a:solidFill>
                <a:schemeClr val="bg1">
                  <a:lumMod val="50000"/>
                </a:schemeClr>
              </a:solidFill>
              <a:latin typeface="微软雅黑" pitchFamily="34" charset="-122"/>
              <a:ea typeface="微软雅黑" pitchFamily="34" charset="-122"/>
            </a:endParaRPr>
          </a:p>
        </p:txBody>
      </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6216" y="3019035"/>
            <a:ext cx="1892830" cy="1419622"/>
          </a:xfrm>
          <a:prstGeom prst="rect">
            <a:avLst/>
          </a:prstGeom>
        </p:spPr>
      </p:pic>
      <p:sp>
        <p:nvSpPr>
          <p:cNvPr id="16" name="矩形 15"/>
          <p:cNvSpPr/>
          <p:nvPr/>
        </p:nvSpPr>
        <p:spPr>
          <a:xfrm>
            <a:off x="6730965" y="4393436"/>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房</a:t>
            </a:r>
            <a:r>
              <a:rPr lang="en-US" altLang="zh-CN" sz="1600" b="1" dirty="0" smtClean="0">
                <a:solidFill>
                  <a:schemeClr val="bg1">
                    <a:lumMod val="50000"/>
                  </a:schemeClr>
                </a:solidFill>
                <a:latin typeface="微软雅黑" pitchFamily="34" charset="-122"/>
                <a:ea typeface="微软雅黑" pitchFamily="34" charset="-122"/>
              </a:rPr>
              <a:t>2(</a:t>
            </a:r>
            <a:r>
              <a:rPr lang="zh-CN" altLang="en-US" sz="1600" b="1" dirty="0">
                <a:solidFill>
                  <a:schemeClr val="bg1">
                    <a:lumMod val="50000"/>
                  </a:schemeClr>
                </a:solidFill>
                <a:latin typeface="微软雅黑" pitchFamily="34" charset="-122"/>
                <a:ea typeface="微软雅黑" pitchFamily="34" charset="-122"/>
              </a:rPr>
              <a:t>待</a:t>
            </a:r>
            <a:r>
              <a:rPr lang="zh-CN" altLang="en-US" sz="1600" b="1" dirty="0" smtClean="0">
                <a:solidFill>
                  <a:schemeClr val="bg1">
                    <a:lumMod val="50000"/>
                  </a:schemeClr>
                </a:solidFill>
                <a:latin typeface="微软雅黑" pitchFamily="34" charset="-122"/>
                <a:ea typeface="微软雅黑" pitchFamily="34" charset="-122"/>
              </a:rPr>
              <a:t>装修</a:t>
            </a:r>
            <a:r>
              <a:rPr lang="en-US" altLang="zh-CN" sz="1600" b="1" dirty="0" smtClean="0">
                <a:solidFill>
                  <a:schemeClr val="bg1">
                    <a:lumMod val="50000"/>
                  </a:schemeClr>
                </a:solidFill>
                <a:latin typeface="微软雅黑" pitchFamily="34" charset="-122"/>
                <a:ea typeface="微软雅黑" pitchFamily="34" charset="-122"/>
              </a:rPr>
              <a:t>)</a:t>
            </a:r>
            <a:endParaRPr lang="en-US" altLang="zh-CN" sz="1600" b="1" dirty="0">
              <a:solidFill>
                <a:schemeClr val="bg1">
                  <a:lumMod val="50000"/>
                </a:schemeClr>
              </a:solidFill>
              <a:latin typeface="微软雅黑" pitchFamily="34" charset="-122"/>
              <a:ea typeface="微软雅黑" pitchFamily="34" charset="-122"/>
            </a:endParaRPr>
          </a:p>
        </p:txBody>
      </p:sp>
      <p:sp>
        <p:nvSpPr>
          <p:cNvPr id="17" name="燕尾形箭头 16"/>
          <p:cNvSpPr/>
          <p:nvPr/>
        </p:nvSpPr>
        <p:spPr>
          <a:xfrm>
            <a:off x="1847357" y="1769393"/>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18" name="燕尾形箭头 17"/>
          <p:cNvSpPr/>
          <p:nvPr/>
        </p:nvSpPr>
        <p:spPr>
          <a:xfrm>
            <a:off x="4034888" y="1769392"/>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19" name="燕尾形箭头 18"/>
          <p:cNvSpPr/>
          <p:nvPr/>
        </p:nvSpPr>
        <p:spPr>
          <a:xfrm>
            <a:off x="5926225" y="1769391"/>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20" name="燕尾形箭头 19"/>
          <p:cNvSpPr/>
          <p:nvPr/>
        </p:nvSpPr>
        <p:spPr>
          <a:xfrm>
            <a:off x="5926224" y="3317387"/>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21" name="矩形 20"/>
          <p:cNvSpPr/>
          <p:nvPr/>
        </p:nvSpPr>
        <p:spPr>
          <a:xfrm>
            <a:off x="459955" y="2716191"/>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（源码）</a:t>
            </a:r>
            <a:endParaRPr lang="en-US" altLang="zh-CN" sz="1600" b="1" dirty="0">
              <a:solidFill>
                <a:schemeClr val="bg1">
                  <a:lumMod val="50000"/>
                </a:schemeClr>
              </a:solidFill>
              <a:latin typeface="微软雅黑" pitchFamily="34" charset="-122"/>
              <a:ea typeface="微软雅黑" pitchFamily="34" charset="-122"/>
            </a:endParaRPr>
          </a:p>
        </p:txBody>
      </p:sp>
      <p:sp>
        <p:nvSpPr>
          <p:cNvPr id="22" name="矩形 21"/>
          <p:cNvSpPr/>
          <p:nvPr/>
        </p:nvSpPr>
        <p:spPr>
          <a:xfrm>
            <a:off x="2422636" y="2716191"/>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（构建）</a:t>
            </a:r>
            <a:endParaRPr lang="en-US" altLang="zh-CN" sz="1600" b="1" dirty="0">
              <a:solidFill>
                <a:schemeClr val="bg1">
                  <a:lumMod val="50000"/>
                </a:schemeClr>
              </a:solidFill>
              <a:latin typeface="微软雅黑" pitchFamily="34" charset="-122"/>
              <a:ea typeface="微软雅黑" pitchFamily="34" charset="-122"/>
            </a:endParaRPr>
          </a:p>
        </p:txBody>
      </p:sp>
      <p:sp>
        <p:nvSpPr>
          <p:cNvPr id="23" name="矩形 22"/>
          <p:cNvSpPr/>
          <p:nvPr/>
        </p:nvSpPr>
        <p:spPr>
          <a:xfrm>
            <a:off x="4453764" y="2713534"/>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a:t>
            </a:r>
            <a:r>
              <a:rPr lang="en-US" altLang="zh-CN" sz="1600" b="1" dirty="0" smtClean="0">
                <a:solidFill>
                  <a:schemeClr val="bg1">
                    <a:lumMod val="50000"/>
                  </a:schemeClr>
                </a:solidFill>
                <a:latin typeface="微软雅黑" pitchFamily="34" charset="-122"/>
                <a:ea typeface="微软雅黑" pitchFamily="34" charset="-122"/>
              </a:rPr>
              <a:t>bundle</a:t>
            </a:r>
            <a:r>
              <a:rPr lang="zh-CN" altLang="en-US" sz="1600" b="1" dirty="0" smtClean="0">
                <a:solidFill>
                  <a:schemeClr val="bg1">
                    <a:lumMod val="50000"/>
                  </a:schemeClr>
                </a:solidFill>
                <a:latin typeface="微软雅黑" pitchFamily="34" charset="-122"/>
                <a:ea typeface="微软雅黑" pitchFamily="34" charset="-122"/>
              </a:rPr>
              <a:t>）</a:t>
            </a:r>
            <a:endParaRPr lang="en-US" altLang="zh-CN" sz="1600" b="1" dirty="0">
              <a:solidFill>
                <a:schemeClr val="bg1">
                  <a:lumMod val="50000"/>
                </a:schemeClr>
              </a:solidFill>
              <a:latin typeface="微软雅黑" pitchFamily="34" charset="-122"/>
              <a:ea typeface="微软雅黑" pitchFamily="34" charset="-122"/>
            </a:endParaRPr>
          </a:p>
        </p:txBody>
      </p:sp>
      <p:sp>
        <p:nvSpPr>
          <p:cNvPr id="24" name="矩形 23"/>
          <p:cNvSpPr/>
          <p:nvPr/>
        </p:nvSpPr>
        <p:spPr>
          <a:xfrm>
            <a:off x="6813921" y="2704319"/>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（浏览器）</a:t>
            </a:r>
            <a:endParaRPr lang="en-US" altLang="zh-CN" sz="1600" b="1" dirty="0">
              <a:solidFill>
                <a:schemeClr val="bg1">
                  <a:lumMod val="50000"/>
                </a:schemeClr>
              </a:solidFill>
              <a:latin typeface="微软雅黑" pitchFamily="34" charset="-122"/>
              <a:ea typeface="微软雅黑" pitchFamily="34" charset="-122"/>
            </a:endParaRPr>
          </a:p>
        </p:txBody>
      </p:sp>
      <p:sp>
        <p:nvSpPr>
          <p:cNvPr id="25" name="矩形 24"/>
          <p:cNvSpPr/>
          <p:nvPr/>
        </p:nvSpPr>
        <p:spPr>
          <a:xfrm>
            <a:off x="6335557" y="4650383"/>
            <a:ext cx="2088233"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a:t>
            </a:r>
            <a:r>
              <a:rPr lang="en-US" altLang="zh-CN" sz="1600" b="1" dirty="0" smtClean="0">
                <a:solidFill>
                  <a:schemeClr val="bg1">
                    <a:lumMod val="50000"/>
                  </a:schemeClr>
                </a:solidFill>
                <a:latin typeface="微软雅黑" pitchFamily="34" charset="-122"/>
                <a:ea typeface="微软雅黑" pitchFamily="34" charset="-122"/>
              </a:rPr>
              <a:t>Node</a:t>
            </a:r>
            <a:r>
              <a:rPr lang="zh-CN" altLang="en-US" sz="1600" b="1" dirty="0" smtClean="0">
                <a:solidFill>
                  <a:schemeClr val="bg1">
                    <a:lumMod val="50000"/>
                  </a:schemeClr>
                </a:solidFill>
                <a:latin typeface="微软雅黑" pitchFamily="34" charset="-122"/>
                <a:ea typeface="微软雅黑" pitchFamily="34" charset="-122"/>
              </a:rPr>
              <a:t>服务器）</a:t>
            </a:r>
            <a:endParaRPr lang="en-US" altLang="zh-CN" sz="16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62996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250"/>
                                        <p:tgtEl>
                                          <p:spTgt spid="17"/>
                                        </p:tgtEl>
                                      </p:cBhvr>
                                    </p:animEffect>
                                  </p:childTnLst>
                                </p:cTn>
                              </p:par>
                            </p:childTnLst>
                          </p:cTn>
                        </p:par>
                        <p:par>
                          <p:cTn id="16" fill="hold">
                            <p:stCondLst>
                              <p:cond delay="2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5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250"/>
                                        <p:tgtEl>
                                          <p:spTgt spid="18"/>
                                        </p:tgtEl>
                                      </p:cBhvr>
                                    </p:animEffect>
                                  </p:childTnLst>
                                </p:cTn>
                              </p:par>
                            </p:childTnLst>
                          </p:cTn>
                        </p:par>
                        <p:par>
                          <p:cTn id="28" fill="hold">
                            <p:stCondLst>
                              <p:cond delay="25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25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250"/>
                                        <p:tgtEl>
                                          <p:spTgt spid="19"/>
                                        </p:tgtEl>
                                      </p:cBhvr>
                                    </p:animEffect>
                                  </p:childTnLst>
                                </p:cTn>
                              </p:par>
                            </p:childTnLst>
                          </p:cTn>
                        </p:par>
                        <p:par>
                          <p:cTn id="40" fill="hold">
                            <p:stCondLst>
                              <p:cond delay="25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25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25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25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25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25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250"/>
                                        <p:tgtEl>
                                          <p:spTgt spid="21"/>
                                        </p:tgtEl>
                                      </p:cBhvr>
                                    </p:animEffect>
                                  </p:childTnLst>
                                </p:cTn>
                              </p:par>
                            </p:childTnLst>
                          </p:cTn>
                        </p:par>
                        <p:par>
                          <p:cTn id="65" fill="hold">
                            <p:stCondLst>
                              <p:cond delay="250"/>
                            </p:stCondLst>
                            <p:childTnLst>
                              <p:par>
                                <p:cTn id="66" presetID="10" presetClass="entr" presetSubtype="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250"/>
                                        <p:tgtEl>
                                          <p:spTgt spid="23"/>
                                        </p:tgtEl>
                                      </p:cBhvr>
                                    </p:animEffect>
                                  </p:childTnLst>
                                </p:cTn>
                              </p:par>
                            </p:childTnLst>
                          </p:cTn>
                        </p:par>
                        <p:par>
                          <p:cTn id="73" fill="hold">
                            <p:stCondLst>
                              <p:cond delay="750"/>
                            </p:stCondLst>
                            <p:childTnLst>
                              <p:par>
                                <p:cTn id="74" presetID="10" presetClass="entr" presetSubtype="0"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250"/>
                                        <p:tgtEl>
                                          <p:spTgt spid="24"/>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17" grpId="0" animBg="1"/>
      <p:bldP spid="18" grpId="0" animBg="1"/>
      <p:bldP spid="19" grpId="0" animBg="1"/>
      <p:bldP spid="20" grpId="0" animBg="1"/>
      <p:bldP spid="21"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4909940" cy="349276"/>
            <a:chOff x="-144016" y="419873"/>
            <a:chExt cx="5106872" cy="464516"/>
          </a:xfrm>
        </p:grpSpPr>
        <p:sp>
          <p:nvSpPr>
            <p:cNvPr id="28" name="TextBox 27"/>
            <p:cNvSpPr txBox="1"/>
            <p:nvPr/>
          </p:nvSpPr>
          <p:spPr>
            <a:xfrm>
              <a:off x="255645" y="434133"/>
              <a:ext cx="4707211"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方案</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不能在服务端执行的前端代码</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7504" y="843558"/>
            <a:ext cx="5658034" cy="3938807"/>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5319" y="1501082"/>
            <a:ext cx="658489" cy="675704"/>
          </a:xfrm>
          <a:prstGeom prst="rect">
            <a:avLst/>
          </a:prstGeom>
        </p:spPr>
      </p:pic>
      <p:pic>
        <p:nvPicPr>
          <p:cNvPr id="30" name="图片 2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225218" y="2383358"/>
            <a:ext cx="1307222" cy="1152128"/>
          </a:xfrm>
          <a:prstGeom prst="rect">
            <a:avLst/>
          </a:prstGeom>
        </p:spPr>
      </p:pic>
      <p:sp>
        <p:nvSpPr>
          <p:cNvPr id="31" name="矩形 30"/>
          <p:cNvSpPr/>
          <p:nvPr/>
        </p:nvSpPr>
        <p:spPr>
          <a:xfrm>
            <a:off x="7196564" y="3552004"/>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设计师</a:t>
            </a:r>
            <a:endParaRPr lang="en-US" altLang="zh-CN" sz="1600" b="1" dirty="0">
              <a:solidFill>
                <a:schemeClr val="bg1">
                  <a:lumMod val="50000"/>
                </a:schemeClr>
              </a:solidFill>
              <a:latin typeface="微软雅黑" pitchFamily="34" charset="-122"/>
              <a:ea typeface="微软雅黑" pitchFamily="34" charset="-122"/>
            </a:endParaRPr>
          </a:p>
        </p:txBody>
      </p:sp>
      <p:sp>
        <p:nvSpPr>
          <p:cNvPr id="32" name="燕尾形箭头 31"/>
          <p:cNvSpPr/>
          <p:nvPr/>
        </p:nvSpPr>
        <p:spPr>
          <a:xfrm>
            <a:off x="6300192" y="2887414"/>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11" name="矩形 10"/>
          <p:cNvSpPr/>
          <p:nvPr/>
        </p:nvSpPr>
        <p:spPr>
          <a:xfrm>
            <a:off x="2236508" y="4681468"/>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户型结构图</a:t>
            </a:r>
            <a:endParaRPr lang="en-US" altLang="zh-CN" sz="16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358908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250"/>
                                        <p:tgtEl>
                                          <p:spTgt spid="32"/>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25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5125964" cy="349276"/>
            <a:chOff x="-144016" y="419873"/>
            <a:chExt cx="5331560" cy="464517"/>
          </a:xfrm>
        </p:grpSpPr>
        <p:sp>
          <p:nvSpPr>
            <p:cNvPr id="28" name="TextBox 27"/>
            <p:cNvSpPr txBox="1"/>
            <p:nvPr/>
          </p:nvSpPr>
          <p:spPr>
            <a:xfrm>
              <a:off x="255645" y="434133"/>
              <a:ext cx="4931899" cy="450257"/>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方案</a:t>
              </a:r>
              <a:r>
                <a:rPr lang="en-US" altLang="zh-CN" sz="1600" b="1" dirty="0" smtClean="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不能在服务端执行的前端</a:t>
              </a:r>
              <a:r>
                <a:rPr lang="zh-CN" altLang="en-US" sz="1600" b="1" dirty="0" smtClean="0">
                  <a:solidFill>
                    <a:srgbClr val="159BFF"/>
                  </a:solidFill>
                  <a:latin typeface="微软雅黑" pitchFamily="34" charset="-122"/>
                  <a:ea typeface="微软雅黑" pitchFamily="34" charset="-122"/>
                </a:rPr>
                <a:t>代码</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3" name="Rectangle 2"/>
          <p:cNvSpPr>
            <a:spLocks noChangeArrowheads="1"/>
          </p:cNvSpPr>
          <p:nvPr/>
        </p:nvSpPr>
        <p:spPr bwMode="auto">
          <a:xfrm>
            <a:off x="694380" y="1499905"/>
            <a:ext cx="4381676"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zh-CN" altLang="zh-CN" sz="1600" b="1" i="0" u="none" strike="noStrike" cap="none" normalizeH="0" baseline="0" dirty="0" smtClean="0">
                <a:ln>
                  <a:noFill/>
                </a:ln>
                <a:solidFill>
                  <a:srgbClr val="A9B7C6"/>
                </a:solidFill>
                <a:effectLst/>
                <a:latin typeface="Consolas" panose="020B0609020204030204" pitchFamily="49" charset="0"/>
                <a:cs typeface="Consolas" panose="020B0609020204030204" pitchFamily="49" charset="0"/>
              </a:rPr>
              <a:t>... ... </a:t>
            </a:r>
            <a:r>
              <a:rPr kumimoji="0" lang="zh-CN" altLang="zh-CN" sz="1600" b="1"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 </a:t>
            </a:r>
            <a:r>
              <a:rPr kumimoji="0" lang="zh-CN" sz="1600" b="1" i="0"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cs typeface="Consolas" panose="020B0609020204030204" pitchFamily="49" charset="0"/>
              </a:rPr>
              <a:t>两端都需</a:t>
            </a:r>
            <a:r>
              <a:rPr lang="zh-CN" altLang="en-US" sz="1600" b="1" dirty="0">
                <a:solidFill>
                  <a:srgbClr val="808080"/>
                </a:solidFill>
                <a:latin typeface="宋体" panose="02010600030101010101" pitchFamily="2" charset="-122"/>
                <a:ea typeface="宋体" panose="02010600030101010101" pitchFamily="2" charset="-122"/>
                <a:cs typeface="Consolas" panose="020B0609020204030204" pitchFamily="49" charset="0"/>
              </a:rPr>
              <a:t>执行</a:t>
            </a:r>
            <a:r>
              <a:rPr kumimoji="0" lang="zh-CN" sz="1600" b="1" i="0"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cs typeface="Consolas" panose="020B0609020204030204" pitchFamily="49" charset="0"/>
              </a:rPr>
              <a:t>的代码块</a:t>
            </a:r>
            <a:br>
              <a:rPr kumimoji="0" lang="zh-CN" sz="1600" b="1" i="0"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cs typeface="Consolas" panose="020B0609020204030204" pitchFamily="49" charset="0"/>
              </a:rPr>
            </a:br>
            <a:r>
              <a:rPr kumimoji="0" lang="zh-CN" sz="1600" b="1" i="0"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cs typeface="Consolas" panose="020B0609020204030204" pitchFamily="49" charset="0"/>
              </a:rPr>
              <a:t/>
            </a:r>
            <a:br>
              <a:rPr kumimoji="0" lang="zh-CN" sz="1600" b="1" i="0"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cs typeface="Consolas" panose="020B0609020204030204" pitchFamily="49" charset="0"/>
              </a:rPr>
            </a:br>
            <a:r>
              <a:rPr lang="zh-CN" altLang="zh-CN" sz="1600" b="1" dirty="0" smtClean="0">
                <a:solidFill>
                  <a:schemeClr val="bg1"/>
                </a:solidFill>
                <a:latin typeface="Consolas" panose="020B0609020204030204" pitchFamily="49" charset="0"/>
                <a:cs typeface="Consolas" panose="020B0609020204030204" pitchFamily="49" charset="0"/>
              </a:rPr>
              <a:t>'__BROWSER__'</a:t>
            </a:r>
            <a:r>
              <a:rPr kumimoji="0" lang="zh-CN" altLang="zh-CN" sz="1600" b="1" i="0" u="none" strike="noStrike" cap="none" normalizeH="0" baseline="0" dirty="0" smtClean="0">
                <a:ln>
                  <a:noFill/>
                </a:ln>
                <a:solidFill>
                  <a:srgbClr val="CC7832"/>
                </a:solidFill>
                <a:effectLst/>
                <a:latin typeface="Consolas" panose="020B0609020204030204" pitchFamily="49" charset="0"/>
                <a:cs typeface="Consolas" panose="020B0609020204030204" pitchFamily="49" charset="0"/>
              </a:rPr>
              <a:t>;</a:t>
            </a:r>
            <a:br>
              <a:rPr kumimoji="0" lang="zh-CN" altLang="zh-CN" sz="1600" b="1" i="0" u="none" strike="noStrike" cap="none" normalizeH="0" baseline="0" dirty="0" smtClean="0">
                <a:ln>
                  <a:noFill/>
                </a:ln>
                <a:solidFill>
                  <a:srgbClr val="CC7832"/>
                </a:solidFill>
                <a:effectLst/>
                <a:latin typeface="Consolas" panose="020B0609020204030204" pitchFamily="49" charset="0"/>
                <a:cs typeface="Consolas" panose="020B0609020204030204" pitchFamily="49" charset="0"/>
              </a:rPr>
            </a:br>
            <a:r>
              <a:rPr kumimoji="0" lang="zh-CN" altLang="zh-CN" sz="1600" b="1" i="0" u="none" strike="noStrike" cap="none" normalizeH="0" baseline="0" dirty="0" smtClean="0">
                <a:ln>
                  <a:noFill/>
                </a:ln>
                <a:solidFill>
                  <a:srgbClr val="CC7832"/>
                </a:solidFill>
                <a:effectLst/>
                <a:latin typeface="Consolas" panose="020B0609020204030204" pitchFamily="49" charset="0"/>
                <a:cs typeface="Consolas" panose="020B0609020204030204" pitchFamily="49" charset="0"/>
              </a:rPr>
              <a:t/>
            </a:r>
            <a:br>
              <a:rPr kumimoji="0" lang="zh-CN" altLang="zh-CN" sz="1600" b="1" i="0" u="none" strike="noStrike" cap="none" normalizeH="0" baseline="0" dirty="0" smtClean="0">
                <a:ln>
                  <a:noFill/>
                </a:ln>
                <a:solidFill>
                  <a:srgbClr val="CC7832"/>
                </a:solidFill>
                <a:effectLst/>
                <a:latin typeface="Consolas" panose="020B0609020204030204" pitchFamily="49" charset="0"/>
                <a:cs typeface="Consolas" panose="020B0609020204030204" pitchFamily="49" charset="0"/>
              </a:rPr>
            </a:br>
            <a:r>
              <a:rPr kumimoji="0" lang="zh-CN" altLang="zh-CN" sz="1600" b="1" i="0" u="none" strike="noStrike" cap="none" normalizeH="0" baseline="0" dirty="0" smtClean="0">
                <a:ln>
                  <a:noFill/>
                </a:ln>
                <a:solidFill>
                  <a:srgbClr val="CC7832"/>
                </a:solidFill>
                <a:effectLst/>
                <a:latin typeface="Consolas" panose="020B0609020204030204" pitchFamily="49" charset="0"/>
                <a:cs typeface="Consolas" panose="020B0609020204030204" pitchFamily="49" charset="0"/>
              </a:rPr>
              <a:t>    </a:t>
            </a:r>
            <a:r>
              <a:rPr kumimoji="0" lang="zh-CN" altLang="zh-CN" sz="1600" b="1" i="0" u="none" strike="noStrike" cap="none" normalizeH="0" baseline="0" dirty="0" smtClean="0">
                <a:ln>
                  <a:noFill/>
                </a:ln>
                <a:solidFill>
                  <a:srgbClr val="A9B7C6"/>
                </a:solidFill>
                <a:effectLst/>
                <a:latin typeface="Consolas" panose="020B0609020204030204" pitchFamily="49" charset="0"/>
                <a:cs typeface="Consolas" panose="020B0609020204030204" pitchFamily="49" charset="0"/>
              </a:rPr>
              <a:t>... ... </a:t>
            </a:r>
            <a:r>
              <a:rPr kumimoji="0" lang="zh-CN" altLang="zh-CN" sz="1600" b="1"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 </a:t>
            </a:r>
            <a:r>
              <a:rPr lang="zh-CN" altLang="en-US" sz="1600" b="1" dirty="0" smtClean="0">
                <a:solidFill>
                  <a:srgbClr val="808080"/>
                </a:solidFill>
                <a:latin typeface="宋体" panose="02010600030101010101" pitchFamily="2" charset="-122"/>
                <a:ea typeface="宋体" panose="02010600030101010101" pitchFamily="2" charset="-122"/>
                <a:cs typeface="Consolas" panose="020B0609020204030204" pitchFamily="49" charset="0"/>
              </a:rPr>
              <a:t>不在</a:t>
            </a:r>
            <a:r>
              <a:rPr lang="en-US" altLang="zh-CN" sz="1600" b="1" dirty="0" smtClean="0">
                <a:solidFill>
                  <a:srgbClr val="808080"/>
                </a:solidFill>
                <a:latin typeface="宋体" panose="02010600030101010101" pitchFamily="2" charset="-122"/>
                <a:ea typeface="宋体" panose="02010600030101010101" pitchFamily="2" charset="-122"/>
                <a:cs typeface="Consolas" panose="020B0609020204030204" pitchFamily="49" charset="0"/>
              </a:rPr>
              <a:t>Node</a:t>
            </a:r>
            <a:r>
              <a:rPr lang="zh-CN" altLang="en-US" sz="1600" b="1" dirty="0" smtClean="0">
                <a:solidFill>
                  <a:srgbClr val="808080"/>
                </a:solidFill>
                <a:latin typeface="宋体" panose="02010600030101010101" pitchFamily="2" charset="-122"/>
                <a:ea typeface="宋体" panose="02010600030101010101" pitchFamily="2" charset="-122"/>
                <a:cs typeface="Consolas" panose="020B0609020204030204" pitchFamily="49" charset="0"/>
              </a:rPr>
              <a:t>端运行</a:t>
            </a:r>
            <a:r>
              <a:rPr kumimoji="0" lang="zh-CN" sz="1600" b="1" i="0"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cs typeface="Consolas" panose="020B0609020204030204" pitchFamily="49" charset="0"/>
              </a:rPr>
              <a:t>的代码块</a:t>
            </a:r>
            <a:br>
              <a:rPr kumimoji="0" lang="zh-CN" sz="1600" b="1" i="0"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cs typeface="Consolas" panose="020B0609020204030204" pitchFamily="49" charset="0"/>
              </a:rPr>
            </a:br>
            <a:r>
              <a:rPr kumimoji="0" lang="zh-CN" sz="1600" b="1" i="0"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cs typeface="Consolas" panose="020B0609020204030204" pitchFamily="49" charset="0"/>
              </a:rPr>
              <a:t/>
            </a:r>
            <a:br>
              <a:rPr kumimoji="0" lang="zh-CN" sz="1600" b="1" i="0"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600" b="1" i="0" u="none" strike="noStrike" cap="none" normalizeH="0" baseline="0" dirty="0" smtClean="0">
                <a:ln>
                  <a:noFill/>
                </a:ln>
                <a:solidFill>
                  <a:schemeClr val="bg1"/>
                </a:solidFill>
                <a:effectLst/>
                <a:latin typeface="Consolas" panose="020B0609020204030204" pitchFamily="49" charset="0"/>
                <a:cs typeface="Consolas" panose="020B0609020204030204" pitchFamily="49" charset="0"/>
              </a:rPr>
              <a:t>'__END__'</a:t>
            </a:r>
            <a:r>
              <a:rPr kumimoji="0" lang="zh-CN" altLang="zh-CN" sz="1600" b="1" i="0" u="none" strike="noStrike" cap="none" normalizeH="0" baseline="0" dirty="0" smtClean="0">
                <a:ln>
                  <a:noFill/>
                </a:ln>
                <a:solidFill>
                  <a:srgbClr val="CC7832"/>
                </a:solidFill>
                <a:effectLst/>
                <a:latin typeface="Consolas" panose="020B0609020204030204" pitchFamily="49" charset="0"/>
                <a:cs typeface="Consolas" panose="020B0609020204030204" pitchFamily="49" charset="0"/>
              </a:rPr>
              <a:t>;</a:t>
            </a:r>
            <a:br>
              <a:rPr kumimoji="0" lang="zh-CN" altLang="zh-CN" sz="1600" b="1" i="0" u="none" strike="noStrike" cap="none" normalizeH="0" baseline="0" dirty="0" smtClean="0">
                <a:ln>
                  <a:noFill/>
                </a:ln>
                <a:solidFill>
                  <a:srgbClr val="CC7832"/>
                </a:solidFill>
                <a:effectLst/>
                <a:latin typeface="Consolas" panose="020B0609020204030204" pitchFamily="49" charset="0"/>
                <a:cs typeface="Consolas" panose="020B0609020204030204" pitchFamily="49" charset="0"/>
              </a:rPr>
            </a:br>
            <a:r>
              <a:rPr kumimoji="0" lang="zh-CN" altLang="zh-CN" sz="1600" b="1" i="0" u="none" strike="noStrike" cap="none" normalizeH="0" baseline="0" dirty="0" smtClean="0">
                <a:ln>
                  <a:noFill/>
                </a:ln>
                <a:solidFill>
                  <a:srgbClr val="CC7832"/>
                </a:solidFill>
                <a:effectLst/>
                <a:latin typeface="Consolas" panose="020B0609020204030204" pitchFamily="49" charset="0"/>
                <a:cs typeface="Consolas" panose="020B0609020204030204" pitchFamily="49" charset="0"/>
              </a:rPr>
              <a:t/>
            </a:r>
            <a:br>
              <a:rPr kumimoji="0" lang="zh-CN" altLang="zh-CN" sz="1600" b="1" i="0" u="none" strike="noStrike" cap="none" normalizeH="0" baseline="0" dirty="0" smtClean="0">
                <a:ln>
                  <a:noFill/>
                </a:ln>
                <a:solidFill>
                  <a:srgbClr val="CC7832"/>
                </a:solidFill>
                <a:effectLst/>
                <a:latin typeface="Consolas" panose="020B0609020204030204" pitchFamily="49" charset="0"/>
                <a:cs typeface="Consolas" panose="020B0609020204030204" pitchFamily="49" charset="0"/>
              </a:rPr>
            </a:br>
            <a:r>
              <a:rPr kumimoji="0" lang="zh-CN" altLang="zh-CN" sz="1600" b="1" i="0" u="none" strike="noStrike" cap="none" normalizeH="0" baseline="0" dirty="0" smtClean="0">
                <a:ln>
                  <a:noFill/>
                </a:ln>
                <a:solidFill>
                  <a:srgbClr val="A9B7C6"/>
                </a:solidFill>
                <a:effectLst/>
                <a:latin typeface="Consolas" panose="020B0609020204030204" pitchFamily="49" charset="0"/>
                <a:cs typeface="Consolas" panose="020B0609020204030204" pitchFamily="49" charset="0"/>
              </a:rPr>
              <a:t>... ... </a:t>
            </a:r>
            <a:r>
              <a:rPr kumimoji="0" lang="zh-CN" altLang="zh-CN" sz="1600" b="1"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 </a:t>
            </a:r>
            <a:r>
              <a:rPr kumimoji="0" lang="zh-CN" sz="1600" b="1" i="0"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cs typeface="Consolas" panose="020B0609020204030204" pitchFamily="49" charset="0"/>
              </a:rPr>
              <a:t>两端都需</a:t>
            </a:r>
            <a:r>
              <a:rPr lang="zh-CN" altLang="en-US" sz="1600" b="1" dirty="0">
                <a:solidFill>
                  <a:srgbClr val="808080"/>
                </a:solidFill>
                <a:latin typeface="宋体" panose="02010600030101010101" pitchFamily="2" charset="-122"/>
                <a:ea typeface="宋体" panose="02010600030101010101" pitchFamily="2" charset="-122"/>
                <a:cs typeface="Consolas" panose="020B0609020204030204" pitchFamily="49" charset="0"/>
              </a:rPr>
              <a:t>执行</a:t>
            </a:r>
            <a:r>
              <a:rPr kumimoji="0" lang="zh-CN" sz="1600" b="1" i="0"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cs typeface="Consolas" panose="020B0609020204030204" pitchFamily="49" charset="0"/>
              </a:rPr>
              <a:t>的代码块</a:t>
            </a:r>
            <a:endParaRPr kumimoji="0" lang="zh-CN" sz="1600" b="1" i="0" u="none" strike="noStrike" cap="none" normalizeH="0" baseline="0" dirty="0" smtClean="0">
              <a:ln>
                <a:noFill/>
              </a:ln>
              <a:solidFill>
                <a:schemeClr val="tx1"/>
              </a:solidFill>
              <a:effectLst/>
              <a:latin typeface="Arial" panose="020B0604020202020204" pitchFamily="34" charset="0"/>
            </a:endParaRPr>
          </a:p>
        </p:txBody>
      </p:sp>
      <p:pic>
        <p:nvPicPr>
          <p:cNvPr id="14" name="Picture 3" descr="C:\Users\richieli\Desktop\下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2041876"/>
            <a:ext cx="940066" cy="9400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9"/>
          <p:cNvSpPr txBox="1"/>
          <p:nvPr/>
        </p:nvSpPr>
        <p:spPr>
          <a:xfrm>
            <a:off x="7022253" y="2907952"/>
            <a:ext cx="1368152" cy="677108"/>
          </a:xfrm>
          <a:prstGeom prst="rect">
            <a:avLst/>
          </a:prstGeom>
          <a:noFill/>
        </p:spPr>
        <p:txBody>
          <a:bodyPr wrap="square" rtlCol="0">
            <a:spAutoFit/>
          </a:bodyPr>
          <a:lstStyle/>
          <a:p>
            <a:pPr algn="ctr"/>
            <a:r>
              <a:rPr lang="en-US" altLang="zh-CN" b="1" dirty="0" err="1" smtClean="0">
                <a:solidFill>
                  <a:srgbClr val="159BFF"/>
                </a:solidFill>
                <a:latin typeface="微软雅黑" pitchFamily="34" charset="-122"/>
                <a:ea typeface="微软雅黑" pitchFamily="34" charset="-122"/>
              </a:rPr>
              <a:t>Webpack</a:t>
            </a:r>
            <a:endParaRPr lang="en-US" altLang="zh-CN" b="1" dirty="0" smtClean="0">
              <a:solidFill>
                <a:srgbClr val="159BFF"/>
              </a:solidFill>
              <a:latin typeface="微软雅黑" pitchFamily="34" charset="-122"/>
              <a:ea typeface="微软雅黑" pitchFamily="34" charset="-122"/>
            </a:endParaRPr>
          </a:p>
          <a:p>
            <a:pPr algn="ctr"/>
            <a:r>
              <a:rPr lang="zh-CN" altLang="en-US" b="1" dirty="0" smtClean="0">
                <a:solidFill>
                  <a:srgbClr val="159BFF"/>
                </a:solidFill>
                <a:latin typeface="微软雅黑" pitchFamily="34" charset="-122"/>
                <a:ea typeface="微软雅黑" pitchFamily="34" charset="-122"/>
              </a:rPr>
              <a:t>打包构建</a:t>
            </a:r>
            <a:endParaRPr lang="zh-CN" altLang="en-US" b="1" dirty="0">
              <a:solidFill>
                <a:srgbClr val="159BFF"/>
              </a:solidFill>
              <a:latin typeface="微软雅黑" pitchFamily="34" charset="-122"/>
              <a:ea typeface="微软雅黑" pitchFamily="34" charset="-122"/>
            </a:endParaRPr>
          </a:p>
        </p:txBody>
      </p:sp>
      <p:sp>
        <p:nvSpPr>
          <p:cNvPr id="16" name="燕尾形箭头 15"/>
          <p:cNvSpPr/>
          <p:nvPr/>
        </p:nvSpPr>
        <p:spPr>
          <a:xfrm>
            <a:off x="6034257" y="2558833"/>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17" name="矩形 16"/>
          <p:cNvSpPr/>
          <p:nvPr/>
        </p:nvSpPr>
        <p:spPr>
          <a:xfrm>
            <a:off x="7060139" y="843558"/>
            <a:ext cx="1292379" cy="65634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itchFamily="34" charset="-122"/>
                <a:ea typeface="微软雅黑" pitchFamily="34" charset="-122"/>
              </a:rPr>
              <a:t>Loader</a:t>
            </a:r>
          </a:p>
          <a:p>
            <a:pPr algn="ctr"/>
            <a:r>
              <a:rPr lang="zh-CN" altLang="en-US" sz="1000" b="1" dirty="0" smtClean="0">
                <a:latin typeface="微软雅黑" pitchFamily="34" charset="-122"/>
                <a:ea typeface="微软雅黑" pitchFamily="34" charset="-122"/>
              </a:rPr>
              <a:t>或</a:t>
            </a:r>
            <a:endParaRPr lang="en-US" altLang="zh-CN" sz="1000" b="1" dirty="0" smtClean="0">
              <a:latin typeface="微软雅黑" pitchFamily="34" charset="-122"/>
              <a:ea typeface="微软雅黑" pitchFamily="34" charset="-122"/>
            </a:endParaRPr>
          </a:p>
          <a:p>
            <a:pPr algn="ctr"/>
            <a:r>
              <a:rPr lang="en-US" altLang="zh-CN" sz="1000" b="1" dirty="0" smtClean="0">
                <a:latin typeface="微软雅黑" pitchFamily="34" charset="-122"/>
                <a:ea typeface="微软雅黑" pitchFamily="34" charset="-122"/>
              </a:rPr>
              <a:t>babel</a:t>
            </a:r>
            <a:r>
              <a:rPr lang="zh-CN" altLang="en-US" sz="1000" b="1" dirty="0" smtClean="0">
                <a:latin typeface="微软雅黑" pitchFamily="34" charset="-122"/>
                <a:ea typeface="微软雅黑" pitchFamily="34" charset="-122"/>
              </a:rPr>
              <a:t>插件</a:t>
            </a:r>
            <a:endParaRPr lang="zh-CN" altLang="en-US" sz="700" b="1" dirty="0">
              <a:latin typeface="微软雅黑" pitchFamily="34" charset="-122"/>
              <a:ea typeface="微软雅黑" pitchFamily="34" charset="-122"/>
            </a:endParaRPr>
          </a:p>
        </p:txBody>
      </p:sp>
      <p:sp>
        <p:nvSpPr>
          <p:cNvPr id="19" name="燕尾形箭头 18"/>
          <p:cNvSpPr/>
          <p:nvPr/>
        </p:nvSpPr>
        <p:spPr>
          <a:xfrm rot="5400000">
            <a:off x="7565084" y="1680143"/>
            <a:ext cx="282486" cy="242643"/>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12" name="矩形 11"/>
          <p:cNvSpPr/>
          <p:nvPr/>
        </p:nvSpPr>
        <p:spPr>
          <a:xfrm>
            <a:off x="2236508" y="3939902"/>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源码</a:t>
            </a:r>
            <a:endParaRPr lang="en-US" altLang="zh-CN" sz="1600" b="1" dirty="0">
              <a:solidFill>
                <a:schemeClr val="bg1">
                  <a:lumMod val="50000"/>
                </a:schemeClr>
              </a:solidFill>
              <a:latin typeface="微软雅黑" pitchFamily="34" charset="-122"/>
              <a:ea typeface="微软雅黑" pitchFamily="34" charset="-122"/>
            </a:endParaRPr>
          </a:p>
        </p:txBody>
      </p:sp>
      <p:sp>
        <p:nvSpPr>
          <p:cNvPr id="13" name="矩形 12"/>
          <p:cNvSpPr/>
          <p:nvPr/>
        </p:nvSpPr>
        <p:spPr>
          <a:xfrm>
            <a:off x="755576" y="1964238"/>
            <a:ext cx="4032448" cy="1399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5426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250"/>
                                        <p:tgtEl>
                                          <p:spTgt spid="16"/>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5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50"/>
                                        <p:tgtEl>
                                          <p:spTgt spid="17"/>
                                        </p:tgtEl>
                                      </p:cBhvr>
                                    </p:animEffect>
                                  </p:childTnLst>
                                </p:cTn>
                              </p:par>
                            </p:childTnLst>
                          </p:cTn>
                        </p:par>
                        <p:par>
                          <p:cTn id="25" fill="hold">
                            <p:stCondLst>
                              <p:cond delay="250"/>
                            </p:stCondLst>
                            <p:childTnLst>
                              <p:par>
                                <p:cTn id="26" presetID="22" presetClass="entr" presetSubtype="1"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9"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方案</a:t>
              </a:r>
              <a:r>
                <a:rPr lang="en-US" altLang="zh-CN" sz="1600" b="1" dirty="0" smtClean="0">
                  <a:solidFill>
                    <a:srgbClr val="159BFF"/>
                  </a:solidFill>
                  <a:latin typeface="微软雅黑" pitchFamily="34" charset="-122"/>
                  <a:ea typeface="微软雅黑" pitchFamily="34" charset="-122"/>
                </a:rPr>
                <a:t>-</a:t>
              </a:r>
              <a:r>
                <a:rPr lang="en-US" altLang="zh-CN" sz="1600" b="1" dirty="0" err="1" smtClean="0">
                  <a:solidFill>
                    <a:srgbClr val="159BFF"/>
                  </a:solidFill>
                  <a:latin typeface="微软雅黑" pitchFamily="34" charset="-122"/>
                  <a:ea typeface="微软雅黑" pitchFamily="34" charset="-122"/>
                </a:rPr>
                <a:t>ajax</a:t>
              </a:r>
              <a:r>
                <a:rPr lang="zh-CN" altLang="en-US" sz="1600" b="1" dirty="0" smtClean="0">
                  <a:solidFill>
                    <a:srgbClr val="159BFF"/>
                  </a:solidFill>
                  <a:latin typeface="微软雅黑" pitchFamily="34" charset="-122"/>
                  <a:ea typeface="微软雅黑" pitchFamily="34" charset="-122"/>
                </a:rPr>
                <a:t>方法替换</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7504" y="793183"/>
            <a:ext cx="5658034" cy="3938807"/>
          </a:xfrm>
          <a:prstGeom prst="rect">
            <a:avLst/>
          </a:prstGeom>
        </p:spPr>
      </p:pic>
      <p:pic>
        <p:nvPicPr>
          <p:cNvPr id="30" name="图片 2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225218" y="2383358"/>
            <a:ext cx="1307222" cy="1152128"/>
          </a:xfrm>
          <a:prstGeom prst="rect">
            <a:avLst/>
          </a:prstGeom>
        </p:spPr>
      </p:pic>
      <p:sp>
        <p:nvSpPr>
          <p:cNvPr id="31" name="矩形 30"/>
          <p:cNvSpPr/>
          <p:nvPr/>
        </p:nvSpPr>
        <p:spPr>
          <a:xfrm>
            <a:off x="7196564" y="3552004"/>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设计师</a:t>
            </a:r>
            <a:endParaRPr lang="en-US" altLang="zh-CN" sz="1600" b="1" dirty="0">
              <a:solidFill>
                <a:schemeClr val="bg1">
                  <a:lumMod val="50000"/>
                </a:schemeClr>
              </a:solidFill>
              <a:latin typeface="微软雅黑" pitchFamily="34" charset="-122"/>
              <a:ea typeface="微软雅黑" pitchFamily="34" charset="-122"/>
            </a:endParaRPr>
          </a:p>
        </p:txBody>
      </p:sp>
      <p:sp>
        <p:nvSpPr>
          <p:cNvPr id="32" name="燕尾形箭头 31"/>
          <p:cNvSpPr/>
          <p:nvPr/>
        </p:nvSpPr>
        <p:spPr>
          <a:xfrm>
            <a:off x="6300192" y="2887414"/>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11" name="矩形 10"/>
          <p:cNvSpPr/>
          <p:nvPr/>
        </p:nvSpPr>
        <p:spPr>
          <a:xfrm>
            <a:off x="2555777" y="1651751"/>
            <a:ext cx="360040" cy="667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236508" y="4681468"/>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户型结构图</a:t>
            </a:r>
            <a:endParaRPr lang="en-US" altLang="zh-CN" sz="16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198722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250"/>
                                        <p:tgtEl>
                                          <p:spTgt spid="32"/>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25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方案</a:t>
              </a:r>
              <a:r>
                <a:rPr lang="en-US" altLang="zh-CN" sz="1600" b="1" dirty="0" smtClean="0">
                  <a:solidFill>
                    <a:srgbClr val="159BFF"/>
                  </a:solidFill>
                  <a:latin typeface="微软雅黑" pitchFamily="34" charset="-122"/>
                  <a:ea typeface="微软雅黑" pitchFamily="34" charset="-122"/>
                </a:rPr>
                <a:t>-</a:t>
              </a:r>
              <a:r>
                <a:rPr lang="en-US" altLang="zh-CN" sz="1600" b="1" dirty="0" err="1" smtClean="0">
                  <a:solidFill>
                    <a:srgbClr val="159BFF"/>
                  </a:solidFill>
                  <a:latin typeface="微软雅黑" pitchFamily="34" charset="-122"/>
                  <a:ea typeface="微软雅黑" pitchFamily="34" charset="-122"/>
                </a:rPr>
                <a:t>ajax</a:t>
              </a:r>
              <a:r>
                <a:rPr lang="zh-CN" altLang="en-US" sz="1600" b="1" dirty="0" smtClean="0">
                  <a:solidFill>
                    <a:srgbClr val="159BFF"/>
                  </a:solidFill>
                  <a:latin typeface="微软雅黑" pitchFamily="34" charset="-122"/>
                  <a:ea typeface="微软雅黑" pitchFamily="34" charset="-122"/>
                </a:rPr>
                <a:t>方法替换</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22" name="矩形 21"/>
          <p:cNvSpPr/>
          <p:nvPr/>
        </p:nvSpPr>
        <p:spPr>
          <a:xfrm>
            <a:off x="4753032" y="3453343"/>
            <a:ext cx="1659279" cy="338554"/>
          </a:xfrm>
          <a:prstGeom prst="rect">
            <a:avLst/>
          </a:prstGeom>
        </p:spPr>
        <p:txBody>
          <a:bodyPr wrap="square">
            <a:spAutoFit/>
          </a:bodyPr>
          <a:lstStyle/>
          <a:p>
            <a:pPr algn="ctr"/>
            <a:r>
              <a:rPr lang="en-US" altLang="zh-CN" sz="1600" b="1" dirty="0" err="1">
                <a:solidFill>
                  <a:schemeClr val="bg1">
                    <a:lumMod val="50000"/>
                  </a:schemeClr>
                </a:solidFill>
                <a:latin typeface="微软雅黑" pitchFamily="34" charset="-122"/>
                <a:ea typeface="微软雅黑" pitchFamily="34" charset="-122"/>
              </a:rPr>
              <a:t>w</a:t>
            </a:r>
            <a:r>
              <a:rPr lang="en-US" altLang="zh-CN" sz="1600" b="1" dirty="0" err="1" smtClean="0">
                <a:solidFill>
                  <a:schemeClr val="bg1">
                    <a:lumMod val="50000"/>
                  </a:schemeClr>
                </a:solidFill>
                <a:latin typeface="微软雅黑" pitchFamily="34" charset="-122"/>
                <a:ea typeface="微软雅黑" pitchFamily="34" charset="-122"/>
              </a:rPr>
              <a:t>indow.ajax</a:t>
            </a:r>
            <a:endParaRPr lang="en-US" altLang="zh-CN" sz="1600" b="1" dirty="0" smtClean="0">
              <a:solidFill>
                <a:schemeClr val="bg1">
                  <a:lumMod val="50000"/>
                </a:schemeClr>
              </a:solidFill>
              <a:latin typeface="微软雅黑" pitchFamily="34" charset="-122"/>
              <a:ea typeface="微软雅黑" pitchFamily="34" charset="-122"/>
            </a:endParaRPr>
          </a:p>
        </p:txBody>
      </p:sp>
      <p:pic>
        <p:nvPicPr>
          <p:cNvPr id="23" name="Picture 3" descr="C:\Users\richieli\Desktop\下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6764" y="2468726"/>
            <a:ext cx="940066" cy="94006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149"/>
          <p:cNvSpPr txBox="1"/>
          <p:nvPr/>
        </p:nvSpPr>
        <p:spPr>
          <a:xfrm>
            <a:off x="2912721" y="3334802"/>
            <a:ext cx="1368152" cy="677108"/>
          </a:xfrm>
          <a:prstGeom prst="rect">
            <a:avLst/>
          </a:prstGeom>
          <a:noFill/>
        </p:spPr>
        <p:txBody>
          <a:bodyPr wrap="square" rtlCol="0">
            <a:spAutoFit/>
          </a:bodyPr>
          <a:lstStyle/>
          <a:p>
            <a:pPr algn="ctr"/>
            <a:r>
              <a:rPr lang="en-US" altLang="zh-CN" b="1" dirty="0" err="1" smtClean="0">
                <a:solidFill>
                  <a:srgbClr val="159BFF"/>
                </a:solidFill>
                <a:latin typeface="微软雅黑" pitchFamily="34" charset="-122"/>
                <a:ea typeface="微软雅黑" pitchFamily="34" charset="-122"/>
              </a:rPr>
              <a:t>Webpack</a:t>
            </a:r>
            <a:endParaRPr lang="en-US" altLang="zh-CN" b="1" dirty="0" smtClean="0">
              <a:solidFill>
                <a:srgbClr val="159BFF"/>
              </a:solidFill>
              <a:latin typeface="微软雅黑" pitchFamily="34" charset="-122"/>
              <a:ea typeface="微软雅黑" pitchFamily="34" charset="-122"/>
            </a:endParaRPr>
          </a:p>
          <a:p>
            <a:pPr algn="ctr"/>
            <a:r>
              <a:rPr lang="zh-CN" altLang="en-US" b="1" dirty="0" smtClean="0">
                <a:solidFill>
                  <a:srgbClr val="159BFF"/>
                </a:solidFill>
                <a:latin typeface="微软雅黑" pitchFamily="34" charset="-122"/>
                <a:ea typeface="微软雅黑" pitchFamily="34" charset="-122"/>
              </a:rPr>
              <a:t>打包构建</a:t>
            </a:r>
            <a:endParaRPr lang="zh-CN" altLang="en-US" b="1" dirty="0">
              <a:solidFill>
                <a:srgbClr val="159BFF"/>
              </a:solidFill>
              <a:latin typeface="微软雅黑" pitchFamily="34" charset="-122"/>
              <a:ea typeface="微软雅黑" pitchFamily="34" charset="-122"/>
            </a:endParaRPr>
          </a:p>
        </p:txBody>
      </p:sp>
      <p:sp>
        <p:nvSpPr>
          <p:cNvPr id="25" name="燕尾形箭头 24"/>
          <p:cNvSpPr/>
          <p:nvPr/>
        </p:nvSpPr>
        <p:spPr>
          <a:xfrm>
            <a:off x="2517836" y="2932451"/>
            <a:ext cx="301746" cy="235701"/>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26" name="矩形 25"/>
          <p:cNvSpPr/>
          <p:nvPr/>
        </p:nvSpPr>
        <p:spPr>
          <a:xfrm>
            <a:off x="2950607" y="1397076"/>
            <a:ext cx="1292379" cy="529679"/>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itchFamily="34" charset="-122"/>
                <a:ea typeface="微软雅黑" pitchFamily="34" charset="-122"/>
              </a:rPr>
              <a:t>babel</a:t>
            </a:r>
            <a:r>
              <a:rPr lang="zh-CN" altLang="en-US" sz="1400" b="1" dirty="0" smtClean="0">
                <a:latin typeface="微软雅黑" pitchFamily="34" charset="-122"/>
                <a:ea typeface="微软雅黑" pitchFamily="34" charset="-122"/>
              </a:rPr>
              <a:t>插件</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（替换方法名）</a:t>
            </a:r>
            <a:endParaRPr lang="zh-CN" altLang="en-US" sz="1400" b="1" dirty="0">
              <a:latin typeface="微软雅黑" pitchFamily="34" charset="-122"/>
              <a:ea typeface="微软雅黑" pitchFamily="34" charset="-122"/>
            </a:endParaRPr>
          </a:p>
        </p:txBody>
      </p:sp>
      <p:sp>
        <p:nvSpPr>
          <p:cNvPr id="27" name="燕尾形箭头 26"/>
          <p:cNvSpPr/>
          <p:nvPr/>
        </p:nvSpPr>
        <p:spPr>
          <a:xfrm rot="5400000">
            <a:off x="3455552" y="2106993"/>
            <a:ext cx="282486" cy="242643"/>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30" name="矩形 29"/>
          <p:cNvSpPr/>
          <p:nvPr/>
        </p:nvSpPr>
        <p:spPr>
          <a:xfrm>
            <a:off x="945274" y="2742979"/>
            <a:ext cx="1292379" cy="65634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源码</a:t>
            </a:r>
            <a:endParaRPr lang="zh-CN" altLang="en-US" sz="1600" b="1" dirty="0">
              <a:latin typeface="微软雅黑" pitchFamily="34" charset="-122"/>
              <a:ea typeface="微软雅黑" pitchFamily="34" charset="-122"/>
            </a:endParaRPr>
          </a:p>
        </p:txBody>
      </p:sp>
      <p:sp>
        <p:nvSpPr>
          <p:cNvPr id="31" name="燕尾形箭头 30"/>
          <p:cNvSpPr/>
          <p:nvPr/>
        </p:nvSpPr>
        <p:spPr>
          <a:xfrm>
            <a:off x="4280873" y="2918963"/>
            <a:ext cx="301746" cy="235701"/>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32" name="矩形 31"/>
          <p:cNvSpPr/>
          <p:nvPr/>
        </p:nvSpPr>
        <p:spPr>
          <a:xfrm>
            <a:off x="904783" y="3453343"/>
            <a:ext cx="1297419" cy="338554"/>
          </a:xfrm>
          <a:prstGeom prst="rect">
            <a:avLst/>
          </a:prstGeom>
        </p:spPr>
        <p:txBody>
          <a:bodyPr wrap="square">
            <a:spAutoFit/>
          </a:bodyPr>
          <a:lstStyle/>
          <a:p>
            <a:pPr algn="ctr"/>
            <a:r>
              <a:rPr lang="en-US" altLang="zh-CN" sz="1600" b="1" dirty="0" err="1" smtClean="0">
                <a:solidFill>
                  <a:schemeClr val="bg1">
                    <a:lumMod val="50000"/>
                  </a:schemeClr>
                </a:solidFill>
                <a:latin typeface="微软雅黑" pitchFamily="34" charset="-122"/>
                <a:ea typeface="微软雅黑" pitchFamily="34" charset="-122"/>
              </a:rPr>
              <a:t>ajax</a:t>
            </a:r>
            <a:endParaRPr lang="en-US" altLang="zh-CN" sz="1600" b="1" dirty="0">
              <a:solidFill>
                <a:schemeClr val="bg1">
                  <a:lumMod val="50000"/>
                </a:schemeClr>
              </a:solidFill>
              <a:latin typeface="微软雅黑" pitchFamily="34" charset="-122"/>
              <a:ea typeface="微软雅黑" pitchFamily="34" charset="-122"/>
            </a:endParaRPr>
          </a:p>
        </p:txBody>
      </p:sp>
      <p:sp>
        <p:nvSpPr>
          <p:cNvPr id="34" name="矩形 33"/>
          <p:cNvSpPr/>
          <p:nvPr/>
        </p:nvSpPr>
        <p:spPr>
          <a:xfrm>
            <a:off x="4933985" y="2722129"/>
            <a:ext cx="1292379" cy="65634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latin typeface="微软雅黑" pitchFamily="34" charset="-122"/>
                <a:ea typeface="微软雅黑" pitchFamily="34" charset="-122"/>
              </a:rPr>
              <a:t>server</a:t>
            </a:r>
          </a:p>
          <a:p>
            <a:pPr algn="ctr"/>
            <a:r>
              <a:rPr lang="en-US" altLang="zh-CN" sz="1600" b="1" dirty="0" smtClean="0">
                <a:latin typeface="微软雅黑" pitchFamily="34" charset="-122"/>
                <a:ea typeface="微软雅黑" pitchFamily="34" charset="-122"/>
              </a:rPr>
              <a:t>bundle</a:t>
            </a:r>
            <a:endParaRPr lang="zh-CN" altLang="en-US" sz="1600" b="1" dirty="0">
              <a:latin typeface="微软雅黑" pitchFamily="34" charset="-122"/>
              <a:ea typeface="微软雅黑" pitchFamily="34" charset="-122"/>
            </a:endParaRPr>
          </a:p>
        </p:txBody>
      </p:sp>
      <p:sp>
        <p:nvSpPr>
          <p:cNvPr id="35" name="燕尾形箭头 34"/>
          <p:cNvSpPr/>
          <p:nvPr/>
        </p:nvSpPr>
        <p:spPr>
          <a:xfrm>
            <a:off x="6729145" y="2918963"/>
            <a:ext cx="301746" cy="235701"/>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36" name="TextBox 12"/>
          <p:cNvSpPr txBox="1"/>
          <p:nvPr/>
        </p:nvSpPr>
        <p:spPr>
          <a:xfrm>
            <a:off x="7434317" y="3417558"/>
            <a:ext cx="954107" cy="400110"/>
          </a:xfrm>
          <a:prstGeom prst="rect">
            <a:avLst/>
          </a:prstGeom>
          <a:noFill/>
        </p:spPr>
        <p:txBody>
          <a:bodyPr wrap="none" rtlCol="0">
            <a:spAutoFit/>
          </a:bodyPr>
          <a:lstStyle/>
          <a:p>
            <a:pPr algn="ctr"/>
            <a:r>
              <a:rPr lang="zh-CN" altLang="en-US" sz="2000" b="1" dirty="0" smtClean="0">
                <a:solidFill>
                  <a:srgbClr val="159BFF"/>
                </a:solidFill>
              </a:rPr>
              <a:t>服务器</a:t>
            </a:r>
            <a:endParaRPr lang="zh-CN" altLang="en-US" sz="2000" b="1" dirty="0">
              <a:solidFill>
                <a:srgbClr val="159BFF"/>
              </a:solidFill>
            </a:endParaRPr>
          </a:p>
        </p:txBody>
      </p: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65249" y="2742149"/>
            <a:ext cx="492244" cy="689995"/>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6669487" y="3768999"/>
            <a:ext cx="2483768" cy="338554"/>
          </a:xfrm>
          <a:prstGeom prst="rect">
            <a:avLst/>
          </a:prstGeom>
        </p:spPr>
        <p:txBody>
          <a:bodyPr wrap="square">
            <a:spAutoFit/>
          </a:bodyPr>
          <a:lstStyle/>
          <a:p>
            <a:pPr algn="ctr"/>
            <a:r>
              <a:rPr lang="en-US" altLang="zh-CN" sz="1600" b="1" dirty="0" err="1">
                <a:solidFill>
                  <a:schemeClr val="bg1">
                    <a:lumMod val="50000"/>
                  </a:schemeClr>
                </a:solidFill>
                <a:latin typeface="微软雅黑" pitchFamily="34" charset="-122"/>
                <a:ea typeface="微软雅黑" pitchFamily="34" charset="-122"/>
              </a:rPr>
              <a:t>g</a:t>
            </a:r>
            <a:r>
              <a:rPr lang="en-US" altLang="zh-CN" sz="1600" b="1" dirty="0" err="1" smtClean="0">
                <a:solidFill>
                  <a:schemeClr val="bg1">
                    <a:lumMod val="50000"/>
                  </a:schemeClr>
                </a:solidFill>
                <a:latin typeface="微软雅黑" pitchFamily="34" charset="-122"/>
                <a:ea typeface="微软雅黑" pitchFamily="34" charset="-122"/>
              </a:rPr>
              <a:t>lobal.window.ajax</a:t>
            </a:r>
            <a:endParaRPr lang="en-US" altLang="zh-CN" sz="16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172167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25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25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25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50"/>
                                        <p:tgtEl>
                                          <p:spTgt spid="25"/>
                                        </p:tgtEl>
                                      </p:cBhvr>
                                    </p:animEffect>
                                  </p:childTnLst>
                                </p:cTn>
                              </p:par>
                            </p:childTnLst>
                          </p:cTn>
                        </p:par>
                        <p:par>
                          <p:cTn id="32" fill="hold">
                            <p:stCondLst>
                              <p:cond delay="25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25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25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animBg="1"/>
      <p:bldP spid="26" grpId="0" animBg="1"/>
      <p:bldP spid="27" grpId="0" animBg="1"/>
      <p:bldP spid="31" grpId="0" animBg="1"/>
      <p:bldP spid="32" grpId="0"/>
      <p:bldP spid="34" grpId="0" animBg="1"/>
      <p:bldP spid="35" grpId="0" animBg="1"/>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方案</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2065032"/>
            <a:ext cx="706181" cy="606996"/>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6431" y="2007225"/>
            <a:ext cx="792088" cy="792088"/>
          </a:xfrm>
          <a:prstGeom prst="rect">
            <a:avLst/>
          </a:prstGeom>
        </p:spPr>
      </p:pic>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430483" y="1827205"/>
            <a:ext cx="1307222" cy="1152128"/>
          </a:xfrm>
          <a:prstGeom prst="rect">
            <a:avLst/>
          </a:prstGeom>
        </p:spPr>
      </p:pic>
      <p:sp>
        <p:nvSpPr>
          <p:cNvPr id="11" name="矩形 10"/>
          <p:cNvSpPr/>
          <p:nvPr/>
        </p:nvSpPr>
        <p:spPr>
          <a:xfrm>
            <a:off x="459956" y="2995851"/>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户型结构图</a:t>
            </a:r>
            <a:endParaRPr lang="en-US" altLang="zh-CN" sz="1600" b="1" dirty="0">
              <a:solidFill>
                <a:schemeClr val="bg1">
                  <a:lumMod val="50000"/>
                </a:schemeClr>
              </a:solidFill>
              <a:latin typeface="微软雅黑" pitchFamily="34" charset="-122"/>
              <a:ea typeface="微软雅黑" pitchFamily="34" charset="-122"/>
            </a:endParaRPr>
          </a:p>
        </p:txBody>
      </p:sp>
      <p:sp>
        <p:nvSpPr>
          <p:cNvPr id="12" name="矩形 11"/>
          <p:cNvSpPr/>
          <p:nvPr/>
        </p:nvSpPr>
        <p:spPr>
          <a:xfrm>
            <a:off x="2401829" y="2995851"/>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设计师</a:t>
            </a:r>
            <a:endParaRPr lang="en-US" altLang="zh-CN" sz="1600" b="1" dirty="0">
              <a:solidFill>
                <a:schemeClr val="bg1">
                  <a:lumMod val="50000"/>
                </a:schemeClr>
              </a:solidFill>
              <a:latin typeface="微软雅黑" pitchFamily="34" charset="-122"/>
              <a:ea typeface="微软雅黑" pitchFamily="34" charset="-122"/>
            </a:endParaRPr>
          </a:p>
        </p:txBody>
      </p:sp>
      <p:sp>
        <p:nvSpPr>
          <p:cNvPr id="13" name="矩形 12"/>
          <p:cNvSpPr/>
          <p:nvPr/>
        </p:nvSpPr>
        <p:spPr>
          <a:xfrm>
            <a:off x="4453765" y="2995851"/>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设计效果图</a:t>
            </a:r>
            <a:endParaRPr lang="en-US" altLang="zh-CN" sz="1600" b="1" dirty="0">
              <a:solidFill>
                <a:schemeClr val="bg1">
                  <a:lumMod val="50000"/>
                </a:schemeClr>
              </a:solidFill>
              <a:latin typeface="微软雅黑" pitchFamily="34" charset="-122"/>
              <a:ea typeface="微软雅黑" pitchFamily="34" charset="-122"/>
            </a:endParaRPr>
          </a:p>
        </p:txBody>
      </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6216" y="1658173"/>
            <a:ext cx="1892830" cy="1419622"/>
          </a:xfrm>
          <a:prstGeom prst="rect">
            <a:avLst/>
          </a:prstGeom>
        </p:spPr>
      </p:pic>
      <p:sp>
        <p:nvSpPr>
          <p:cNvPr id="16" name="矩形 15"/>
          <p:cNvSpPr/>
          <p:nvPr/>
        </p:nvSpPr>
        <p:spPr>
          <a:xfrm>
            <a:off x="6732240" y="3032574"/>
            <a:ext cx="1512168"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房</a:t>
            </a:r>
            <a:r>
              <a:rPr lang="en-US" altLang="zh-CN" sz="1600" b="1" dirty="0" smtClean="0">
                <a:solidFill>
                  <a:schemeClr val="bg1">
                    <a:lumMod val="50000"/>
                  </a:schemeClr>
                </a:solidFill>
                <a:latin typeface="微软雅黑" pitchFamily="34" charset="-122"/>
                <a:ea typeface="微软雅黑" pitchFamily="34" charset="-122"/>
              </a:rPr>
              <a:t>2</a:t>
            </a:r>
            <a:r>
              <a:rPr lang="zh-CN" altLang="en-US" sz="1600" b="1" dirty="0" smtClean="0">
                <a:solidFill>
                  <a:schemeClr val="bg1">
                    <a:lumMod val="50000"/>
                  </a:schemeClr>
                </a:solidFill>
                <a:latin typeface="微软雅黑" pitchFamily="34" charset="-122"/>
                <a:ea typeface="微软雅黑" pitchFamily="34" charset="-122"/>
              </a:rPr>
              <a:t>（待装修）</a:t>
            </a:r>
            <a:endParaRPr lang="en-US" altLang="zh-CN" sz="1600" b="1" dirty="0">
              <a:solidFill>
                <a:schemeClr val="bg1">
                  <a:lumMod val="50000"/>
                </a:schemeClr>
              </a:solidFill>
              <a:latin typeface="微软雅黑" pitchFamily="34" charset="-122"/>
              <a:ea typeface="微软雅黑" pitchFamily="34" charset="-122"/>
            </a:endParaRPr>
          </a:p>
        </p:txBody>
      </p:sp>
      <p:sp>
        <p:nvSpPr>
          <p:cNvPr id="17" name="燕尾形箭头 16"/>
          <p:cNvSpPr/>
          <p:nvPr/>
        </p:nvSpPr>
        <p:spPr>
          <a:xfrm>
            <a:off x="1847357" y="2331261"/>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18" name="燕尾形箭头 17"/>
          <p:cNvSpPr/>
          <p:nvPr/>
        </p:nvSpPr>
        <p:spPr>
          <a:xfrm>
            <a:off x="4034888" y="2331260"/>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20" name="燕尾形箭头 19"/>
          <p:cNvSpPr/>
          <p:nvPr/>
        </p:nvSpPr>
        <p:spPr>
          <a:xfrm>
            <a:off x="5926224" y="2341530"/>
            <a:ext cx="243837" cy="190467"/>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21" name="矩形 20"/>
          <p:cNvSpPr/>
          <p:nvPr/>
        </p:nvSpPr>
        <p:spPr>
          <a:xfrm>
            <a:off x="459955" y="3278059"/>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（源码）</a:t>
            </a:r>
            <a:endParaRPr lang="en-US" altLang="zh-CN" sz="1600" b="1" dirty="0">
              <a:solidFill>
                <a:schemeClr val="bg1">
                  <a:lumMod val="50000"/>
                </a:schemeClr>
              </a:solidFill>
              <a:latin typeface="微软雅黑" pitchFamily="34" charset="-122"/>
              <a:ea typeface="微软雅黑" pitchFamily="34" charset="-122"/>
            </a:endParaRPr>
          </a:p>
        </p:txBody>
      </p:sp>
      <p:sp>
        <p:nvSpPr>
          <p:cNvPr id="22" name="矩形 21"/>
          <p:cNvSpPr/>
          <p:nvPr/>
        </p:nvSpPr>
        <p:spPr>
          <a:xfrm>
            <a:off x="2422636" y="3278059"/>
            <a:ext cx="1297419"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（构建）</a:t>
            </a:r>
            <a:endParaRPr lang="en-US" altLang="zh-CN" sz="1600" b="1" dirty="0">
              <a:solidFill>
                <a:schemeClr val="bg1">
                  <a:lumMod val="50000"/>
                </a:schemeClr>
              </a:solidFill>
              <a:latin typeface="微软雅黑" pitchFamily="34" charset="-122"/>
              <a:ea typeface="微软雅黑" pitchFamily="34" charset="-122"/>
            </a:endParaRPr>
          </a:p>
        </p:txBody>
      </p:sp>
      <p:sp>
        <p:nvSpPr>
          <p:cNvPr id="23" name="矩形 22"/>
          <p:cNvSpPr/>
          <p:nvPr/>
        </p:nvSpPr>
        <p:spPr>
          <a:xfrm>
            <a:off x="4154991" y="3299120"/>
            <a:ext cx="1887112"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a:t>
            </a:r>
            <a:r>
              <a:rPr lang="en-US" altLang="zh-CN" sz="1600" b="1" dirty="0" smtClean="0">
                <a:solidFill>
                  <a:schemeClr val="bg1">
                    <a:lumMod val="50000"/>
                  </a:schemeClr>
                </a:solidFill>
                <a:latin typeface="微软雅黑" pitchFamily="34" charset="-122"/>
                <a:ea typeface="微软雅黑" pitchFamily="34" charset="-122"/>
              </a:rPr>
              <a:t>server bundle</a:t>
            </a:r>
            <a:r>
              <a:rPr lang="zh-CN" altLang="en-US" sz="1600" b="1" dirty="0" smtClean="0">
                <a:solidFill>
                  <a:schemeClr val="bg1">
                    <a:lumMod val="50000"/>
                  </a:schemeClr>
                </a:solidFill>
                <a:latin typeface="微软雅黑" pitchFamily="34" charset="-122"/>
                <a:ea typeface="微软雅黑" pitchFamily="34" charset="-122"/>
              </a:rPr>
              <a:t>）</a:t>
            </a:r>
            <a:endParaRPr lang="en-US" altLang="zh-CN" sz="1600" b="1" dirty="0">
              <a:solidFill>
                <a:schemeClr val="bg1">
                  <a:lumMod val="50000"/>
                </a:schemeClr>
              </a:solidFill>
              <a:latin typeface="微软雅黑" pitchFamily="34" charset="-122"/>
              <a:ea typeface="微软雅黑" pitchFamily="34" charset="-122"/>
            </a:endParaRPr>
          </a:p>
        </p:txBody>
      </p:sp>
      <p:sp>
        <p:nvSpPr>
          <p:cNvPr id="25" name="矩形 24"/>
          <p:cNvSpPr/>
          <p:nvPr/>
        </p:nvSpPr>
        <p:spPr>
          <a:xfrm>
            <a:off x="6532413" y="3299120"/>
            <a:ext cx="1820644"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a:t>
            </a:r>
            <a:r>
              <a:rPr lang="en-US" altLang="zh-CN" sz="1600" b="1" dirty="0" smtClean="0">
                <a:solidFill>
                  <a:schemeClr val="bg1">
                    <a:lumMod val="50000"/>
                  </a:schemeClr>
                </a:solidFill>
                <a:latin typeface="微软雅黑" pitchFamily="34" charset="-122"/>
                <a:ea typeface="微软雅黑" pitchFamily="34" charset="-122"/>
              </a:rPr>
              <a:t>Node</a:t>
            </a:r>
            <a:r>
              <a:rPr lang="zh-CN" altLang="en-US" sz="1600" b="1" dirty="0" smtClean="0">
                <a:solidFill>
                  <a:schemeClr val="bg1">
                    <a:lumMod val="50000"/>
                  </a:schemeClr>
                </a:solidFill>
                <a:latin typeface="微软雅黑" pitchFamily="34" charset="-122"/>
                <a:ea typeface="微软雅黑" pitchFamily="34" charset="-122"/>
              </a:rPr>
              <a:t>服务器）</a:t>
            </a:r>
            <a:endParaRPr lang="en-US" altLang="zh-CN" sz="1600" b="1" dirty="0">
              <a:solidFill>
                <a:schemeClr val="bg1">
                  <a:lumMod val="50000"/>
                </a:schemeClr>
              </a:solidFill>
              <a:latin typeface="微软雅黑" pitchFamily="34" charset="-122"/>
              <a:ea typeface="微软雅黑" pitchFamily="34" charset="-122"/>
            </a:endParaRPr>
          </a:p>
        </p:txBody>
      </p:sp>
      <p:sp>
        <p:nvSpPr>
          <p:cNvPr id="26" name="矩形 25"/>
          <p:cNvSpPr/>
          <p:nvPr/>
        </p:nvSpPr>
        <p:spPr>
          <a:xfrm>
            <a:off x="4278725" y="1635646"/>
            <a:ext cx="1647499" cy="2115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532413" y="1635646"/>
            <a:ext cx="1820644" cy="2115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107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26"/>
                                        </p:tgtEl>
                                      </p:cBhvr>
                                    </p:animEffect>
                                    <p:set>
                                      <p:cBhvr>
                                        <p:cTn id="7" dur="1" fill="hold">
                                          <p:stCondLst>
                                            <p:cond delay="249"/>
                                          </p:stCondLst>
                                        </p:cTn>
                                        <p:tgtEl>
                                          <p:spTgt spid="26"/>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方案</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框架机</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grpSp>
        <p:nvGrpSpPr>
          <p:cNvPr id="24" name="组合 46087"/>
          <p:cNvGrpSpPr/>
          <p:nvPr/>
        </p:nvGrpSpPr>
        <p:grpSpPr>
          <a:xfrm>
            <a:off x="262332" y="843558"/>
            <a:ext cx="8486131" cy="4032448"/>
            <a:chOff x="195567" y="1116013"/>
            <a:chExt cx="7980688" cy="5362909"/>
          </a:xfrm>
        </p:grpSpPr>
        <p:sp>
          <p:nvSpPr>
            <p:cNvPr id="30" name="矩形 29"/>
            <p:cNvSpPr/>
            <p:nvPr/>
          </p:nvSpPr>
          <p:spPr>
            <a:xfrm>
              <a:off x="195567" y="1116013"/>
              <a:ext cx="7980688" cy="5362909"/>
            </a:xfrm>
            <a:prstGeom prst="rect">
              <a:avLst/>
            </a:prstGeom>
            <a:solidFill>
              <a:srgbClr val="D9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23"/>
            <p:cNvSpPr txBox="1"/>
            <p:nvPr/>
          </p:nvSpPr>
          <p:spPr>
            <a:xfrm>
              <a:off x="3193179" y="1332038"/>
              <a:ext cx="1991472" cy="388858"/>
            </a:xfrm>
            <a:prstGeom prst="rect">
              <a:avLst/>
            </a:prstGeom>
            <a:noFill/>
          </p:spPr>
          <p:txBody>
            <a:bodyPr wrap="square" rtlCol="0">
              <a:spAutoFit/>
            </a:bodyPr>
            <a:lstStyle/>
            <a:p>
              <a:pPr algn="ctr"/>
              <a:r>
                <a:rPr lang="zh-CN" altLang="en-US" sz="1300" b="1" dirty="0" smtClean="0">
                  <a:solidFill>
                    <a:srgbClr val="159BFF"/>
                  </a:solidFill>
                  <a:latin typeface="微软雅黑" pitchFamily="34" charset="-122"/>
                  <a:ea typeface="微软雅黑" pitchFamily="34" charset="-122"/>
                </a:rPr>
                <a:t>房子</a:t>
              </a:r>
              <a:endParaRPr lang="zh-CN" altLang="en-US" sz="1300" b="1" dirty="0">
                <a:solidFill>
                  <a:srgbClr val="159BFF"/>
                </a:solidFill>
                <a:latin typeface="微软雅黑" pitchFamily="34" charset="-122"/>
                <a:ea typeface="微软雅黑" pitchFamily="34" charset="-122"/>
              </a:endParaRPr>
            </a:p>
          </p:txBody>
        </p:sp>
      </p:grpSp>
      <p:grpSp>
        <p:nvGrpSpPr>
          <p:cNvPr id="32" name="组合 30"/>
          <p:cNvGrpSpPr/>
          <p:nvPr/>
        </p:nvGrpSpPr>
        <p:grpSpPr>
          <a:xfrm>
            <a:off x="467545" y="3003798"/>
            <a:ext cx="8064893" cy="1689160"/>
            <a:chOff x="720155" y="446099"/>
            <a:chExt cx="5323602" cy="1889302"/>
          </a:xfrm>
        </p:grpSpPr>
        <p:sp>
          <p:nvSpPr>
            <p:cNvPr id="33" name="矩形 32"/>
            <p:cNvSpPr/>
            <p:nvPr/>
          </p:nvSpPr>
          <p:spPr>
            <a:xfrm>
              <a:off x="720155" y="446099"/>
              <a:ext cx="5323602" cy="188930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44"/>
            <p:cNvSpPr txBox="1"/>
            <p:nvPr/>
          </p:nvSpPr>
          <p:spPr>
            <a:xfrm>
              <a:off x="2722181" y="573404"/>
              <a:ext cx="1330901" cy="275395"/>
            </a:xfrm>
            <a:prstGeom prst="rect">
              <a:avLst/>
            </a:prstGeom>
            <a:noFill/>
          </p:spPr>
          <p:txBody>
            <a:bodyPr wrap="square" rtlCol="0">
              <a:spAutoFit/>
            </a:bodyPr>
            <a:lstStyle/>
            <a:p>
              <a:pPr algn="ctr"/>
              <a:r>
                <a:rPr lang="zh-CN" altLang="en-US" sz="1000" b="1" dirty="0" smtClean="0">
                  <a:solidFill>
                    <a:srgbClr val="159BFF"/>
                  </a:solidFill>
                  <a:latin typeface="微软雅黑" pitchFamily="34" charset="-122"/>
                  <a:ea typeface="微软雅黑" pitchFamily="34" charset="-122"/>
                </a:rPr>
                <a:t>施工队</a:t>
              </a:r>
              <a:endParaRPr lang="zh-CN" altLang="en-US" sz="1000" b="1" dirty="0">
                <a:solidFill>
                  <a:srgbClr val="159BFF"/>
                </a:solidFill>
                <a:latin typeface="微软雅黑" pitchFamily="34" charset="-122"/>
                <a:ea typeface="微软雅黑" pitchFamily="34" charset="-122"/>
              </a:endParaRPr>
            </a:p>
          </p:txBody>
        </p:sp>
      </p:grpSp>
      <p:sp>
        <p:nvSpPr>
          <p:cNvPr id="35" name="矩形 34"/>
          <p:cNvSpPr/>
          <p:nvPr/>
        </p:nvSpPr>
        <p:spPr>
          <a:xfrm>
            <a:off x="611560" y="4083918"/>
            <a:ext cx="7776864" cy="433151"/>
          </a:xfrm>
          <a:prstGeom prst="rect">
            <a:avLst/>
          </a:prstGeom>
          <a:solidFill>
            <a:srgbClr val="E27D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包工头</a:t>
            </a:r>
            <a:endParaRPr lang="zh-CN" altLang="en-US" sz="700" b="1" dirty="0">
              <a:latin typeface="微软雅黑" pitchFamily="34" charset="-122"/>
              <a:ea typeface="微软雅黑" pitchFamily="34" charset="-122"/>
            </a:endParaRPr>
          </a:p>
        </p:txBody>
      </p:sp>
      <p:sp>
        <p:nvSpPr>
          <p:cNvPr id="36" name="矩形 35"/>
          <p:cNvSpPr/>
          <p:nvPr/>
        </p:nvSpPr>
        <p:spPr>
          <a:xfrm>
            <a:off x="620159" y="3506751"/>
            <a:ext cx="7776864" cy="433151"/>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水电工、瓦工、木工、漆工 </a:t>
            </a:r>
            <a:r>
              <a:rPr lang="en-US" altLang="zh-CN" sz="1000" b="1" dirty="0" smtClean="0">
                <a:latin typeface="微软雅黑" pitchFamily="34" charset="-122"/>
                <a:ea typeface="微软雅黑" pitchFamily="34" charset="-122"/>
              </a:rPr>
              <a:t>… …</a:t>
            </a:r>
            <a:endParaRPr lang="zh-CN" altLang="en-US" sz="700" b="1" dirty="0">
              <a:latin typeface="微软雅黑" pitchFamily="34" charset="-122"/>
              <a:ea typeface="微软雅黑" pitchFamily="34" charset="-122"/>
            </a:endParaRPr>
          </a:p>
        </p:txBody>
      </p:sp>
      <p:grpSp>
        <p:nvGrpSpPr>
          <p:cNvPr id="37" name="组合 30"/>
          <p:cNvGrpSpPr/>
          <p:nvPr/>
        </p:nvGrpSpPr>
        <p:grpSpPr>
          <a:xfrm>
            <a:off x="476144" y="1483436"/>
            <a:ext cx="8064893" cy="1376345"/>
            <a:chOff x="720155" y="768258"/>
            <a:chExt cx="5323602" cy="1539422"/>
          </a:xfrm>
        </p:grpSpPr>
        <p:sp>
          <p:nvSpPr>
            <p:cNvPr id="38" name="矩形 37"/>
            <p:cNvSpPr/>
            <p:nvPr/>
          </p:nvSpPr>
          <p:spPr>
            <a:xfrm>
              <a:off x="720155" y="768258"/>
              <a:ext cx="5323602" cy="153942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44"/>
            <p:cNvSpPr txBox="1"/>
            <p:nvPr/>
          </p:nvSpPr>
          <p:spPr>
            <a:xfrm>
              <a:off x="2722182" y="938503"/>
              <a:ext cx="1330901" cy="275395"/>
            </a:xfrm>
            <a:prstGeom prst="rect">
              <a:avLst/>
            </a:prstGeom>
            <a:noFill/>
          </p:spPr>
          <p:txBody>
            <a:bodyPr wrap="square" rtlCol="0">
              <a:spAutoFit/>
            </a:bodyPr>
            <a:lstStyle/>
            <a:p>
              <a:pPr algn="ctr"/>
              <a:r>
                <a:rPr lang="zh-CN" altLang="en-US" sz="1000" b="1" dirty="0" smtClean="0">
                  <a:solidFill>
                    <a:srgbClr val="159BFF"/>
                  </a:solidFill>
                  <a:latin typeface="微软雅黑" pitchFamily="34" charset="-122"/>
                  <a:ea typeface="微软雅黑" pitchFamily="34" charset="-122"/>
                </a:rPr>
                <a:t>设计稿</a:t>
              </a:r>
              <a:endParaRPr lang="zh-CN" altLang="en-US" sz="1000" b="1" dirty="0">
                <a:solidFill>
                  <a:srgbClr val="159BFF"/>
                </a:solidFill>
                <a:latin typeface="微软雅黑" pitchFamily="34" charset="-122"/>
                <a:ea typeface="微软雅黑" pitchFamily="34" charset="-122"/>
              </a:endParaRPr>
            </a:p>
          </p:txBody>
        </p:sp>
      </p:grpSp>
      <p:sp>
        <p:nvSpPr>
          <p:cNvPr id="42" name="矩形 41"/>
          <p:cNvSpPr/>
          <p:nvPr/>
        </p:nvSpPr>
        <p:spPr>
          <a:xfrm>
            <a:off x="4658240" y="1998215"/>
            <a:ext cx="1666996" cy="75277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房间</a:t>
            </a:r>
            <a:r>
              <a:rPr lang="en-US" altLang="zh-CN" sz="1000" b="1" dirty="0">
                <a:latin typeface="微软雅黑" pitchFamily="34" charset="-122"/>
                <a:ea typeface="微软雅黑" pitchFamily="34" charset="-122"/>
              </a:rPr>
              <a:t>C</a:t>
            </a:r>
            <a:endParaRPr lang="zh-CN" altLang="en-US" sz="700" b="1" dirty="0">
              <a:latin typeface="微软雅黑" pitchFamily="34" charset="-122"/>
              <a:ea typeface="微软雅黑" pitchFamily="34" charset="-122"/>
            </a:endParaRPr>
          </a:p>
        </p:txBody>
      </p:sp>
      <p:sp>
        <p:nvSpPr>
          <p:cNvPr id="44" name="矩形 43"/>
          <p:cNvSpPr/>
          <p:nvPr/>
        </p:nvSpPr>
        <p:spPr>
          <a:xfrm>
            <a:off x="654258" y="1998215"/>
            <a:ext cx="1666996" cy="75277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房间</a:t>
            </a:r>
            <a:r>
              <a:rPr lang="en-US" altLang="zh-CN" sz="1000" b="1" dirty="0">
                <a:latin typeface="微软雅黑" pitchFamily="34" charset="-122"/>
                <a:ea typeface="微软雅黑" pitchFamily="34" charset="-122"/>
              </a:rPr>
              <a:t>A</a:t>
            </a:r>
            <a:endParaRPr lang="zh-CN" altLang="en-US" sz="700" b="1" dirty="0">
              <a:latin typeface="微软雅黑" pitchFamily="34" charset="-122"/>
              <a:ea typeface="微软雅黑" pitchFamily="34" charset="-122"/>
            </a:endParaRPr>
          </a:p>
        </p:txBody>
      </p:sp>
      <p:sp>
        <p:nvSpPr>
          <p:cNvPr id="45" name="矩形 44"/>
          <p:cNvSpPr/>
          <p:nvPr/>
        </p:nvSpPr>
        <p:spPr>
          <a:xfrm>
            <a:off x="2656249" y="1998215"/>
            <a:ext cx="1666996" cy="75277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房间</a:t>
            </a:r>
            <a:r>
              <a:rPr lang="en-US" altLang="zh-CN" sz="1000" b="1" dirty="0">
                <a:latin typeface="微软雅黑" pitchFamily="34" charset="-122"/>
                <a:ea typeface="微软雅黑" pitchFamily="34" charset="-122"/>
              </a:rPr>
              <a:t>B</a:t>
            </a:r>
            <a:endParaRPr lang="zh-CN" altLang="en-US" sz="700" b="1" dirty="0">
              <a:latin typeface="微软雅黑" pitchFamily="34" charset="-122"/>
              <a:ea typeface="微软雅黑" pitchFamily="34" charset="-122"/>
            </a:endParaRPr>
          </a:p>
        </p:txBody>
      </p:sp>
      <p:sp>
        <p:nvSpPr>
          <p:cNvPr id="46" name="矩形 45"/>
          <p:cNvSpPr/>
          <p:nvPr/>
        </p:nvSpPr>
        <p:spPr>
          <a:xfrm>
            <a:off x="6660232" y="1998215"/>
            <a:ext cx="1666996" cy="75277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房间</a:t>
            </a:r>
            <a:r>
              <a:rPr lang="en-US" altLang="zh-CN" sz="1000" b="1" dirty="0">
                <a:latin typeface="微软雅黑" pitchFamily="34" charset="-122"/>
                <a:ea typeface="微软雅黑" pitchFamily="34" charset="-122"/>
              </a:rPr>
              <a:t>D</a:t>
            </a:r>
            <a:endParaRPr lang="zh-CN" altLang="en-US" sz="700" b="1" dirty="0">
              <a:latin typeface="微软雅黑" pitchFamily="34" charset="-122"/>
              <a:ea typeface="微软雅黑" pitchFamily="34" charset="-122"/>
            </a:endParaRPr>
          </a:p>
        </p:txBody>
      </p:sp>
    </p:spTree>
    <p:extLst>
      <p:ext uri="{BB962C8B-B14F-4D97-AF65-F5344CB8AC3E}">
        <p14:creationId xmlns:p14="http://schemas.microsoft.com/office/powerpoint/2010/main" val="2231158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5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250"/>
                                        <p:tgtEl>
                                          <p:spTgt spid="37"/>
                                        </p:tgtEl>
                                      </p:cBhvr>
                                    </p:animEffec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250"/>
                                        <p:tgtEl>
                                          <p:spTgt spid="4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250"/>
                                        <p:tgtEl>
                                          <p:spTgt spid="45"/>
                                        </p:tgtEl>
                                      </p:cBhvr>
                                    </p:animEffect>
                                  </p:childTnLst>
                                </p:cTn>
                              </p:par>
                            </p:childTnLst>
                          </p:cTn>
                        </p:par>
                        <p:par>
                          <p:cTn id="31" fill="hold">
                            <p:stCondLst>
                              <p:cond delay="750"/>
                            </p:stCondLst>
                            <p:childTnLst>
                              <p:par>
                                <p:cTn id="32" presetID="10" presetClass="entr" presetSubtype="0"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250"/>
                                        <p:tgtEl>
                                          <p:spTgt spid="4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2" grpId="0" animBg="1"/>
      <p:bldP spid="44" grpId="0" animBg="1"/>
      <p:bldP spid="45" grpId="0" animBg="1"/>
      <p:bldP spid="4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方案</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框架机</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grpSp>
        <p:nvGrpSpPr>
          <p:cNvPr id="24" name="组合 46087"/>
          <p:cNvGrpSpPr/>
          <p:nvPr/>
        </p:nvGrpSpPr>
        <p:grpSpPr>
          <a:xfrm>
            <a:off x="262332" y="843558"/>
            <a:ext cx="8486131" cy="4032448"/>
            <a:chOff x="195567" y="1116013"/>
            <a:chExt cx="7980688" cy="5362909"/>
          </a:xfrm>
        </p:grpSpPr>
        <p:sp>
          <p:nvSpPr>
            <p:cNvPr id="30" name="矩形 29"/>
            <p:cNvSpPr/>
            <p:nvPr/>
          </p:nvSpPr>
          <p:spPr>
            <a:xfrm>
              <a:off x="195567" y="1116013"/>
              <a:ext cx="7980688" cy="5362909"/>
            </a:xfrm>
            <a:prstGeom prst="rect">
              <a:avLst/>
            </a:prstGeom>
            <a:solidFill>
              <a:srgbClr val="D9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23"/>
            <p:cNvSpPr txBox="1"/>
            <p:nvPr/>
          </p:nvSpPr>
          <p:spPr>
            <a:xfrm>
              <a:off x="3193179" y="1332038"/>
              <a:ext cx="1991472" cy="388858"/>
            </a:xfrm>
            <a:prstGeom prst="rect">
              <a:avLst/>
            </a:prstGeom>
            <a:noFill/>
          </p:spPr>
          <p:txBody>
            <a:bodyPr wrap="square" rtlCol="0">
              <a:spAutoFit/>
            </a:bodyPr>
            <a:lstStyle/>
            <a:p>
              <a:pPr algn="ctr"/>
              <a:r>
                <a:rPr lang="en-US" altLang="zh-CN" sz="1300" b="1" dirty="0" smtClean="0">
                  <a:solidFill>
                    <a:srgbClr val="159BFF"/>
                  </a:solidFill>
                  <a:latin typeface="微软雅黑" pitchFamily="34" charset="-122"/>
                  <a:ea typeface="微软雅黑" pitchFamily="34" charset="-122"/>
                </a:rPr>
                <a:t>Node</a:t>
              </a:r>
              <a:r>
                <a:rPr lang="zh-CN" altLang="en-US" sz="1300" b="1" dirty="0" smtClean="0">
                  <a:solidFill>
                    <a:srgbClr val="159BFF"/>
                  </a:solidFill>
                  <a:latin typeface="微软雅黑" pitchFamily="34" charset="-122"/>
                  <a:ea typeface="微软雅黑" pitchFamily="34" charset="-122"/>
                </a:rPr>
                <a:t>服务器</a:t>
              </a:r>
              <a:endParaRPr lang="zh-CN" altLang="en-US" sz="1300" b="1" dirty="0">
                <a:solidFill>
                  <a:srgbClr val="159BFF"/>
                </a:solidFill>
                <a:latin typeface="微软雅黑" pitchFamily="34" charset="-122"/>
                <a:ea typeface="微软雅黑" pitchFamily="34" charset="-122"/>
              </a:endParaRPr>
            </a:p>
          </p:txBody>
        </p:sp>
      </p:grpSp>
      <p:grpSp>
        <p:nvGrpSpPr>
          <p:cNvPr id="32" name="组合 30"/>
          <p:cNvGrpSpPr/>
          <p:nvPr/>
        </p:nvGrpSpPr>
        <p:grpSpPr>
          <a:xfrm>
            <a:off x="467545" y="3003798"/>
            <a:ext cx="8064893" cy="1689160"/>
            <a:chOff x="720155" y="446099"/>
            <a:chExt cx="5323602" cy="1889302"/>
          </a:xfrm>
        </p:grpSpPr>
        <p:sp>
          <p:nvSpPr>
            <p:cNvPr id="33" name="矩形 32"/>
            <p:cNvSpPr/>
            <p:nvPr/>
          </p:nvSpPr>
          <p:spPr>
            <a:xfrm>
              <a:off x="720155" y="446099"/>
              <a:ext cx="5323602" cy="188930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44"/>
            <p:cNvSpPr txBox="1"/>
            <p:nvPr/>
          </p:nvSpPr>
          <p:spPr>
            <a:xfrm>
              <a:off x="2722181" y="573404"/>
              <a:ext cx="1330901" cy="275395"/>
            </a:xfrm>
            <a:prstGeom prst="rect">
              <a:avLst/>
            </a:prstGeom>
            <a:noFill/>
          </p:spPr>
          <p:txBody>
            <a:bodyPr wrap="square" rtlCol="0">
              <a:spAutoFit/>
            </a:bodyPr>
            <a:lstStyle/>
            <a:p>
              <a:pPr algn="ctr"/>
              <a:r>
                <a:rPr lang="zh-CN" altLang="en-US" sz="1000" b="1" dirty="0" smtClean="0">
                  <a:solidFill>
                    <a:srgbClr val="159BFF"/>
                  </a:solidFill>
                  <a:latin typeface="微软雅黑" pitchFamily="34" charset="-122"/>
                  <a:ea typeface="微软雅黑" pitchFamily="34" charset="-122"/>
                </a:rPr>
                <a:t>直出框架机</a:t>
              </a:r>
              <a:endParaRPr lang="zh-CN" altLang="en-US" sz="1000" b="1" dirty="0">
                <a:solidFill>
                  <a:srgbClr val="159BFF"/>
                </a:solidFill>
                <a:latin typeface="微软雅黑" pitchFamily="34" charset="-122"/>
                <a:ea typeface="微软雅黑" pitchFamily="34" charset="-122"/>
              </a:endParaRPr>
            </a:p>
          </p:txBody>
        </p:sp>
      </p:grpSp>
      <p:sp>
        <p:nvSpPr>
          <p:cNvPr id="35" name="矩形 34"/>
          <p:cNvSpPr/>
          <p:nvPr/>
        </p:nvSpPr>
        <p:spPr>
          <a:xfrm>
            <a:off x="611560" y="4083918"/>
            <a:ext cx="7776864" cy="433151"/>
          </a:xfrm>
          <a:prstGeom prst="rect">
            <a:avLst/>
          </a:prstGeom>
          <a:solidFill>
            <a:srgbClr val="E27D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itchFamily="34" charset="-122"/>
                <a:ea typeface="微软雅黑" pitchFamily="34" charset="-122"/>
              </a:rPr>
              <a:t>XW/TSW</a:t>
            </a:r>
            <a:endParaRPr lang="zh-CN" altLang="en-US" sz="700" b="1" dirty="0">
              <a:latin typeface="微软雅黑" pitchFamily="34" charset="-122"/>
              <a:ea typeface="微软雅黑" pitchFamily="34" charset="-122"/>
            </a:endParaRPr>
          </a:p>
        </p:txBody>
      </p:sp>
      <p:sp>
        <p:nvSpPr>
          <p:cNvPr id="36" name="矩形 35"/>
          <p:cNvSpPr/>
          <p:nvPr/>
        </p:nvSpPr>
        <p:spPr>
          <a:xfrm>
            <a:off x="620159" y="3506751"/>
            <a:ext cx="7776864" cy="433151"/>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业务逻辑</a:t>
            </a:r>
            <a:endParaRPr lang="zh-CN" altLang="en-US" sz="700" b="1" dirty="0">
              <a:latin typeface="微软雅黑" pitchFamily="34" charset="-122"/>
              <a:ea typeface="微软雅黑" pitchFamily="34" charset="-122"/>
            </a:endParaRPr>
          </a:p>
        </p:txBody>
      </p:sp>
      <p:grpSp>
        <p:nvGrpSpPr>
          <p:cNvPr id="37" name="组合 30"/>
          <p:cNvGrpSpPr/>
          <p:nvPr/>
        </p:nvGrpSpPr>
        <p:grpSpPr>
          <a:xfrm>
            <a:off x="476144" y="1483436"/>
            <a:ext cx="8064893" cy="1376345"/>
            <a:chOff x="720155" y="768258"/>
            <a:chExt cx="5323602" cy="1539422"/>
          </a:xfrm>
        </p:grpSpPr>
        <p:sp>
          <p:nvSpPr>
            <p:cNvPr id="38" name="矩形 37"/>
            <p:cNvSpPr/>
            <p:nvPr/>
          </p:nvSpPr>
          <p:spPr>
            <a:xfrm>
              <a:off x="720155" y="768258"/>
              <a:ext cx="5323602" cy="153942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44"/>
            <p:cNvSpPr txBox="1"/>
            <p:nvPr/>
          </p:nvSpPr>
          <p:spPr>
            <a:xfrm>
              <a:off x="2722182" y="938503"/>
              <a:ext cx="1330901" cy="275395"/>
            </a:xfrm>
            <a:prstGeom prst="rect">
              <a:avLst/>
            </a:prstGeom>
            <a:noFill/>
          </p:spPr>
          <p:txBody>
            <a:bodyPr wrap="square" rtlCol="0">
              <a:spAutoFit/>
            </a:bodyPr>
            <a:lstStyle/>
            <a:p>
              <a:pPr algn="ctr"/>
              <a:r>
                <a:rPr lang="en-US" altLang="zh-CN" sz="1000" b="1" dirty="0">
                  <a:solidFill>
                    <a:srgbClr val="159BFF"/>
                  </a:solidFill>
                  <a:latin typeface="微软雅黑" pitchFamily="34" charset="-122"/>
                  <a:ea typeface="微软雅黑" pitchFamily="34" charset="-122"/>
                </a:rPr>
                <a:t>s</a:t>
              </a:r>
              <a:r>
                <a:rPr lang="en-US" altLang="zh-CN" sz="1000" b="1" dirty="0" smtClean="0">
                  <a:solidFill>
                    <a:srgbClr val="159BFF"/>
                  </a:solidFill>
                  <a:latin typeface="微软雅黑" pitchFamily="34" charset="-122"/>
                  <a:ea typeface="微软雅黑" pitchFamily="34" charset="-122"/>
                </a:rPr>
                <a:t>erver bundle</a:t>
              </a:r>
              <a:endParaRPr lang="zh-CN" altLang="en-US" sz="1000" b="1" dirty="0">
                <a:solidFill>
                  <a:srgbClr val="159BFF"/>
                </a:solidFill>
                <a:latin typeface="微软雅黑" pitchFamily="34" charset="-122"/>
                <a:ea typeface="微软雅黑" pitchFamily="34" charset="-122"/>
              </a:endParaRPr>
            </a:p>
          </p:txBody>
        </p:sp>
      </p:grpSp>
      <p:sp>
        <p:nvSpPr>
          <p:cNvPr id="42" name="矩形 41"/>
          <p:cNvSpPr/>
          <p:nvPr/>
        </p:nvSpPr>
        <p:spPr>
          <a:xfrm>
            <a:off x="4658240" y="1998215"/>
            <a:ext cx="1666996" cy="75277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页面</a:t>
            </a:r>
            <a:r>
              <a:rPr lang="en-US" altLang="zh-CN" sz="1000" b="1" dirty="0" smtClean="0">
                <a:latin typeface="微软雅黑" pitchFamily="34" charset="-122"/>
                <a:ea typeface="微软雅黑" pitchFamily="34" charset="-122"/>
              </a:rPr>
              <a:t>C</a:t>
            </a:r>
            <a:endParaRPr lang="zh-CN" altLang="en-US" sz="700" b="1" dirty="0">
              <a:latin typeface="微软雅黑" pitchFamily="34" charset="-122"/>
              <a:ea typeface="微软雅黑" pitchFamily="34" charset="-122"/>
            </a:endParaRPr>
          </a:p>
        </p:txBody>
      </p:sp>
      <p:sp>
        <p:nvSpPr>
          <p:cNvPr id="44" name="矩形 43"/>
          <p:cNvSpPr/>
          <p:nvPr/>
        </p:nvSpPr>
        <p:spPr>
          <a:xfrm>
            <a:off x="654258" y="1998215"/>
            <a:ext cx="1666996" cy="75277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页面</a:t>
            </a:r>
            <a:r>
              <a:rPr lang="en-US" altLang="zh-CN" sz="1000" b="1" dirty="0" smtClean="0">
                <a:latin typeface="微软雅黑" pitchFamily="34" charset="-122"/>
                <a:ea typeface="微软雅黑" pitchFamily="34" charset="-122"/>
              </a:rPr>
              <a:t>A</a:t>
            </a:r>
            <a:endParaRPr lang="zh-CN" altLang="en-US" sz="700" b="1" dirty="0">
              <a:latin typeface="微软雅黑" pitchFamily="34" charset="-122"/>
              <a:ea typeface="微软雅黑" pitchFamily="34" charset="-122"/>
            </a:endParaRPr>
          </a:p>
        </p:txBody>
      </p:sp>
      <p:sp>
        <p:nvSpPr>
          <p:cNvPr id="45" name="矩形 44"/>
          <p:cNvSpPr/>
          <p:nvPr/>
        </p:nvSpPr>
        <p:spPr>
          <a:xfrm>
            <a:off x="2656249" y="1998215"/>
            <a:ext cx="1666996" cy="75277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页面</a:t>
            </a:r>
            <a:r>
              <a:rPr lang="en-US" altLang="zh-CN" sz="1000" b="1" dirty="0" smtClean="0">
                <a:latin typeface="微软雅黑" pitchFamily="34" charset="-122"/>
                <a:ea typeface="微软雅黑" pitchFamily="34" charset="-122"/>
              </a:rPr>
              <a:t>B</a:t>
            </a:r>
            <a:endParaRPr lang="zh-CN" altLang="en-US" sz="700" b="1" dirty="0">
              <a:latin typeface="微软雅黑" pitchFamily="34" charset="-122"/>
              <a:ea typeface="微软雅黑" pitchFamily="34" charset="-122"/>
            </a:endParaRPr>
          </a:p>
        </p:txBody>
      </p:sp>
      <p:sp>
        <p:nvSpPr>
          <p:cNvPr id="46" name="矩形 45"/>
          <p:cNvSpPr/>
          <p:nvPr/>
        </p:nvSpPr>
        <p:spPr>
          <a:xfrm>
            <a:off x="6660232" y="1998215"/>
            <a:ext cx="1666996" cy="75277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itchFamily="34" charset="-122"/>
                <a:ea typeface="微软雅黑" pitchFamily="34" charset="-122"/>
              </a:rPr>
              <a:t>页面</a:t>
            </a:r>
            <a:r>
              <a:rPr lang="en-US" altLang="zh-CN" sz="1000" b="1" dirty="0" smtClean="0">
                <a:latin typeface="微软雅黑" pitchFamily="34" charset="-122"/>
                <a:ea typeface="微软雅黑" pitchFamily="34" charset="-122"/>
              </a:rPr>
              <a:t>D</a:t>
            </a:r>
            <a:endParaRPr lang="zh-CN" altLang="en-US" sz="700" b="1" dirty="0">
              <a:latin typeface="微软雅黑" pitchFamily="34" charset="-122"/>
              <a:ea typeface="微软雅黑" pitchFamily="34" charset="-122"/>
            </a:endParaRPr>
          </a:p>
        </p:txBody>
      </p:sp>
    </p:spTree>
    <p:extLst>
      <p:ext uri="{BB962C8B-B14F-4D97-AF65-F5344CB8AC3E}">
        <p14:creationId xmlns:p14="http://schemas.microsoft.com/office/powerpoint/2010/main" val="369844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5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250"/>
                                        <p:tgtEl>
                                          <p:spTgt spid="37"/>
                                        </p:tgtEl>
                                      </p:cBhvr>
                                    </p:animEffec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250"/>
                                        <p:tgtEl>
                                          <p:spTgt spid="4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250"/>
                                        <p:tgtEl>
                                          <p:spTgt spid="45"/>
                                        </p:tgtEl>
                                      </p:cBhvr>
                                    </p:animEffect>
                                  </p:childTnLst>
                                </p:cTn>
                              </p:par>
                            </p:childTnLst>
                          </p:cTn>
                        </p:par>
                        <p:par>
                          <p:cTn id="31" fill="hold">
                            <p:stCondLst>
                              <p:cond delay="750"/>
                            </p:stCondLst>
                            <p:childTnLst>
                              <p:par>
                                <p:cTn id="32" presetID="10" presetClass="entr" presetSubtype="0"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250"/>
                                        <p:tgtEl>
                                          <p:spTgt spid="4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2" grpId="0" animBg="1"/>
      <p:bldP spid="44" grpId="0" animBg="1"/>
      <p:bldP spid="45" grpId="0"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6" name="矩形 5"/>
          <p:cNvSpPr/>
          <p:nvPr/>
        </p:nvSpPr>
        <p:spPr>
          <a:xfrm>
            <a:off x="924096" y="2067694"/>
            <a:ext cx="7295807" cy="646331"/>
          </a:xfrm>
          <a:prstGeom prst="rect">
            <a:avLst/>
          </a:prstGeom>
        </p:spPr>
        <p:txBody>
          <a:bodyPr wrap="square">
            <a:spAutoFit/>
          </a:bodyPr>
          <a:lstStyle/>
          <a:p>
            <a:pPr lvl="0" algn="ctr"/>
            <a:r>
              <a:rPr lang="zh-CN" altLang="en-US" sz="2800" b="1" dirty="0" smtClean="0">
                <a:solidFill>
                  <a:schemeClr val="tx1">
                    <a:lumMod val="50000"/>
                    <a:lumOff val="50000"/>
                  </a:schemeClr>
                </a:solidFill>
                <a:latin typeface="微软雅黑" pitchFamily="34" charset="-122"/>
                <a:ea typeface="微软雅黑" pitchFamily="34" charset="-122"/>
              </a:rPr>
              <a:t>什么是 </a:t>
            </a:r>
            <a:r>
              <a:rPr lang="zh-CN" altLang="en-US" sz="3600" b="1" dirty="0" smtClean="0">
                <a:solidFill>
                  <a:srgbClr val="159BFF"/>
                </a:solidFill>
                <a:latin typeface="微软雅黑" pitchFamily="34" charset="-122"/>
                <a:ea typeface="微软雅黑" pitchFamily="34" charset="-122"/>
              </a:rPr>
              <a:t>直出？</a:t>
            </a:r>
            <a:endParaRPr lang="en-US" altLang="zh-CN" sz="28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160973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749769" y="774395"/>
            <a:ext cx="4176464" cy="34932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import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ReactDOM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from </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'react-dom'</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import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Provider</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connect }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from </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'react-redux'</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import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store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from </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'./store'</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import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Main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from </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'./Main'</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let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ConnectedMain = connect(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function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(state)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return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state</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})(Main)</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ReactDOM.</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render</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E8BF6A"/>
                </a:solidFill>
                <a:effectLst/>
                <a:latin typeface="微软雅黑" pitchFamily="34" charset="-122"/>
                <a:ea typeface="微软雅黑" pitchFamily="34" charset="-122"/>
                <a:cs typeface="宋体" pitchFamily="2" charset="-122"/>
              </a:rPr>
              <a:t>&lt;Provider </a:t>
            </a:r>
            <a:r>
              <a:rPr kumimoji="0" lang="zh-CN" altLang="zh-CN" sz="1300" b="1" i="0" u="none" strike="noStrike" cap="none" normalizeH="0" baseline="0" dirty="0" smtClean="0">
                <a:ln>
                  <a:noFill/>
                </a:ln>
                <a:solidFill>
                  <a:srgbClr val="BABABA"/>
                </a:solidFill>
                <a:effectLst/>
                <a:latin typeface="微软雅黑" pitchFamily="34" charset="-122"/>
                <a:ea typeface="微软雅黑" pitchFamily="34" charset="-122"/>
                <a:cs typeface="宋体" pitchFamily="2" charset="-122"/>
              </a:rPr>
              <a:t>store</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{store}</a:t>
            </a:r>
            <a:r>
              <a:rPr kumimoji="0" lang="zh-CN" altLang="zh-CN" sz="1300" b="1" i="0" u="none" strike="noStrike" cap="none" normalizeH="0" baseline="0" dirty="0" smtClean="0">
                <a:ln>
                  <a:noFill/>
                </a:ln>
                <a:solidFill>
                  <a:srgbClr val="E8BF6A"/>
                </a:solidFill>
                <a:effectLst/>
                <a:latin typeface="微软雅黑" pitchFamily="34" charset="-122"/>
                <a:ea typeface="微软雅黑" pitchFamily="34" charset="-122"/>
                <a:cs typeface="宋体" pitchFamily="2" charset="-122"/>
              </a:rPr>
              <a:t>&gt;</a:t>
            </a:r>
            <a:br>
              <a:rPr kumimoji="0" lang="zh-CN" altLang="zh-CN" sz="1300" b="1" i="0" u="none" strike="noStrike" cap="none" normalizeH="0" baseline="0" dirty="0" smtClean="0">
                <a:ln>
                  <a:noFill/>
                </a:ln>
                <a:solidFill>
                  <a:srgbClr val="E8BF6A"/>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E8BF6A"/>
                </a:solidFill>
                <a:effectLst/>
                <a:latin typeface="微软雅黑" pitchFamily="34" charset="-122"/>
                <a:ea typeface="微软雅黑" pitchFamily="34" charset="-122"/>
                <a:cs typeface="宋体" pitchFamily="2" charset="-122"/>
              </a:rPr>
              <a:t>        &lt;ConnectedMain /&gt;</a:t>
            </a:r>
            <a:br>
              <a:rPr kumimoji="0" lang="zh-CN" altLang="zh-CN" sz="1300" b="1" i="0" u="none" strike="noStrike" cap="none" normalizeH="0" baseline="0" dirty="0" smtClean="0">
                <a:ln>
                  <a:noFill/>
                </a:ln>
                <a:solidFill>
                  <a:srgbClr val="E8BF6A"/>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E8BF6A"/>
                </a:solidFill>
                <a:effectLst/>
                <a:latin typeface="微软雅黑" pitchFamily="34" charset="-122"/>
                <a:ea typeface="微软雅黑" pitchFamily="34" charset="-122"/>
                <a:cs typeface="宋体" pitchFamily="2" charset="-122"/>
              </a:rPr>
              <a:t>    &lt;/Provider&gt;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document</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getElementById</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'root'</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endParaRPr kumimoji="0" lang="zh-CN" altLang="zh-CN" sz="1800" b="1"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方案</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构建</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2" name="Rectangle 1"/>
          <p:cNvSpPr>
            <a:spLocks noChangeArrowheads="1"/>
          </p:cNvSpPr>
          <p:nvPr/>
        </p:nvSpPr>
        <p:spPr bwMode="auto">
          <a:xfrm>
            <a:off x="235355" y="1374560"/>
            <a:ext cx="4264637" cy="229293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page</a:t>
            </a:r>
            <a:b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b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en-US"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a:t>
            </a: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页面源代码开发目录</a:t>
            </a:r>
            <a:b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b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            # </a:t>
            </a: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其它</a:t>
            </a:r>
            <a:b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b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 </a:t>
            </a:r>
            <a:r>
              <a:rPr lang="zh-CN" altLang="zh-CN" sz="1300" b="1" dirty="0">
                <a:solidFill>
                  <a:srgbClr val="E8BF6A"/>
                </a:solidFill>
                <a:latin typeface="宋体" pitchFamily="2" charset="-122"/>
                <a:ea typeface="宋体" pitchFamily="2" charset="-122"/>
                <a:cs typeface="宋体" pitchFamily="2" charset="-122"/>
              </a:rPr>
              <a:t>action</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en-US" altLang="zh-CN" sz="1300" b="1" i="0" u="none" strike="noStrike" cap="none" normalizeH="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html</a:t>
            </a: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模板</a:t>
            </a:r>
            <a:b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b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 ├─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actions.js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en-US"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action</a:t>
            </a: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生成函数</a:t>
            </a:r>
            <a:b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b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 └─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firstAction.js  # </a:t>
            </a: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首屏</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action</a:t>
            </a:r>
            <a:r>
              <a:rPr lang="en-US" altLang="zh-CN" sz="1300" b="1" dirty="0" smtClean="0">
                <a:solidFill>
                  <a:schemeClr val="bg1"/>
                </a:solidFill>
                <a:latin typeface="宋体" pitchFamily="2" charset="-122"/>
                <a:ea typeface="宋体" pitchFamily="2" charset="-122"/>
                <a:cs typeface="宋体" pitchFamily="2" charset="-122"/>
              </a:rPr>
              <a:t>(</a:t>
            </a:r>
            <a:r>
              <a:rPr lang="zh-CN" altLang="en-US" sz="1300" b="1" dirty="0" smtClean="0">
                <a:solidFill>
                  <a:schemeClr val="bg1"/>
                </a:solidFill>
                <a:latin typeface="宋体" pitchFamily="2" charset="-122"/>
                <a:ea typeface="宋体" pitchFamily="2" charset="-122"/>
                <a:cs typeface="宋体" pitchFamily="2" charset="-122"/>
              </a:rPr>
              <a:t>仅服务端</a:t>
            </a:r>
            <a:r>
              <a:rPr lang="en-US" altLang="zh-CN" sz="1300" b="1" dirty="0" smtClean="0">
                <a:solidFill>
                  <a:schemeClr val="bg1"/>
                </a:solidFill>
                <a:latin typeface="宋体" pitchFamily="2" charset="-122"/>
                <a:ea typeface="宋体" pitchFamily="2" charset="-122"/>
                <a:cs typeface="宋体" pitchFamily="2" charset="-122"/>
              </a:rPr>
              <a:t>)</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r>
            <a:b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b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 </a:t>
            </a:r>
            <a:r>
              <a:rPr lang="zh-CN" altLang="zh-CN" sz="1300" b="1" dirty="0">
                <a:solidFill>
                  <a:srgbClr val="E8BF6A"/>
                </a:solidFill>
                <a:latin typeface="宋体" pitchFamily="2" charset="-122"/>
                <a:ea typeface="宋体" pitchFamily="2" charset="-122"/>
                <a:cs typeface="宋体" pitchFamily="2" charset="-122"/>
              </a:rPr>
              <a:t>Main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Arial"/>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r>
            <a:b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b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en-US"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index.js       </a:t>
            </a:r>
            <a:r>
              <a:rPr kumimoji="0" lang="en-US" altLang="zh-CN" sz="1300" b="1" i="0" u="none" strike="noStrike" cap="none" normalizeH="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组件入口</a:t>
            </a:r>
            <a:b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b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store.js          </a:t>
            </a:r>
            <a:r>
              <a:rPr kumimoji="0" lang="en-US" altLang="zh-CN" sz="1300" b="1" i="0" u="none" strike="noStrike" cap="none" normalizeH="0" dirty="0" smtClean="0">
                <a:ln>
                  <a:noFill/>
                </a:ln>
                <a:solidFill>
                  <a:schemeClr val="bg1"/>
                </a:solidFill>
                <a:effectLst/>
                <a:latin typeface="宋体" pitchFamily="2" charset="-122"/>
                <a:ea typeface="宋体" pitchFamily="2" charset="-122"/>
                <a:cs typeface="宋体" pitchFamily="2" charset="-122"/>
              </a:rPr>
              <a:t>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创建</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store</a:t>
            </a:r>
            <a:b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b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 index.jsx          # </a:t>
            </a:r>
            <a:r>
              <a:rPr kumimoji="0" lang="zh-CN" altLang="en-US"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客户端</a:t>
            </a:r>
            <a:r>
              <a:rPr lang="zh-CN" altLang="en-US" sz="1300" b="1" dirty="0">
                <a:solidFill>
                  <a:schemeClr val="bg1"/>
                </a:solidFill>
                <a:latin typeface="宋体" pitchFamily="2" charset="-122"/>
                <a:ea typeface="宋体" pitchFamily="2" charset="-122"/>
                <a:cs typeface="宋体" pitchFamily="2" charset="-122"/>
              </a:rPr>
              <a:t>程序</a:t>
            </a: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打包入口</a:t>
            </a:r>
            <a:b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b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 </a:t>
            </a:r>
            <a:r>
              <a:rPr kumimoji="0" lang="zh-CN" alt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a.html             # html</a:t>
            </a:r>
            <a:r>
              <a:rPr kumimoji="0" lang="zh-CN" sz="13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模板</a:t>
            </a:r>
            <a:endParaRPr kumimoji="0" lang="zh-CN" sz="1800" b="1" i="0" u="none" strike="noStrike" cap="none" normalizeH="0" baseline="0" dirty="0" smtClean="0">
              <a:ln>
                <a:noFill/>
              </a:ln>
              <a:solidFill>
                <a:schemeClr val="bg1"/>
              </a:solidFill>
              <a:effectLst/>
              <a:latin typeface="Arial" pitchFamily="34" charset="0"/>
              <a:ea typeface="宋体" pitchFamily="2" charset="-122"/>
              <a:cs typeface="宋体" pitchFamily="2" charset="-122"/>
            </a:endParaRPr>
          </a:p>
        </p:txBody>
      </p:sp>
      <p:sp>
        <p:nvSpPr>
          <p:cNvPr id="16" name="矩形 15"/>
          <p:cNvSpPr/>
          <p:nvPr/>
        </p:nvSpPr>
        <p:spPr>
          <a:xfrm>
            <a:off x="4788025" y="1419622"/>
            <a:ext cx="237626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12354" y="3219822"/>
            <a:ext cx="367161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788024" y="1851670"/>
            <a:ext cx="2376265"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1529" y="3867894"/>
            <a:ext cx="2592288"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源码结构</a:t>
            </a:r>
            <a:endParaRPr lang="en-US" altLang="zh-CN" sz="1600" b="1" dirty="0">
              <a:solidFill>
                <a:schemeClr val="bg1">
                  <a:lumMod val="50000"/>
                </a:schemeClr>
              </a:solidFill>
              <a:latin typeface="微软雅黑" pitchFamily="34" charset="-122"/>
              <a:ea typeface="微软雅黑" pitchFamily="34" charset="-122"/>
            </a:endParaRPr>
          </a:p>
        </p:txBody>
      </p:sp>
      <p:sp>
        <p:nvSpPr>
          <p:cNvPr id="12" name="矩形 11"/>
          <p:cNvSpPr/>
          <p:nvPr/>
        </p:nvSpPr>
        <p:spPr>
          <a:xfrm>
            <a:off x="5541857" y="4443958"/>
            <a:ext cx="2592288"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客户端程序打包入口</a:t>
            </a:r>
            <a:endParaRPr lang="en-US" altLang="zh-CN" sz="1600" b="1" dirty="0">
              <a:solidFill>
                <a:schemeClr val="bg1">
                  <a:lumMod val="50000"/>
                </a:schemeClr>
              </a:solidFill>
              <a:latin typeface="微软雅黑" pitchFamily="34" charset="-122"/>
              <a:ea typeface="微软雅黑" pitchFamily="34" charset="-122"/>
            </a:endParaRPr>
          </a:p>
        </p:txBody>
      </p:sp>
      <p:sp>
        <p:nvSpPr>
          <p:cNvPr id="13" name="矩形 12"/>
          <p:cNvSpPr/>
          <p:nvPr/>
        </p:nvSpPr>
        <p:spPr>
          <a:xfrm>
            <a:off x="1187624" y="2377011"/>
            <a:ext cx="3240359"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307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par>
                                <p:cTn id="30" presetID="10" presetClass="exit" presetSubtype="0" fill="hold" grpId="1" nodeType="withEffect">
                                  <p:stCondLst>
                                    <p:cond delay="0"/>
                                  </p:stCondLst>
                                  <p:childTnLst>
                                    <p:animEffect transition="out" filter="fade">
                                      <p:cBhvr>
                                        <p:cTn id="31" dur="250"/>
                                        <p:tgtEl>
                                          <p:spTgt spid="18"/>
                                        </p:tgtEl>
                                      </p:cBhvr>
                                    </p:animEffect>
                                    <p:set>
                                      <p:cBhvr>
                                        <p:cTn id="32" dur="1" fill="hold">
                                          <p:stCondLst>
                                            <p:cond delay="249"/>
                                          </p:stCondLst>
                                        </p:cTn>
                                        <p:tgtEl>
                                          <p:spTgt spid="1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50"/>
                                        <p:tgtEl>
                                          <p:spTgt spid="3"/>
                                        </p:tgtEl>
                                      </p:cBhvr>
                                    </p:animEffect>
                                    <p:set>
                                      <p:cBhvr>
                                        <p:cTn id="35" dur="1" fill="hold">
                                          <p:stCondLst>
                                            <p:cond delay="249"/>
                                          </p:stCondLst>
                                        </p:cTn>
                                        <p:tgtEl>
                                          <p:spTgt spid="3"/>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50"/>
                                        <p:tgtEl>
                                          <p:spTgt spid="16"/>
                                        </p:tgtEl>
                                      </p:cBhvr>
                                    </p:animEffect>
                                    <p:set>
                                      <p:cBhvr>
                                        <p:cTn id="38" dur="1" fill="hold">
                                          <p:stCondLst>
                                            <p:cond delay="24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250"/>
                                        <p:tgtEl>
                                          <p:spTgt spid="19"/>
                                        </p:tgtEl>
                                      </p:cBhvr>
                                    </p:animEffect>
                                    <p:set>
                                      <p:cBhvr>
                                        <p:cTn id="41" dur="1" fill="hold">
                                          <p:stCondLst>
                                            <p:cond delay="24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6" grpId="0" animBg="1"/>
      <p:bldP spid="16" grpId="1" animBg="1"/>
      <p:bldP spid="18" grpId="0" animBg="1"/>
      <p:bldP spid="18" grpId="1" animBg="1"/>
      <p:bldP spid="19" grpId="0" animBg="1"/>
      <p:bldP spid="19" grpId="1" animBg="1"/>
      <p:bldP spid="12" grpId="0"/>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4763913" cy="349276"/>
            <a:chOff x="-144016" y="419873"/>
            <a:chExt cx="5627372" cy="464516"/>
          </a:xfrm>
        </p:grpSpPr>
        <p:sp>
          <p:nvSpPr>
            <p:cNvPr id="28" name="TextBox 27"/>
            <p:cNvSpPr txBox="1"/>
            <p:nvPr/>
          </p:nvSpPr>
          <p:spPr>
            <a:xfrm>
              <a:off x="255643" y="434133"/>
              <a:ext cx="5227713"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方案</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首屏</a:t>
              </a:r>
              <a:r>
                <a:rPr lang="en-US" altLang="zh-CN" sz="1600" b="1" dirty="0" smtClean="0">
                  <a:solidFill>
                    <a:srgbClr val="159BFF"/>
                  </a:solidFill>
                  <a:latin typeface="微软雅黑" pitchFamily="34" charset="-122"/>
                  <a:ea typeface="微软雅黑" pitchFamily="34" charset="-122"/>
                </a:rPr>
                <a:t>actions</a:t>
              </a:r>
              <a:r>
                <a:rPr lang="zh-CN" altLang="en-US" sz="1600" b="1" dirty="0" smtClean="0">
                  <a:solidFill>
                    <a:srgbClr val="159BFF"/>
                  </a:solidFill>
                  <a:latin typeface="微软雅黑" pitchFamily="34" charset="-122"/>
                  <a:ea typeface="微软雅黑" pitchFamily="34" charset="-122"/>
                </a:rPr>
                <a:t>提取</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41" name="矩形 40"/>
          <p:cNvSpPr/>
          <p:nvPr/>
        </p:nvSpPr>
        <p:spPr>
          <a:xfrm>
            <a:off x="1133064" y="4371950"/>
            <a:ext cx="2592288" cy="338554"/>
          </a:xfrm>
          <a:prstGeom prst="rect">
            <a:avLst/>
          </a:prstGeom>
        </p:spPr>
        <p:txBody>
          <a:bodyPr wrap="square">
            <a:spAutoFit/>
          </a:bodyPr>
          <a:lstStyle/>
          <a:p>
            <a:pPr algn="ctr"/>
            <a:r>
              <a:rPr lang="en-US" altLang="zh-CN" sz="1600" b="1" dirty="0" smtClean="0">
                <a:solidFill>
                  <a:schemeClr val="bg1">
                    <a:lumMod val="50000"/>
                  </a:schemeClr>
                </a:solidFill>
                <a:latin typeface="微软雅黑" pitchFamily="34" charset="-122"/>
                <a:ea typeface="微软雅黑" pitchFamily="34" charset="-122"/>
              </a:rPr>
              <a:t>actions.js</a:t>
            </a:r>
            <a:endParaRPr lang="en-US" altLang="zh-CN" sz="1600" b="1" dirty="0">
              <a:solidFill>
                <a:schemeClr val="bg1">
                  <a:lumMod val="50000"/>
                </a:schemeClr>
              </a:solidFill>
              <a:latin typeface="微软雅黑" pitchFamily="34" charset="-122"/>
              <a:ea typeface="微软雅黑" pitchFamily="34" charset="-122"/>
            </a:endParaRPr>
          </a:p>
        </p:txBody>
      </p:sp>
      <p:sp>
        <p:nvSpPr>
          <p:cNvPr id="4" name="Rectangle 3"/>
          <p:cNvSpPr>
            <a:spLocks noChangeArrowheads="1"/>
          </p:cNvSpPr>
          <p:nvPr/>
        </p:nvSpPr>
        <p:spPr bwMode="auto">
          <a:xfrm>
            <a:off x="216420" y="1043898"/>
            <a:ext cx="4567067" cy="30931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export let </a:t>
            </a:r>
            <a:r>
              <a:rPr kumimoji="0" lang="zh-CN" altLang="zh-CN" sz="1300" b="1" i="0" u="none" strike="noStrike" cap="none" normalizeH="0" baseline="0" dirty="0" smtClean="0">
                <a:ln>
                  <a:noFill/>
                </a:ln>
                <a:solidFill>
                  <a:srgbClr val="FFC66D"/>
                </a:solidFill>
                <a:effectLst/>
                <a:latin typeface="微软雅黑" pitchFamily="34" charset="-122"/>
                <a:ea typeface="微软雅黑" pitchFamily="34" charset="-122"/>
                <a:cs typeface="Consolas" panose="020B0609020204030204" pitchFamily="49" charset="0"/>
              </a:rPr>
              <a:t>todo1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data =&gt;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async</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(dispatch) =&gt;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let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res =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await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ajax({</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Consolas" panose="020B0609020204030204" pitchFamily="49" charset="0"/>
              </a:rPr>
              <a:t>url</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Consolas" panose="020B0609020204030204" pitchFamily="49" charset="0"/>
              </a:rPr>
              <a:t>'xxx'</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        </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Consolas" panose="020B0609020204030204" pitchFamily="49" charset="0"/>
              </a:rPr>
              <a:t>data</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data</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dispatch({</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Consolas" panose="020B0609020204030204" pitchFamily="49" charset="0"/>
              </a:rPr>
              <a:t>type</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Consolas" panose="020B0609020204030204" pitchFamily="49" charset="0"/>
              </a:rPr>
              <a:t>'TODO1_SUCCESS'</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        </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Consolas" panose="020B0609020204030204" pitchFamily="49" charset="0"/>
              </a:rPr>
              <a:t>data</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res</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t>// todo2</a:t>
            </a:r>
            <a:b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t>// todo3</a:t>
            </a:r>
            <a:b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t>// todo4</a:t>
            </a:r>
            <a:b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a:t>
            </a:r>
            <a:endParaRPr kumimoji="0" lang="zh-CN" altLang="zh-CN"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3" name="矩形 82"/>
          <p:cNvSpPr/>
          <p:nvPr/>
        </p:nvSpPr>
        <p:spPr>
          <a:xfrm>
            <a:off x="6372200" y="1043898"/>
            <a:ext cx="1728192" cy="3093154"/>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36"/>
          <p:cNvSpPr txBox="1"/>
          <p:nvPr/>
        </p:nvSpPr>
        <p:spPr>
          <a:xfrm>
            <a:off x="6526911" y="1153076"/>
            <a:ext cx="1418771" cy="338554"/>
          </a:xfrm>
          <a:prstGeom prst="rect">
            <a:avLst/>
          </a:prstGeom>
          <a:noFill/>
        </p:spPr>
        <p:txBody>
          <a:bodyPr wrap="square" rtlCol="0">
            <a:spAutoFit/>
          </a:bodyPr>
          <a:lstStyle/>
          <a:p>
            <a:pPr algn="ctr"/>
            <a:r>
              <a:rPr lang="zh-CN" altLang="en-US" sz="1600" b="1" dirty="0" smtClean="0">
                <a:solidFill>
                  <a:srgbClr val="159BFF"/>
                </a:solidFill>
                <a:latin typeface="微软雅黑" pitchFamily="34" charset="-122"/>
                <a:ea typeface="微软雅黑" pitchFamily="34" charset="-122"/>
              </a:rPr>
              <a:t>页面</a:t>
            </a:r>
            <a:endParaRPr lang="zh-CN" altLang="en-US" sz="1600" b="1" dirty="0">
              <a:solidFill>
                <a:srgbClr val="159BFF"/>
              </a:solidFill>
              <a:latin typeface="微软雅黑" pitchFamily="34" charset="-122"/>
              <a:ea typeface="微软雅黑" pitchFamily="34" charset="-122"/>
            </a:endParaRPr>
          </a:p>
        </p:txBody>
      </p:sp>
      <p:sp>
        <p:nvSpPr>
          <p:cNvPr id="85" name="矩形 84"/>
          <p:cNvSpPr/>
          <p:nvPr/>
        </p:nvSpPr>
        <p:spPr>
          <a:xfrm>
            <a:off x="6472985" y="1614649"/>
            <a:ext cx="1526622" cy="458855"/>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itchFamily="34" charset="-122"/>
                <a:ea typeface="微软雅黑" pitchFamily="34" charset="-122"/>
              </a:rPr>
              <a:t>组件</a:t>
            </a:r>
            <a:r>
              <a:rPr lang="en-US" altLang="zh-CN" sz="1200" b="1" dirty="0" smtClean="0">
                <a:latin typeface="微软雅黑" pitchFamily="34" charset="-122"/>
                <a:ea typeface="微软雅黑" pitchFamily="34" charset="-122"/>
              </a:rPr>
              <a:t>1</a:t>
            </a:r>
          </a:p>
          <a:p>
            <a:pPr algn="ctr"/>
            <a:r>
              <a:rPr lang="en-US" altLang="zh-CN" sz="1200" b="1" dirty="0" smtClean="0">
                <a:latin typeface="微软雅黑" pitchFamily="34" charset="-122"/>
                <a:ea typeface="微软雅黑" pitchFamily="34" charset="-122"/>
              </a:rPr>
              <a:t>todo1</a:t>
            </a:r>
          </a:p>
        </p:txBody>
      </p:sp>
      <p:sp>
        <p:nvSpPr>
          <p:cNvPr id="86" name="矩形 85"/>
          <p:cNvSpPr/>
          <p:nvPr/>
        </p:nvSpPr>
        <p:spPr>
          <a:xfrm>
            <a:off x="6472985" y="2255028"/>
            <a:ext cx="1526622" cy="458855"/>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itchFamily="34" charset="-122"/>
                <a:ea typeface="微软雅黑" pitchFamily="34" charset="-122"/>
              </a:rPr>
              <a:t>组件</a:t>
            </a:r>
            <a:r>
              <a:rPr lang="en-US" altLang="zh-CN" sz="1200" b="1" dirty="0" smtClean="0">
                <a:latin typeface="微软雅黑" pitchFamily="34" charset="-122"/>
                <a:ea typeface="微软雅黑" pitchFamily="34" charset="-122"/>
              </a:rPr>
              <a:t>2</a:t>
            </a:r>
          </a:p>
          <a:p>
            <a:pPr algn="ctr"/>
            <a:r>
              <a:rPr lang="en-US" altLang="zh-CN" sz="1200" b="1" dirty="0" smtClean="0">
                <a:latin typeface="微软雅黑" pitchFamily="34" charset="-122"/>
                <a:ea typeface="微软雅黑" pitchFamily="34" charset="-122"/>
              </a:rPr>
              <a:t>todo2</a:t>
            </a:r>
            <a:endParaRPr lang="en-US" altLang="zh-CN" sz="1200" b="1" dirty="0">
              <a:latin typeface="微软雅黑" pitchFamily="34" charset="-122"/>
              <a:ea typeface="微软雅黑" pitchFamily="34" charset="-122"/>
            </a:endParaRPr>
          </a:p>
        </p:txBody>
      </p:sp>
      <p:sp>
        <p:nvSpPr>
          <p:cNvPr id="87" name="矩形 86"/>
          <p:cNvSpPr/>
          <p:nvPr/>
        </p:nvSpPr>
        <p:spPr>
          <a:xfrm>
            <a:off x="6472985" y="2895407"/>
            <a:ext cx="1526622" cy="458855"/>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itchFamily="34" charset="-122"/>
                <a:ea typeface="微软雅黑" pitchFamily="34" charset="-122"/>
              </a:rPr>
              <a:t>组件</a:t>
            </a:r>
            <a:r>
              <a:rPr lang="en-US" altLang="zh-CN" sz="1200" b="1" dirty="0" smtClean="0">
                <a:latin typeface="微软雅黑" pitchFamily="34" charset="-122"/>
                <a:ea typeface="微软雅黑" pitchFamily="34" charset="-122"/>
              </a:rPr>
              <a:t>3</a:t>
            </a:r>
          </a:p>
          <a:p>
            <a:pPr algn="ctr"/>
            <a:r>
              <a:rPr lang="en-US" altLang="zh-CN" sz="1200" b="1" dirty="0" smtClean="0">
                <a:latin typeface="微软雅黑" pitchFamily="34" charset="-122"/>
                <a:ea typeface="微软雅黑" pitchFamily="34" charset="-122"/>
              </a:rPr>
              <a:t>todo3</a:t>
            </a:r>
          </a:p>
        </p:txBody>
      </p:sp>
      <p:sp>
        <p:nvSpPr>
          <p:cNvPr id="88" name="矩形 87"/>
          <p:cNvSpPr/>
          <p:nvPr/>
        </p:nvSpPr>
        <p:spPr>
          <a:xfrm>
            <a:off x="6472985" y="3535786"/>
            <a:ext cx="1526622" cy="458855"/>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itchFamily="34" charset="-122"/>
                <a:ea typeface="微软雅黑" pitchFamily="34" charset="-122"/>
              </a:rPr>
              <a:t>组件</a:t>
            </a:r>
            <a:r>
              <a:rPr lang="en-US" altLang="zh-CN" sz="1200" b="1" dirty="0" smtClean="0">
                <a:latin typeface="微软雅黑" pitchFamily="34" charset="-122"/>
                <a:ea typeface="微软雅黑" pitchFamily="34" charset="-122"/>
              </a:rPr>
              <a:t>4</a:t>
            </a:r>
          </a:p>
          <a:p>
            <a:pPr algn="ctr"/>
            <a:r>
              <a:rPr lang="en-US" altLang="zh-CN" sz="1200" b="1" dirty="0" smtClean="0">
                <a:latin typeface="微软雅黑" pitchFamily="34" charset="-122"/>
                <a:ea typeface="微软雅黑" pitchFamily="34" charset="-122"/>
              </a:rPr>
              <a:t>todo4</a:t>
            </a:r>
          </a:p>
        </p:txBody>
      </p:sp>
      <p:sp>
        <p:nvSpPr>
          <p:cNvPr id="17" name="矩形 16"/>
          <p:cNvSpPr/>
          <p:nvPr/>
        </p:nvSpPr>
        <p:spPr>
          <a:xfrm>
            <a:off x="5768528" y="4137110"/>
            <a:ext cx="2592288" cy="338554"/>
          </a:xfrm>
          <a:prstGeom prst="rect">
            <a:avLst/>
          </a:prstGeom>
        </p:spPr>
        <p:txBody>
          <a:bodyPr wrap="square">
            <a:spAutoFit/>
          </a:bodyPr>
          <a:lstStyle/>
          <a:p>
            <a:pPr algn="ctr"/>
            <a:r>
              <a:rPr lang="en-US" altLang="zh-CN" sz="1600" b="1" dirty="0" smtClean="0">
                <a:solidFill>
                  <a:schemeClr val="bg1">
                    <a:lumMod val="50000"/>
                  </a:schemeClr>
                </a:solidFill>
                <a:latin typeface="微软雅黑" pitchFamily="34" charset="-122"/>
                <a:ea typeface="微软雅黑" pitchFamily="34" charset="-122"/>
              </a:rPr>
              <a:t>firstAction.js</a:t>
            </a:r>
            <a:endParaRPr lang="en-US" altLang="zh-CN" sz="1600" b="1" dirty="0">
              <a:solidFill>
                <a:schemeClr val="bg1">
                  <a:lumMod val="50000"/>
                </a:schemeClr>
              </a:solidFill>
              <a:latin typeface="微软雅黑" pitchFamily="34" charset="-122"/>
              <a:ea typeface="微软雅黑" pitchFamily="34" charset="-122"/>
            </a:endParaRPr>
          </a:p>
        </p:txBody>
      </p:sp>
      <p:sp>
        <p:nvSpPr>
          <p:cNvPr id="2" name="左大括号 1"/>
          <p:cNvSpPr/>
          <p:nvPr/>
        </p:nvSpPr>
        <p:spPr>
          <a:xfrm>
            <a:off x="5925223" y="1614649"/>
            <a:ext cx="144016" cy="1099234"/>
          </a:xfrm>
          <a:prstGeom prst="leftBrace">
            <a:avLst/>
          </a:prstGeom>
          <a:ln w="25400">
            <a:solidFill>
              <a:srgbClr val="159B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4211960" y="1994989"/>
            <a:ext cx="2592288"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首屏</a:t>
            </a:r>
            <a:endParaRPr lang="en-US" altLang="zh-CN" sz="1600" b="1" dirty="0">
              <a:solidFill>
                <a:schemeClr val="bg1">
                  <a:lumMod val="50000"/>
                </a:schemeClr>
              </a:solidFill>
              <a:latin typeface="微软雅黑" pitchFamily="34" charset="-122"/>
              <a:ea typeface="微软雅黑" pitchFamily="34" charset="-122"/>
            </a:endParaRPr>
          </a:p>
        </p:txBody>
      </p:sp>
      <p:grpSp>
        <p:nvGrpSpPr>
          <p:cNvPr id="14" name="组合 13"/>
          <p:cNvGrpSpPr/>
          <p:nvPr/>
        </p:nvGrpSpPr>
        <p:grpSpPr>
          <a:xfrm>
            <a:off x="5059261" y="1340607"/>
            <a:ext cx="3905227" cy="2499735"/>
            <a:chOff x="720152" y="1332039"/>
            <a:chExt cx="4873021" cy="1622973"/>
          </a:xfrm>
        </p:grpSpPr>
        <p:sp>
          <p:nvSpPr>
            <p:cNvPr id="15" name="矩形 14"/>
            <p:cNvSpPr/>
            <p:nvPr/>
          </p:nvSpPr>
          <p:spPr>
            <a:xfrm>
              <a:off x="720153" y="1332039"/>
              <a:ext cx="4783166" cy="1622973"/>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740273" rtl="0" eaLnBrk="1" latinLnBrk="0" hangingPunct="1">
                <a:defRPr sz="1500" kern="1200">
                  <a:solidFill>
                    <a:schemeClr val="lt1"/>
                  </a:solidFill>
                  <a:latin typeface="+mn-lt"/>
                  <a:ea typeface="+mn-ea"/>
                  <a:cs typeface="+mn-cs"/>
                </a:defRPr>
              </a:lvl1pPr>
              <a:lvl2pPr marL="370139" algn="l" defTabSz="740273" rtl="0" eaLnBrk="1" latinLnBrk="0" hangingPunct="1">
                <a:defRPr sz="1500" kern="1200">
                  <a:solidFill>
                    <a:schemeClr val="lt1"/>
                  </a:solidFill>
                  <a:latin typeface="+mn-lt"/>
                  <a:ea typeface="+mn-ea"/>
                  <a:cs typeface="+mn-cs"/>
                </a:defRPr>
              </a:lvl2pPr>
              <a:lvl3pPr marL="740273" algn="l" defTabSz="740273" rtl="0" eaLnBrk="1" latinLnBrk="0" hangingPunct="1">
                <a:defRPr sz="1500" kern="1200">
                  <a:solidFill>
                    <a:schemeClr val="lt1"/>
                  </a:solidFill>
                  <a:latin typeface="+mn-lt"/>
                  <a:ea typeface="+mn-ea"/>
                  <a:cs typeface="+mn-cs"/>
                </a:defRPr>
              </a:lvl3pPr>
              <a:lvl4pPr marL="1110411" algn="l" defTabSz="740273" rtl="0" eaLnBrk="1" latinLnBrk="0" hangingPunct="1">
                <a:defRPr sz="1500" kern="1200">
                  <a:solidFill>
                    <a:schemeClr val="lt1"/>
                  </a:solidFill>
                  <a:latin typeface="+mn-lt"/>
                  <a:ea typeface="+mn-ea"/>
                  <a:cs typeface="+mn-cs"/>
                </a:defRPr>
              </a:lvl4pPr>
              <a:lvl5pPr marL="1480548" algn="l" defTabSz="740273" rtl="0" eaLnBrk="1" latinLnBrk="0" hangingPunct="1">
                <a:defRPr sz="1500" kern="1200">
                  <a:solidFill>
                    <a:schemeClr val="lt1"/>
                  </a:solidFill>
                  <a:latin typeface="+mn-lt"/>
                  <a:ea typeface="+mn-ea"/>
                  <a:cs typeface="+mn-cs"/>
                </a:defRPr>
              </a:lvl5pPr>
              <a:lvl6pPr marL="1850685" algn="l" defTabSz="740273" rtl="0" eaLnBrk="1" latinLnBrk="0" hangingPunct="1">
                <a:defRPr sz="1500" kern="1200">
                  <a:solidFill>
                    <a:schemeClr val="lt1"/>
                  </a:solidFill>
                  <a:latin typeface="+mn-lt"/>
                  <a:ea typeface="+mn-ea"/>
                  <a:cs typeface="+mn-cs"/>
                </a:defRPr>
              </a:lvl6pPr>
              <a:lvl7pPr marL="2220821" algn="l" defTabSz="740273" rtl="0" eaLnBrk="1" latinLnBrk="0" hangingPunct="1">
                <a:defRPr sz="1500" kern="1200">
                  <a:solidFill>
                    <a:schemeClr val="lt1"/>
                  </a:solidFill>
                  <a:latin typeface="+mn-lt"/>
                  <a:ea typeface="+mn-ea"/>
                  <a:cs typeface="+mn-cs"/>
                </a:defRPr>
              </a:lvl7pPr>
              <a:lvl8pPr marL="2590958" algn="l" defTabSz="740273" rtl="0" eaLnBrk="1" latinLnBrk="0" hangingPunct="1">
                <a:defRPr sz="1500" kern="1200">
                  <a:solidFill>
                    <a:schemeClr val="lt1"/>
                  </a:solidFill>
                  <a:latin typeface="+mn-lt"/>
                  <a:ea typeface="+mn-ea"/>
                  <a:cs typeface="+mn-cs"/>
                </a:defRPr>
              </a:lvl8pPr>
              <a:lvl9pPr marL="2961095" algn="l" defTabSz="740273" rtl="0" eaLnBrk="1" latinLnBrk="0" hangingPunct="1">
                <a:defRPr sz="1500" kern="1200">
                  <a:solidFill>
                    <a:schemeClr val="lt1"/>
                  </a:solidFill>
                  <a:latin typeface="+mn-lt"/>
                  <a:ea typeface="+mn-ea"/>
                  <a:cs typeface="+mn-cs"/>
                </a:defRPr>
              </a:lvl9pPr>
            </a:lstStyle>
            <a:p>
              <a:pPr algn="ctr"/>
              <a:endParaRPr lang="zh-CN" altLang="en-US"/>
            </a:p>
          </p:txBody>
        </p:sp>
        <p:sp>
          <p:nvSpPr>
            <p:cNvPr id="16" name="TextBox 36"/>
            <p:cNvSpPr txBox="1"/>
            <p:nvPr/>
          </p:nvSpPr>
          <p:spPr>
            <a:xfrm>
              <a:off x="720152" y="1410737"/>
              <a:ext cx="4873021" cy="1458733"/>
            </a:xfrm>
            <a:prstGeom prst="rect">
              <a:avLst/>
            </a:prstGeom>
            <a:noFill/>
          </p:spPr>
          <p:txBody>
            <a:bodyPr wrap="square" rtlCol="0">
              <a:spAutoFit/>
            </a:bodyPr>
            <a:lstStyle>
              <a:defPPr>
                <a:defRPr lang="zh-CN"/>
              </a:defPPr>
              <a:lvl1pPr marL="0" algn="l" defTabSz="740273" rtl="0" eaLnBrk="1" latinLnBrk="0" hangingPunct="1">
                <a:defRPr sz="1500" kern="1200">
                  <a:solidFill>
                    <a:schemeClr val="tx1"/>
                  </a:solidFill>
                  <a:latin typeface="+mn-lt"/>
                  <a:ea typeface="+mn-ea"/>
                  <a:cs typeface="+mn-cs"/>
                </a:defRPr>
              </a:lvl1pPr>
              <a:lvl2pPr marL="370139" algn="l" defTabSz="740273" rtl="0" eaLnBrk="1" latinLnBrk="0" hangingPunct="1">
                <a:defRPr sz="1500" kern="1200">
                  <a:solidFill>
                    <a:schemeClr val="tx1"/>
                  </a:solidFill>
                  <a:latin typeface="+mn-lt"/>
                  <a:ea typeface="+mn-ea"/>
                  <a:cs typeface="+mn-cs"/>
                </a:defRPr>
              </a:lvl2pPr>
              <a:lvl3pPr marL="740273" algn="l" defTabSz="740273" rtl="0" eaLnBrk="1" latinLnBrk="0" hangingPunct="1">
                <a:defRPr sz="1500" kern="1200">
                  <a:solidFill>
                    <a:schemeClr val="tx1"/>
                  </a:solidFill>
                  <a:latin typeface="+mn-lt"/>
                  <a:ea typeface="+mn-ea"/>
                  <a:cs typeface="+mn-cs"/>
                </a:defRPr>
              </a:lvl3pPr>
              <a:lvl4pPr marL="1110411" algn="l" defTabSz="740273" rtl="0" eaLnBrk="1" latinLnBrk="0" hangingPunct="1">
                <a:defRPr sz="1500" kern="1200">
                  <a:solidFill>
                    <a:schemeClr val="tx1"/>
                  </a:solidFill>
                  <a:latin typeface="+mn-lt"/>
                  <a:ea typeface="+mn-ea"/>
                  <a:cs typeface="+mn-cs"/>
                </a:defRPr>
              </a:lvl4pPr>
              <a:lvl5pPr marL="1480548" algn="l" defTabSz="740273" rtl="0" eaLnBrk="1" latinLnBrk="0" hangingPunct="1">
                <a:defRPr sz="1500" kern="1200">
                  <a:solidFill>
                    <a:schemeClr val="tx1"/>
                  </a:solidFill>
                  <a:latin typeface="+mn-lt"/>
                  <a:ea typeface="+mn-ea"/>
                  <a:cs typeface="+mn-cs"/>
                </a:defRPr>
              </a:lvl5pPr>
              <a:lvl6pPr marL="1850685" algn="l" defTabSz="740273" rtl="0" eaLnBrk="1" latinLnBrk="0" hangingPunct="1">
                <a:defRPr sz="1500" kern="1200">
                  <a:solidFill>
                    <a:schemeClr val="tx1"/>
                  </a:solidFill>
                  <a:latin typeface="+mn-lt"/>
                  <a:ea typeface="+mn-ea"/>
                  <a:cs typeface="+mn-cs"/>
                </a:defRPr>
              </a:lvl6pPr>
              <a:lvl7pPr marL="2220821" algn="l" defTabSz="740273" rtl="0" eaLnBrk="1" latinLnBrk="0" hangingPunct="1">
                <a:defRPr sz="1500" kern="1200">
                  <a:solidFill>
                    <a:schemeClr val="tx1"/>
                  </a:solidFill>
                  <a:latin typeface="+mn-lt"/>
                  <a:ea typeface="+mn-ea"/>
                  <a:cs typeface="+mn-cs"/>
                </a:defRPr>
              </a:lvl7pPr>
              <a:lvl8pPr marL="2590958" algn="l" defTabSz="740273" rtl="0" eaLnBrk="1" latinLnBrk="0" hangingPunct="1">
                <a:defRPr sz="1500" kern="1200">
                  <a:solidFill>
                    <a:schemeClr val="tx1"/>
                  </a:solidFill>
                  <a:latin typeface="+mn-lt"/>
                  <a:ea typeface="+mn-ea"/>
                  <a:cs typeface="+mn-cs"/>
                </a:defRPr>
              </a:lvl8pPr>
              <a:lvl9pPr marL="2961095" algn="l" defTabSz="740273" rtl="0" eaLnBrk="1" latinLnBrk="0" hangingPunct="1">
                <a:defRPr sz="1500" kern="1200">
                  <a:solidFill>
                    <a:schemeClr val="tx1"/>
                  </a:solidFill>
                  <a:latin typeface="+mn-lt"/>
                  <a:ea typeface="+mn-ea"/>
                  <a:cs typeface="+mn-cs"/>
                </a:defRPr>
              </a:lvl9pPr>
            </a:lstStyle>
            <a:p>
              <a:r>
                <a:rPr lang="en-US" altLang="zh-CN" sz="1400" b="1" dirty="0" smtClean="0">
                  <a:solidFill>
                    <a:schemeClr val="bg1">
                      <a:lumMod val="50000"/>
                    </a:schemeClr>
                  </a:solidFill>
                  <a:latin typeface="微软雅黑" pitchFamily="34" charset="-122"/>
                  <a:ea typeface="微软雅黑" pitchFamily="34" charset="-122"/>
                </a:rPr>
                <a:t>// firstAction.js</a:t>
              </a:r>
            </a:p>
            <a:p>
              <a:endParaRPr lang="en-US" altLang="zh-CN" sz="1400" b="1" dirty="0" smtClean="0">
                <a:solidFill>
                  <a:srgbClr val="159BFF"/>
                </a:solidFill>
                <a:latin typeface="微软雅黑" pitchFamily="34" charset="-122"/>
                <a:ea typeface="微软雅黑" pitchFamily="34" charset="-122"/>
              </a:endParaRPr>
            </a:p>
            <a:p>
              <a:r>
                <a:rPr lang="en-US" altLang="zh-CN" sz="1400" b="1" dirty="0" smtClean="0">
                  <a:solidFill>
                    <a:srgbClr val="159BFF"/>
                  </a:solidFill>
                  <a:latin typeface="微软雅黑" pitchFamily="34" charset="-122"/>
                  <a:ea typeface="微软雅黑" pitchFamily="34" charset="-122"/>
                </a:rPr>
                <a:t>import {</a:t>
              </a:r>
              <a:r>
                <a:rPr lang="en-US" altLang="zh-CN" sz="1400" b="1" dirty="0">
                  <a:solidFill>
                    <a:srgbClr val="159BFF"/>
                  </a:solidFill>
                  <a:latin typeface="微软雅黑" pitchFamily="34" charset="-122"/>
                  <a:ea typeface="微软雅黑" pitchFamily="34" charset="-122"/>
                </a:rPr>
                <a:t>todo</a:t>
              </a:r>
              <a:r>
                <a:rPr lang="en-US" altLang="zh-CN" sz="1400" b="1" dirty="0" smtClean="0">
                  <a:solidFill>
                    <a:srgbClr val="159BFF"/>
                  </a:solidFill>
                  <a:latin typeface="微软雅黑" pitchFamily="34" charset="-122"/>
                  <a:ea typeface="微软雅黑" pitchFamily="34" charset="-122"/>
                </a:rPr>
                <a:t>1, </a:t>
              </a:r>
              <a:r>
                <a:rPr lang="en-US" altLang="zh-CN" sz="1400" b="1" dirty="0">
                  <a:solidFill>
                    <a:srgbClr val="159BFF"/>
                  </a:solidFill>
                  <a:latin typeface="微软雅黑" pitchFamily="34" charset="-122"/>
                  <a:ea typeface="微软雅黑" pitchFamily="34" charset="-122"/>
                </a:rPr>
                <a:t>todo</a:t>
              </a:r>
              <a:r>
                <a:rPr lang="en-US" altLang="zh-CN" sz="1400" b="1" dirty="0" smtClean="0">
                  <a:solidFill>
                    <a:srgbClr val="159BFF"/>
                  </a:solidFill>
                  <a:latin typeface="微软雅黑" pitchFamily="34" charset="-122"/>
                  <a:ea typeface="微软雅黑" pitchFamily="34" charset="-122"/>
                </a:rPr>
                <a:t>2} from ‘./actions’</a:t>
              </a:r>
            </a:p>
            <a:p>
              <a:endParaRPr lang="en-US" altLang="zh-CN" sz="1400" b="1" dirty="0">
                <a:solidFill>
                  <a:srgbClr val="159BFF"/>
                </a:solidFill>
                <a:latin typeface="微软雅黑" pitchFamily="34" charset="-122"/>
                <a:ea typeface="微软雅黑" pitchFamily="34" charset="-122"/>
              </a:endParaRPr>
            </a:p>
            <a:p>
              <a:r>
                <a:rPr lang="en-US" altLang="zh-CN" sz="1400" b="1" dirty="0">
                  <a:solidFill>
                    <a:srgbClr val="159BFF"/>
                  </a:solidFill>
                  <a:latin typeface="微软雅黑" pitchFamily="34" charset="-122"/>
                  <a:ea typeface="微软雅黑" pitchFamily="34" charset="-122"/>
                </a:rPr>
                <a:t>e</a:t>
              </a:r>
              <a:r>
                <a:rPr lang="en-US" altLang="zh-CN" sz="1400" b="1" dirty="0" smtClean="0">
                  <a:solidFill>
                    <a:srgbClr val="159BFF"/>
                  </a:solidFill>
                  <a:latin typeface="微软雅黑" pitchFamily="34" charset="-122"/>
                  <a:ea typeface="微软雅黑" pitchFamily="34" charset="-122"/>
                </a:rPr>
                <a:t>xport default () =&gt; </a:t>
              </a:r>
              <a:r>
                <a:rPr lang="en-US" altLang="zh-CN" sz="1400" b="1" dirty="0" err="1" smtClean="0">
                  <a:solidFill>
                    <a:srgbClr val="159BFF"/>
                  </a:solidFill>
                  <a:latin typeface="微软雅黑" pitchFamily="34" charset="-122"/>
                  <a:ea typeface="微软雅黑" pitchFamily="34" charset="-122"/>
                </a:rPr>
                <a:t>async</a:t>
              </a:r>
              <a:r>
                <a:rPr lang="en-US" altLang="zh-CN" sz="1400" b="1" dirty="0" smtClean="0">
                  <a:solidFill>
                    <a:srgbClr val="159BFF"/>
                  </a:solidFill>
                  <a:latin typeface="微软雅黑" pitchFamily="34" charset="-122"/>
                  <a:ea typeface="微软雅黑" pitchFamily="34" charset="-122"/>
                </a:rPr>
                <a:t>(dispatch) =&gt; {</a:t>
              </a:r>
            </a:p>
            <a:p>
              <a:r>
                <a:rPr lang="en-US" altLang="zh-CN" sz="1400" b="1" dirty="0">
                  <a:solidFill>
                    <a:srgbClr val="159BFF"/>
                  </a:solidFill>
                  <a:latin typeface="微软雅黑" pitchFamily="34" charset="-122"/>
                  <a:ea typeface="微软雅黑" pitchFamily="34" charset="-122"/>
                </a:rPr>
                <a:t> </a:t>
              </a:r>
              <a:r>
                <a:rPr lang="en-US" altLang="zh-CN" sz="1400" b="1" dirty="0" smtClean="0">
                  <a:solidFill>
                    <a:srgbClr val="159BFF"/>
                  </a:solidFill>
                  <a:latin typeface="微软雅黑" pitchFamily="34" charset="-122"/>
                  <a:ea typeface="微软雅黑" pitchFamily="34" charset="-122"/>
                </a:rPr>
                <a:t>     await </a:t>
              </a:r>
              <a:r>
                <a:rPr lang="en-US" altLang="zh-CN" sz="1400" b="1" dirty="0" err="1" smtClean="0">
                  <a:solidFill>
                    <a:srgbClr val="159BFF"/>
                  </a:solidFill>
                  <a:latin typeface="微软雅黑" pitchFamily="34" charset="-122"/>
                  <a:ea typeface="微软雅黑" pitchFamily="34" charset="-122"/>
                </a:rPr>
                <a:t>Promise.all</a:t>
              </a:r>
              <a:r>
                <a:rPr lang="en-US" altLang="zh-CN" sz="1400" b="1" dirty="0" smtClean="0">
                  <a:solidFill>
                    <a:srgbClr val="159BFF"/>
                  </a:solidFill>
                  <a:latin typeface="微软雅黑" pitchFamily="34" charset="-122"/>
                  <a:ea typeface="微软雅黑" pitchFamily="34" charset="-122"/>
                </a:rPr>
                <a:t>([</a:t>
              </a:r>
            </a:p>
            <a:p>
              <a:r>
                <a:rPr lang="en-US" altLang="zh-CN" sz="1400" b="1" dirty="0">
                  <a:solidFill>
                    <a:srgbClr val="159BFF"/>
                  </a:solidFill>
                  <a:latin typeface="微软雅黑" pitchFamily="34" charset="-122"/>
                  <a:ea typeface="微软雅黑" pitchFamily="34" charset="-122"/>
                </a:rPr>
                <a:t> </a:t>
              </a:r>
              <a:r>
                <a:rPr lang="en-US" altLang="zh-CN" sz="1400" b="1" dirty="0" smtClean="0">
                  <a:solidFill>
                    <a:srgbClr val="159BFF"/>
                  </a:solidFill>
                  <a:latin typeface="微软雅黑" pitchFamily="34" charset="-122"/>
                  <a:ea typeface="微软雅黑" pitchFamily="34" charset="-122"/>
                </a:rPr>
                <a:t>            dispatch(todo1());</a:t>
              </a:r>
            </a:p>
            <a:p>
              <a:r>
                <a:rPr lang="en-US" altLang="zh-CN" sz="1400" b="1" dirty="0">
                  <a:solidFill>
                    <a:srgbClr val="159BFF"/>
                  </a:solidFill>
                  <a:latin typeface="微软雅黑" pitchFamily="34" charset="-122"/>
                  <a:ea typeface="微软雅黑" pitchFamily="34" charset="-122"/>
                </a:rPr>
                <a:t> </a:t>
              </a:r>
              <a:r>
                <a:rPr lang="en-US" altLang="zh-CN" sz="1400" b="1" dirty="0" smtClean="0">
                  <a:solidFill>
                    <a:srgbClr val="159BFF"/>
                  </a:solidFill>
                  <a:latin typeface="微软雅黑" pitchFamily="34" charset="-122"/>
                  <a:ea typeface="微软雅黑" pitchFamily="34" charset="-122"/>
                </a:rPr>
                <a:t>            dispatch(todo2());</a:t>
              </a:r>
            </a:p>
            <a:p>
              <a:r>
                <a:rPr lang="en-US" altLang="zh-CN" sz="1400" b="1" dirty="0">
                  <a:solidFill>
                    <a:srgbClr val="159BFF"/>
                  </a:solidFill>
                  <a:latin typeface="微软雅黑" pitchFamily="34" charset="-122"/>
                  <a:ea typeface="微软雅黑" pitchFamily="34" charset="-122"/>
                </a:rPr>
                <a:t> </a:t>
              </a:r>
              <a:r>
                <a:rPr lang="en-US" altLang="zh-CN" sz="1400" b="1" dirty="0" smtClean="0">
                  <a:solidFill>
                    <a:srgbClr val="159BFF"/>
                  </a:solidFill>
                  <a:latin typeface="微软雅黑" pitchFamily="34" charset="-122"/>
                  <a:ea typeface="微软雅黑" pitchFamily="34" charset="-122"/>
                </a:rPr>
                <a:t>     ]);</a:t>
              </a:r>
            </a:p>
            <a:p>
              <a:r>
                <a:rPr lang="en-US" altLang="zh-CN" sz="1400" b="1" dirty="0">
                  <a:solidFill>
                    <a:srgbClr val="159BFF"/>
                  </a:solidFill>
                  <a:latin typeface="微软雅黑" pitchFamily="34" charset="-122"/>
                  <a:ea typeface="微软雅黑" pitchFamily="34" charset="-122"/>
                </a:rPr>
                <a:t>}</a:t>
              </a:r>
              <a:r>
                <a:rPr lang="en-US" altLang="zh-CN" sz="1400" b="1" dirty="0" smtClean="0">
                  <a:solidFill>
                    <a:srgbClr val="159BFF"/>
                  </a:solidFill>
                  <a:latin typeface="微软雅黑" pitchFamily="34" charset="-122"/>
                  <a:ea typeface="微软雅黑" pitchFamily="34" charset="-122"/>
                </a:rPr>
                <a:t> </a:t>
              </a:r>
              <a:endParaRPr lang="zh-CN" altLang="en-US" sz="1400" b="1" dirty="0">
                <a:solidFill>
                  <a:srgbClr val="159B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829149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25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25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250"/>
                                        <p:tgtEl>
                                          <p:spTgt spid="8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250"/>
                                        <p:tgtEl>
                                          <p:spTgt spid="8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250"/>
                                        <p:tgtEl>
                                          <p:spTgt spid="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25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250" fill="hold"/>
                                        <p:tgtEl>
                                          <p:spTgt spid="85"/>
                                        </p:tgtEl>
                                        <p:attrNameLst>
                                          <p:attrName>fillcolor</p:attrName>
                                        </p:attrNameLst>
                                      </p:cBhvr>
                                      <p:to>
                                        <a:schemeClr val="accent2"/>
                                      </p:to>
                                    </p:animClr>
                                    <p:set>
                                      <p:cBhvr>
                                        <p:cTn id="27" dur="250" fill="hold"/>
                                        <p:tgtEl>
                                          <p:spTgt spid="85"/>
                                        </p:tgtEl>
                                        <p:attrNameLst>
                                          <p:attrName>fill.type</p:attrName>
                                        </p:attrNameLst>
                                      </p:cBhvr>
                                      <p:to>
                                        <p:strVal val="solid"/>
                                      </p:to>
                                    </p:set>
                                    <p:set>
                                      <p:cBhvr>
                                        <p:cTn id="28" dur="250" fill="hold"/>
                                        <p:tgtEl>
                                          <p:spTgt spid="85"/>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50" fill="hold"/>
                                        <p:tgtEl>
                                          <p:spTgt spid="86"/>
                                        </p:tgtEl>
                                        <p:attrNameLst>
                                          <p:attrName>fillcolor</p:attrName>
                                        </p:attrNameLst>
                                      </p:cBhvr>
                                      <p:to>
                                        <a:schemeClr val="accent2"/>
                                      </p:to>
                                    </p:animClr>
                                    <p:set>
                                      <p:cBhvr>
                                        <p:cTn id="31" dur="250" fill="hold"/>
                                        <p:tgtEl>
                                          <p:spTgt spid="86"/>
                                        </p:tgtEl>
                                        <p:attrNameLst>
                                          <p:attrName>fill.type</p:attrName>
                                        </p:attrNameLst>
                                      </p:cBhvr>
                                      <p:to>
                                        <p:strVal val="solid"/>
                                      </p:to>
                                    </p:set>
                                    <p:set>
                                      <p:cBhvr>
                                        <p:cTn id="32" dur="250" fill="hold"/>
                                        <p:tgtEl>
                                          <p:spTgt spid="86"/>
                                        </p:tgtEl>
                                        <p:attrNameLst>
                                          <p:attrName>fill.on</p:attrName>
                                        </p:attrNameLst>
                                      </p:cBhvr>
                                      <p:to>
                                        <p:strVal val="true"/>
                                      </p:to>
                                    </p:set>
                                  </p:childTnLst>
                                </p:cTn>
                              </p:par>
                            </p:childTnLst>
                          </p:cTn>
                        </p:par>
                        <p:par>
                          <p:cTn id="33" fill="hold">
                            <p:stCondLst>
                              <p:cond delay="25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250"/>
                                        <p:tgtEl>
                                          <p:spTgt spid="2"/>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25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250"/>
                                        <p:tgtEl>
                                          <p:spTgt spid="2"/>
                                        </p:tgtEl>
                                      </p:cBhvr>
                                    </p:animEffect>
                                    <p:set>
                                      <p:cBhvr>
                                        <p:cTn id="45" dur="1" fill="hold">
                                          <p:stCondLst>
                                            <p:cond delay="249"/>
                                          </p:stCondLst>
                                        </p:cTn>
                                        <p:tgtEl>
                                          <p:spTgt spid="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250"/>
                                        <p:tgtEl>
                                          <p:spTgt spid="19"/>
                                        </p:tgtEl>
                                      </p:cBhvr>
                                    </p:animEffect>
                                    <p:set>
                                      <p:cBhvr>
                                        <p:cTn id="48" dur="1" fill="hold">
                                          <p:stCondLst>
                                            <p:cond delay="249"/>
                                          </p:stCondLst>
                                        </p:cTn>
                                        <p:tgtEl>
                                          <p:spTgt spid="19"/>
                                        </p:tgtEl>
                                        <p:attrNameLst>
                                          <p:attrName>style.visibility</p:attrName>
                                        </p:attrNameLst>
                                      </p:cBhvr>
                                      <p:to>
                                        <p:strVal val="hidden"/>
                                      </p:to>
                                    </p:set>
                                  </p:childTnLst>
                                </p:cTn>
                              </p:par>
                            </p:childTnLst>
                          </p:cTn>
                        </p:par>
                        <p:par>
                          <p:cTn id="49" fill="hold">
                            <p:stCondLst>
                              <p:cond delay="250"/>
                            </p:stCondLst>
                            <p:childTnLst>
                              <p:par>
                                <p:cTn id="50" presetID="10" presetClass="exit" presetSubtype="0" fill="hold" grpId="1" nodeType="afterEffect">
                                  <p:stCondLst>
                                    <p:cond delay="0"/>
                                  </p:stCondLst>
                                  <p:childTnLst>
                                    <p:animEffect transition="out" filter="fade">
                                      <p:cBhvr>
                                        <p:cTn id="51" dur="250"/>
                                        <p:tgtEl>
                                          <p:spTgt spid="85"/>
                                        </p:tgtEl>
                                      </p:cBhvr>
                                    </p:animEffect>
                                    <p:set>
                                      <p:cBhvr>
                                        <p:cTn id="52" dur="1" fill="hold">
                                          <p:stCondLst>
                                            <p:cond delay="249"/>
                                          </p:stCondLst>
                                        </p:cTn>
                                        <p:tgtEl>
                                          <p:spTgt spid="85"/>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250"/>
                                        <p:tgtEl>
                                          <p:spTgt spid="86"/>
                                        </p:tgtEl>
                                      </p:cBhvr>
                                    </p:animEffect>
                                    <p:set>
                                      <p:cBhvr>
                                        <p:cTn id="55" dur="1" fill="hold">
                                          <p:stCondLst>
                                            <p:cond delay="249"/>
                                          </p:stCondLst>
                                        </p:cTn>
                                        <p:tgtEl>
                                          <p:spTgt spid="86"/>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250"/>
                                        <p:tgtEl>
                                          <p:spTgt spid="83"/>
                                        </p:tgtEl>
                                      </p:cBhvr>
                                    </p:animEffect>
                                    <p:set>
                                      <p:cBhvr>
                                        <p:cTn id="58" dur="1" fill="hold">
                                          <p:stCondLst>
                                            <p:cond delay="249"/>
                                          </p:stCondLst>
                                        </p:cTn>
                                        <p:tgtEl>
                                          <p:spTgt spid="83"/>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250"/>
                                        <p:tgtEl>
                                          <p:spTgt spid="84"/>
                                        </p:tgtEl>
                                      </p:cBhvr>
                                    </p:animEffect>
                                    <p:set>
                                      <p:cBhvr>
                                        <p:cTn id="61" dur="1" fill="hold">
                                          <p:stCondLst>
                                            <p:cond delay="249"/>
                                          </p:stCondLst>
                                        </p:cTn>
                                        <p:tgtEl>
                                          <p:spTgt spid="84"/>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87"/>
                                        </p:tgtEl>
                                      </p:cBhvr>
                                    </p:animEffect>
                                    <p:set>
                                      <p:cBhvr>
                                        <p:cTn id="64" dur="1" fill="hold">
                                          <p:stCondLst>
                                            <p:cond delay="249"/>
                                          </p:stCondLst>
                                        </p:cTn>
                                        <p:tgtEl>
                                          <p:spTgt spid="87"/>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50"/>
                                        <p:tgtEl>
                                          <p:spTgt spid="88"/>
                                        </p:tgtEl>
                                      </p:cBhvr>
                                    </p:animEffect>
                                    <p:set>
                                      <p:cBhvr>
                                        <p:cTn id="67" dur="1" fill="hold">
                                          <p:stCondLst>
                                            <p:cond delay="249"/>
                                          </p:stCondLst>
                                        </p:cTn>
                                        <p:tgtEl>
                                          <p:spTgt spid="88"/>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250"/>
                                        <p:tgtEl>
                                          <p:spTgt spid="1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84" grpId="0"/>
      <p:bldP spid="84" grpId="1"/>
      <p:bldP spid="85" grpId="0" animBg="1"/>
      <p:bldP spid="85" grpId="1" animBg="1"/>
      <p:bldP spid="86" grpId="0" animBg="1"/>
      <p:bldP spid="86" grpId="1" animBg="1"/>
      <p:bldP spid="87" grpId="0" animBg="1"/>
      <p:bldP spid="87" grpId="1" animBg="1"/>
      <p:bldP spid="88" grpId="0" animBg="1"/>
      <p:bldP spid="88" grpId="1" animBg="1"/>
      <p:bldP spid="17" grpId="0"/>
      <p:bldP spid="2" grpId="0" animBg="1"/>
      <p:bldP spid="2" grpId="1" animBg="1"/>
      <p:bldP spid="19" grpId="0"/>
      <p:bldP spid="1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方案</a:t>
              </a:r>
              <a:r>
                <a:rPr lang="en-US" altLang="zh-CN" sz="1600" b="1" dirty="0" smtClean="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构建</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11" name="Rectangle 1"/>
          <p:cNvSpPr>
            <a:spLocks noChangeArrowheads="1"/>
          </p:cNvSpPr>
          <p:nvPr/>
        </p:nvSpPr>
        <p:spPr bwMode="auto">
          <a:xfrm>
            <a:off x="2191694" y="987574"/>
            <a:ext cx="4760611" cy="35394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fontAlgn="base">
              <a:spcBef>
                <a:spcPct val="0"/>
              </a:spcBef>
              <a:spcAft>
                <a:spcPct val="0"/>
              </a:spcAft>
            </a:pPr>
            <a:r>
              <a:rPr lang="en-US" altLang="zh-CN" sz="1600" b="1" dirty="0" smtClean="0">
                <a:solidFill>
                  <a:schemeClr val="bg1"/>
                </a:solidFill>
                <a:latin typeface="宋体" pitchFamily="2" charset="-122"/>
                <a:ea typeface="宋体" pitchFamily="2" charset="-122"/>
                <a:cs typeface="宋体" pitchFamily="2" charset="-122"/>
              </a:rPr>
              <a:t>Server bundle</a:t>
            </a:r>
            <a:r>
              <a:rPr kumimoji="0" lang="zh-CN" altLang="zh-CN" sz="16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r>
            <a:br>
              <a:rPr kumimoji="0" lang="zh-CN" altLang="zh-CN" sz="16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br>
            <a:r>
              <a:rPr lang="zh-CN" altLang="zh-CN" sz="1600" b="1" dirty="0">
                <a:solidFill>
                  <a:schemeClr val="bg1"/>
                </a:solidFill>
                <a:latin typeface="宋体" pitchFamily="2" charset="-122"/>
                <a:ea typeface="宋体" pitchFamily="2" charset="-122"/>
                <a:cs typeface="宋体" pitchFamily="2" charset="-122"/>
              </a:rPr>
              <a:t>├─</a:t>
            </a:r>
            <a:r>
              <a:rPr kumimoji="0" lang="zh-CN" altLang="zh-CN" sz="16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r>
              <a:rPr lang="en-US" altLang="zh-CN" sz="1600" b="1" dirty="0">
                <a:solidFill>
                  <a:schemeClr val="bg1"/>
                </a:solidFill>
                <a:latin typeface="宋体" pitchFamily="2" charset="-122"/>
                <a:ea typeface="宋体" pitchFamily="2" charset="-122"/>
                <a:cs typeface="宋体" pitchFamily="2" charset="-122"/>
              </a:rPr>
              <a:t>script</a:t>
            </a:r>
            <a:r>
              <a:rPr kumimoji="0" lang="zh-CN" altLang="zh-CN" sz="1600" b="1" i="0" u="none" strike="noStrike" cap="none" normalizeH="0" baseline="0" dirty="0" smtClean="0">
                <a:ln>
                  <a:noFill/>
                </a:ln>
                <a:solidFill>
                  <a:schemeClr val="bg1"/>
                </a:solidFill>
                <a:effectLst/>
                <a:latin typeface="宋体" pitchFamily="2" charset="-122"/>
                <a:ea typeface="宋体" pitchFamily="2" charset="-122"/>
                <a:cs typeface="宋体" pitchFamily="2" charset="-122"/>
              </a:rPr>
              <a:t> </a:t>
            </a:r>
            <a:endPar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宋体" pitchFamily="2" charset="-122"/>
            </a:endParaRPr>
          </a:p>
          <a:p>
            <a:pPr lvl="0" defTabSz="914400" fontAlgn="base">
              <a:spcBef>
                <a:spcPct val="0"/>
              </a:spcBef>
              <a:spcAft>
                <a:spcPct val="0"/>
              </a:spcAft>
            </a:pPr>
            <a:r>
              <a:rPr lang="zh-CN" altLang="zh-CN" sz="1600" b="1" dirty="0" smtClean="0">
                <a:solidFill>
                  <a:schemeClr val="bg1"/>
                </a:solidFill>
                <a:latin typeface="宋体" pitchFamily="2" charset="-122"/>
                <a:ea typeface="宋体" pitchFamily="2" charset="-122"/>
                <a:cs typeface="宋体" pitchFamily="2" charset="-122"/>
              </a:rPr>
              <a:t>│</a:t>
            </a:r>
            <a:r>
              <a:rPr lang="en-US" altLang="zh-CN" sz="1600" b="1" dirty="0" smtClean="0">
                <a:solidFill>
                  <a:schemeClr val="bg1"/>
                </a:solidFill>
                <a:latin typeface="宋体" pitchFamily="2" charset="-122"/>
                <a:ea typeface="宋体" pitchFamily="2" charset="-122"/>
                <a:cs typeface="宋体" pitchFamily="2" charset="-122"/>
              </a:rPr>
              <a:t> </a:t>
            </a:r>
            <a:r>
              <a:rPr lang="zh-CN" altLang="zh-CN" sz="1600" b="1" dirty="0" smtClean="0">
                <a:solidFill>
                  <a:schemeClr val="bg1"/>
                </a:solidFill>
                <a:latin typeface="宋体" pitchFamily="2" charset="-122"/>
                <a:ea typeface="宋体" pitchFamily="2" charset="-122"/>
                <a:cs typeface="宋体" pitchFamily="2" charset="-122"/>
              </a:rPr>
              <a:t>├─ </a:t>
            </a:r>
            <a:r>
              <a:rPr lang="en-US" altLang="zh-CN" sz="1600" b="1" dirty="0" smtClean="0">
                <a:solidFill>
                  <a:schemeClr val="bg1"/>
                </a:solidFill>
                <a:latin typeface="宋体" pitchFamily="2" charset="-122"/>
                <a:ea typeface="宋体" pitchFamily="2" charset="-122"/>
                <a:cs typeface="宋体" pitchFamily="2" charset="-122"/>
              </a:rPr>
              <a:t>a                  </a:t>
            </a:r>
            <a:r>
              <a:rPr lang="zh-CN" altLang="zh-CN" sz="1600" b="1" dirty="0" smtClean="0">
                <a:solidFill>
                  <a:schemeClr val="bg1"/>
                </a:solidFill>
                <a:latin typeface="宋体" pitchFamily="2" charset="-122"/>
                <a:ea typeface="宋体" pitchFamily="2" charset="-122"/>
                <a:cs typeface="宋体" pitchFamily="2" charset="-122"/>
              </a:rPr>
              <a:t># </a:t>
            </a:r>
            <a:r>
              <a:rPr lang="en-US" altLang="zh-CN" sz="1600" b="1" dirty="0" smtClean="0">
                <a:solidFill>
                  <a:schemeClr val="bg1"/>
                </a:solidFill>
                <a:latin typeface="宋体" pitchFamily="2" charset="-122"/>
                <a:ea typeface="宋体" pitchFamily="2" charset="-122"/>
                <a:cs typeface="宋体" pitchFamily="2" charset="-122"/>
              </a:rPr>
              <a:t>a</a:t>
            </a:r>
            <a:r>
              <a:rPr lang="zh-CN" altLang="en-US" sz="1600" b="1" dirty="0" smtClean="0">
                <a:solidFill>
                  <a:schemeClr val="bg1"/>
                </a:solidFill>
                <a:latin typeface="宋体" pitchFamily="2" charset="-122"/>
                <a:ea typeface="宋体" pitchFamily="2" charset="-122"/>
                <a:cs typeface="宋体" pitchFamily="2" charset="-122"/>
              </a:rPr>
              <a:t>页面脚本</a:t>
            </a:r>
            <a:endParaRPr lang="en-US" altLang="zh-CN" sz="1600" b="1" dirty="0" smtClean="0">
              <a:solidFill>
                <a:schemeClr val="bg1"/>
              </a:solidFill>
              <a:latin typeface="Arial"/>
              <a:ea typeface="宋体" pitchFamily="2" charset="-122"/>
              <a:cs typeface="宋体" pitchFamily="2" charset="-122"/>
            </a:endParaRPr>
          </a:p>
          <a:p>
            <a:pPr lvl="0" defTabSz="914400" fontAlgn="base">
              <a:spcBef>
                <a:spcPct val="0"/>
              </a:spcBef>
              <a:spcAft>
                <a:spcPct val="0"/>
              </a:spcAft>
            </a:pPr>
            <a:r>
              <a:rPr lang="zh-CN" altLang="zh-CN" sz="1600" b="1" dirty="0" smtClean="0">
                <a:solidFill>
                  <a:schemeClr val="bg1"/>
                </a:solidFill>
                <a:latin typeface="宋体" pitchFamily="2" charset="-122"/>
                <a:ea typeface="宋体" pitchFamily="2" charset="-122"/>
                <a:cs typeface="宋体" pitchFamily="2" charset="-122"/>
              </a:rPr>
              <a:t>│</a:t>
            </a:r>
            <a:r>
              <a:rPr lang="zh-CN" altLang="zh-CN" sz="1600" b="1" dirty="0">
                <a:solidFill>
                  <a:schemeClr val="bg1"/>
                </a:solidFill>
                <a:latin typeface="宋体" pitchFamily="2" charset="-122"/>
                <a:ea typeface="宋体" pitchFamily="2" charset="-122"/>
                <a:cs typeface="宋体" pitchFamily="2" charset="-122"/>
              </a:rPr>
              <a:t> │</a:t>
            </a:r>
            <a:r>
              <a:rPr lang="en-US" altLang="zh-CN" sz="1600" b="1" dirty="0" smtClean="0">
                <a:solidFill>
                  <a:schemeClr val="bg1"/>
                </a:solidFill>
                <a:latin typeface="Arial"/>
                <a:ea typeface="宋体" pitchFamily="2" charset="-122"/>
                <a:cs typeface="宋体" pitchFamily="2" charset="-122"/>
              </a:rPr>
              <a:t>  </a:t>
            </a:r>
            <a:r>
              <a:rPr lang="zh-CN" altLang="zh-CN" sz="1600" b="1" dirty="0" smtClean="0">
                <a:solidFill>
                  <a:schemeClr val="bg1"/>
                </a:solidFill>
                <a:latin typeface="宋体" pitchFamily="2" charset="-122"/>
                <a:ea typeface="宋体" pitchFamily="2" charset="-122"/>
                <a:cs typeface="宋体" pitchFamily="2" charset="-122"/>
              </a:rPr>
              <a:t>├─ </a:t>
            </a:r>
            <a:r>
              <a:rPr lang="zh-CN" altLang="zh-CN" sz="1600" b="1" dirty="0">
                <a:solidFill>
                  <a:schemeClr val="bg1"/>
                </a:solidFill>
                <a:latin typeface="宋体" pitchFamily="2" charset="-122"/>
                <a:ea typeface="宋体" pitchFamily="2" charset="-122"/>
                <a:cs typeface="宋体" pitchFamily="2" charset="-122"/>
              </a:rPr>
              <a:t>firstAction.js  </a:t>
            </a:r>
            <a:r>
              <a:rPr lang="zh-CN" altLang="zh-CN" sz="1600" b="1" dirty="0" smtClean="0">
                <a:solidFill>
                  <a:schemeClr val="bg1"/>
                </a:solidFill>
                <a:latin typeface="宋体" pitchFamily="2" charset="-122"/>
                <a:ea typeface="宋体" pitchFamily="2" charset="-122"/>
                <a:cs typeface="宋体" pitchFamily="2" charset="-122"/>
              </a:rPr>
              <a:t># </a:t>
            </a:r>
            <a:r>
              <a:rPr lang="zh-CN" altLang="zh-CN" sz="1600" b="1" dirty="0">
                <a:solidFill>
                  <a:schemeClr val="bg1"/>
                </a:solidFill>
                <a:latin typeface="宋体" pitchFamily="2" charset="-122"/>
                <a:ea typeface="宋体" pitchFamily="2" charset="-122"/>
                <a:cs typeface="宋体" pitchFamily="2" charset="-122"/>
              </a:rPr>
              <a:t>首屏action</a:t>
            </a:r>
            <a:r>
              <a:rPr lang="zh-CN" altLang="zh-CN" sz="1600" b="1" dirty="0">
                <a:solidFill>
                  <a:schemeClr val="bg1"/>
                </a:solidFill>
                <a:latin typeface="Arial"/>
                <a:ea typeface="宋体" pitchFamily="2" charset="-122"/>
                <a:cs typeface="宋体" pitchFamily="2" charset="-122"/>
              </a:rPr>
              <a:t> </a:t>
            </a:r>
            <a:r>
              <a:rPr lang="zh-CN" altLang="zh-CN" sz="1600" b="1" dirty="0">
                <a:solidFill>
                  <a:schemeClr val="bg1"/>
                </a:solidFill>
                <a:latin typeface="宋体" pitchFamily="2" charset="-122"/>
                <a:ea typeface="宋体" pitchFamily="2" charset="-122"/>
                <a:cs typeface="宋体" pitchFamily="2" charset="-122"/>
              </a:rPr>
              <a:t> </a:t>
            </a:r>
            <a:r>
              <a:rPr lang="zh-CN" altLang="zh-CN" sz="1600" b="1" dirty="0">
                <a:solidFill>
                  <a:schemeClr val="bg1"/>
                </a:solidFill>
                <a:latin typeface="Arial"/>
                <a:ea typeface="宋体" pitchFamily="2" charset="-122"/>
                <a:cs typeface="宋体" pitchFamily="2" charset="-122"/>
              </a:rPr>
              <a:t> </a:t>
            </a:r>
            <a:r>
              <a:rPr lang="zh-CN" altLang="zh-CN" sz="1600" b="1" dirty="0">
                <a:solidFill>
                  <a:schemeClr val="bg1"/>
                </a:solidFill>
                <a:latin typeface="宋体" pitchFamily="2" charset="-122"/>
                <a:ea typeface="宋体" pitchFamily="2" charset="-122"/>
                <a:cs typeface="宋体" pitchFamily="2" charset="-122"/>
              </a:rPr>
              <a:t> </a:t>
            </a:r>
            <a:r>
              <a:rPr lang="zh-CN" altLang="zh-CN" sz="1600" b="1" dirty="0">
                <a:solidFill>
                  <a:schemeClr val="bg1"/>
                </a:solidFill>
                <a:latin typeface="Arial"/>
                <a:ea typeface="宋体" pitchFamily="2" charset="-122"/>
                <a:cs typeface="宋体" pitchFamily="2" charset="-122"/>
              </a:rPr>
              <a:t> </a:t>
            </a:r>
            <a:r>
              <a:rPr lang="zh-CN" altLang="zh-CN" sz="1600" b="1" dirty="0">
                <a:solidFill>
                  <a:schemeClr val="bg1"/>
                </a:solidFill>
                <a:latin typeface="宋体" pitchFamily="2" charset="-122"/>
                <a:ea typeface="宋体" pitchFamily="2" charset="-122"/>
                <a:cs typeface="宋体" pitchFamily="2" charset="-122"/>
              </a:rPr>
              <a:t> </a:t>
            </a:r>
            <a:r>
              <a:rPr lang="zh-CN" altLang="zh-CN" sz="1600" b="1" dirty="0">
                <a:solidFill>
                  <a:schemeClr val="bg1"/>
                </a:solidFill>
                <a:latin typeface="Arial"/>
                <a:ea typeface="宋体" pitchFamily="2" charset="-122"/>
                <a:cs typeface="宋体" pitchFamily="2" charset="-122"/>
              </a:rPr>
              <a:t> </a:t>
            </a:r>
            <a:r>
              <a:rPr lang="zh-CN" altLang="zh-CN" sz="1600" b="1" dirty="0">
                <a:solidFill>
                  <a:schemeClr val="bg1"/>
                </a:solidFill>
                <a:latin typeface="宋体" pitchFamily="2" charset="-122"/>
                <a:ea typeface="宋体" pitchFamily="2" charset="-122"/>
                <a:cs typeface="宋体" pitchFamily="2" charset="-122"/>
              </a:rPr>
              <a:t/>
            </a:r>
            <a:br>
              <a:rPr lang="zh-CN" altLang="zh-CN" sz="1600" b="1" dirty="0">
                <a:solidFill>
                  <a:schemeClr val="bg1"/>
                </a:solidFill>
                <a:latin typeface="宋体" pitchFamily="2" charset="-122"/>
                <a:ea typeface="宋体" pitchFamily="2" charset="-122"/>
                <a:cs typeface="宋体" pitchFamily="2" charset="-122"/>
              </a:rPr>
            </a:br>
            <a:r>
              <a:rPr lang="zh-CN" altLang="zh-CN" sz="1600" b="1" dirty="0" smtClean="0">
                <a:solidFill>
                  <a:schemeClr val="bg1"/>
                </a:solidFill>
                <a:latin typeface="宋体" pitchFamily="2" charset="-122"/>
                <a:ea typeface="宋体" pitchFamily="2" charset="-122"/>
                <a:cs typeface="宋体" pitchFamily="2" charset="-122"/>
              </a:rPr>
              <a:t>│ </a:t>
            </a:r>
            <a:r>
              <a:rPr lang="zh-CN" altLang="zh-CN" sz="1600" b="1" dirty="0">
                <a:solidFill>
                  <a:schemeClr val="bg1"/>
                </a:solidFill>
                <a:latin typeface="宋体" pitchFamily="2" charset="-122"/>
                <a:ea typeface="宋体" pitchFamily="2" charset="-122"/>
                <a:cs typeface="宋体" pitchFamily="2" charset="-122"/>
              </a:rPr>
              <a:t>│</a:t>
            </a:r>
            <a:r>
              <a:rPr lang="en-US" altLang="zh-CN" sz="1600" b="1" dirty="0" smtClean="0">
                <a:solidFill>
                  <a:schemeClr val="bg1"/>
                </a:solidFill>
                <a:latin typeface="宋体" pitchFamily="2" charset="-122"/>
                <a:ea typeface="宋体" pitchFamily="2" charset="-122"/>
                <a:cs typeface="宋体" pitchFamily="2" charset="-122"/>
              </a:rPr>
              <a:t> </a:t>
            </a:r>
            <a:r>
              <a:rPr lang="zh-CN" altLang="zh-CN" sz="1600" b="1" dirty="0" smtClean="0">
                <a:solidFill>
                  <a:schemeClr val="bg1"/>
                </a:solidFill>
                <a:latin typeface="宋体" pitchFamily="2" charset="-122"/>
                <a:ea typeface="宋体" pitchFamily="2" charset="-122"/>
                <a:cs typeface="宋体" pitchFamily="2" charset="-122"/>
              </a:rPr>
              <a:t>├─ index</a:t>
            </a:r>
            <a:r>
              <a:rPr lang="zh-CN" altLang="zh-CN" sz="1600" b="1" dirty="0">
                <a:solidFill>
                  <a:schemeClr val="bg1"/>
                </a:solidFill>
                <a:latin typeface="宋体" pitchFamily="2" charset="-122"/>
                <a:ea typeface="宋体" pitchFamily="2" charset="-122"/>
                <a:cs typeface="宋体" pitchFamily="2" charset="-122"/>
              </a:rPr>
              <a:t>.js       </a:t>
            </a:r>
            <a:r>
              <a:rPr lang="en-US" altLang="zh-CN" sz="1600" b="1" dirty="0">
                <a:solidFill>
                  <a:schemeClr val="bg1"/>
                </a:solidFill>
                <a:latin typeface="宋体" pitchFamily="2" charset="-122"/>
                <a:ea typeface="宋体" pitchFamily="2" charset="-122"/>
                <a:cs typeface="宋体" pitchFamily="2" charset="-122"/>
              </a:rPr>
              <a:t> </a:t>
            </a:r>
            <a:r>
              <a:rPr lang="zh-CN" altLang="zh-CN" sz="1600" b="1" dirty="0">
                <a:solidFill>
                  <a:schemeClr val="bg1"/>
                </a:solidFill>
                <a:latin typeface="宋体" pitchFamily="2" charset="-122"/>
                <a:ea typeface="宋体" pitchFamily="2" charset="-122"/>
                <a:cs typeface="宋体" pitchFamily="2" charset="-122"/>
              </a:rPr>
              <a:t># 组件</a:t>
            </a:r>
            <a:r>
              <a:rPr lang="zh-CN" altLang="zh-CN" sz="1600" b="1" dirty="0" smtClean="0">
                <a:solidFill>
                  <a:schemeClr val="bg1"/>
                </a:solidFill>
                <a:latin typeface="宋体" pitchFamily="2" charset="-122"/>
                <a:ea typeface="宋体" pitchFamily="2" charset="-122"/>
                <a:cs typeface="宋体" pitchFamily="2" charset="-122"/>
              </a:rPr>
              <a:t>入口</a:t>
            </a:r>
            <a:r>
              <a:rPr lang="zh-CN" altLang="zh-CN" sz="1600" b="1" dirty="0">
                <a:solidFill>
                  <a:schemeClr val="bg1"/>
                </a:solidFill>
                <a:latin typeface="宋体" pitchFamily="2" charset="-122"/>
                <a:ea typeface="宋体" pitchFamily="2" charset="-122"/>
                <a:cs typeface="宋体" pitchFamily="2" charset="-122"/>
              </a:rPr>
              <a:t/>
            </a:r>
            <a:br>
              <a:rPr lang="zh-CN" altLang="zh-CN" sz="1600" b="1" dirty="0">
                <a:solidFill>
                  <a:schemeClr val="bg1"/>
                </a:solidFill>
                <a:latin typeface="宋体" pitchFamily="2" charset="-122"/>
                <a:ea typeface="宋体" pitchFamily="2" charset="-122"/>
                <a:cs typeface="宋体" pitchFamily="2" charset="-122"/>
              </a:rPr>
            </a:br>
            <a:r>
              <a:rPr lang="zh-CN" altLang="zh-CN" sz="1600" b="1" dirty="0">
                <a:solidFill>
                  <a:schemeClr val="bg1"/>
                </a:solidFill>
                <a:latin typeface="宋体" pitchFamily="2" charset="-122"/>
                <a:ea typeface="宋体" pitchFamily="2" charset="-122"/>
                <a:cs typeface="宋体" pitchFamily="2" charset="-122"/>
              </a:rPr>
              <a:t>│ │</a:t>
            </a:r>
            <a:r>
              <a:rPr lang="en-US" altLang="zh-CN" sz="1600" b="1" dirty="0">
                <a:solidFill>
                  <a:schemeClr val="bg1"/>
                </a:solidFill>
                <a:latin typeface="宋体" pitchFamily="2" charset="-122"/>
                <a:ea typeface="宋体" pitchFamily="2" charset="-122"/>
                <a:cs typeface="宋体" pitchFamily="2" charset="-122"/>
              </a:rPr>
              <a:t> </a:t>
            </a:r>
            <a:r>
              <a:rPr lang="zh-CN" altLang="zh-CN" sz="1600" b="1" dirty="0" smtClean="0">
                <a:solidFill>
                  <a:schemeClr val="bg1"/>
                </a:solidFill>
                <a:latin typeface="宋体" pitchFamily="2" charset="-122"/>
                <a:ea typeface="宋体" pitchFamily="2" charset="-122"/>
                <a:cs typeface="宋体" pitchFamily="2" charset="-122"/>
              </a:rPr>
              <a:t>└─ </a:t>
            </a:r>
            <a:r>
              <a:rPr lang="zh-CN" altLang="zh-CN" sz="1600" b="1" dirty="0">
                <a:solidFill>
                  <a:schemeClr val="bg1"/>
                </a:solidFill>
                <a:latin typeface="宋体" pitchFamily="2" charset="-122"/>
                <a:ea typeface="宋体" pitchFamily="2" charset="-122"/>
                <a:cs typeface="宋体" pitchFamily="2" charset="-122"/>
              </a:rPr>
              <a:t>store.js        </a:t>
            </a:r>
            <a:r>
              <a:rPr lang="zh-CN" altLang="zh-CN" sz="1600" b="1" dirty="0" smtClean="0">
                <a:solidFill>
                  <a:schemeClr val="bg1"/>
                </a:solidFill>
                <a:latin typeface="宋体" pitchFamily="2" charset="-122"/>
                <a:ea typeface="宋体" pitchFamily="2" charset="-122"/>
                <a:cs typeface="宋体" pitchFamily="2" charset="-122"/>
              </a:rPr>
              <a:t># </a:t>
            </a:r>
            <a:r>
              <a:rPr lang="zh-CN" altLang="zh-CN" sz="1600" b="1" dirty="0">
                <a:solidFill>
                  <a:schemeClr val="bg1"/>
                </a:solidFill>
                <a:latin typeface="宋体" pitchFamily="2" charset="-122"/>
                <a:ea typeface="宋体" pitchFamily="2" charset="-122"/>
                <a:cs typeface="宋体" pitchFamily="2" charset="-122"/>
              </a:rPr>
              <a:t>创建store</a:t>
            </a:r>
            <a:endParaRPr lang="en-US" altLang="zh-CN" sz="1600" b="1" dirty="0" smtClean="0">
              <a:solidFill>
                <a:schemeClr val="bg1"/>
              </a:solidFill>
              <a:latin typeface="Arial"/>
              <a:ea typeface="宋体" pitchFamily="2" charset="-122"/>
              <a:cs typeface="宋体" pitchFamily="2" charset="-122"/>
            </a:endParaRPr>
          </a:p>
          <a:p>
            <a:pPr lvl="0" defTabSz="914400" fontAlgn="base">
              <a:spcBef>
                <a:spcPct val="0"/>
              </a:spcBef>
              <a:spcAft>
                <a:spcPct val="0"/>
              </a:spcAft>
            </a:pPr>
            <a:r>
              <a:rPr lang="zh-CN" altLang="zh-CN" sz="1600" b="1" dirty="0">
                <a:solidFill>
                  <a:schemeClr val="bg1"/>
                </a:solidFill>
                <a:latin typeface="宋体" pitchFamily="2" charset="-122"/>
                <a:ea typeface="宋体" pitchFamily="2" charset="-122"/>
                <a:cs typeface="宋体" pitchFamily="2" charset="-122"/>
              </a:rPr>
              <a:t>│ </a:t>
            </a:r>
            <a:r>
              <a:rPr lang="zh-CN" altLang="zh-CN" sz="1600" b="1" dirty="0" smtClean="0">
                <a:solidFill>
                  <a:schemeClr val="bg1"/>
                </a:solidFill>
                <a:latin typeface="宋体" pitchFamily="2" charset="-122"/>
                <a:ea typeface="宋体" pitchFamily="2" charset="-122"/>
                <a:cs typeface="宋体" pitchFamily="2" charset="-122"/>
              </a:rPr>
              <a:t>├─ </a:t>
            </a:r>
            <a:r>
              <a:rPr lang="en-US" altLang="zh-CN" sz="1600" b="1" dirty="0" smtClean="0">
                <a:solidFill>
                  <a:schemeClr val="bg1"/>
                </a:solidFill>
                <a:latin typeface="宋体" pitchFamily="2" charset="-122"/>
                <a:ea typeface="宋体" pitchFamily="2" charset="-122"/>
                <a:cs typeface="宋体" pitchFamily="2" charset="-122"/>
              </a:rPr>
              <a:t>b</a:t>
            </a:r>
          </a:p>
          <a:p>
            <a:pPr defTabSz="914400" fontAlgn="base">
              <a:spcBef>
                <a:spcPct val="0"/>
              </a:spcBef>
              <a:spcAft>
                <a:spcPct val="0"/>
              </a:spcAft>
            </a:pPr>
            <a:r>
              <a:rPr lang="zh-CN" altLang="zh-CN" sz="1600" b="1" dirty="0">
                <a:solidFill>
                  <a:schemeClr val="bg1"/>
                </a:solidFill>
                <a:latin typeface="宋体" pitchFamily="2" charset="-122"/>
                <a:ea typeface="宋体" pitchFamily="2" charset="-122"/>
                <a:cs typeface="宋体" pitchFamily="2" charset="-122"/>
              </a:rPr>
              <a:t>│ </a:t>
            </a:r>
            <a:r>
              <a:rPr lang="zh-CN" altLang="zh-CN" sz="1600" b="1" dirty="0" smtClean="0">
                <a:solidFill>
                  <a:schemeClr val="bg1"/>
                </a:solidFill>
                <a:latin typeface="宋体" pitchFamily="2" charset="-122"/>
                <a:ea typeface="宋体" pitchFamily="2" charset="-122"/>
                <a:cs typeface="宋体" pitchFamily="2" charset="-122"/>
              </a:rPr>
              <a:t>├─</a:t>
            </a:r>
            <a:r>
              <a:rPr lang="en-US" altLang="zh-CN" sz="1600" b="1" dirty="0" smtClean="0">
                <a:solidFill>
                  <a:schemeClr val="bg1"/>
                </a:solidFill>
                <a:latin typeface="宋体" pitchFamily="2" charset="-122"/>
                <a:ea typeface="宋体" pitchFamily="2" charset="-122"/>
                <a:cs typeface="宋体" pitchFamily="2" charset="-122"/>
              </a:rPr>
              <a:t> … …</a:t>
            </a:r>
            <a:endParaRPr lang="en-US" altLang="zh-CN" sz="1600" b="1" dirty="0">
              <a:solidFill>
                <a:schemeClr val="bg1"/>
              </a:solidFill>
              <a:latin typeface="宋体" pitchFamily="2" charset="-122"/>
              <a:ea typeface="宋体" pitchFamily="2" charset="-122"/>
              <a:cs typeface="宋体" pitchFamily="2" charset="-122"/>
            </a:endParaRPr>
          </a:p>
          <a:p>
            <a:pPr defTabSz="914400" fontAlgn="base">
              <a:spcBef>
                <a:spcPct val="0"/>
              </a:spcBef>
              <a:spcAft>
                <a:spcPct val="0"/>
              </a:spcAft>
            </a:pPr>
            <a:r>
              <a:rPr lang="zh-CN" altLang="zh-CN" sz="1600" b="1" dirty="0" smtClean="0">
                <a:solidFill>
                  <a:schemeClr val="bg1"/>
                </a:solidFill>
                <a:latin typeface="宋体" pitchFamily="2" charset="-122"/>
                <a:ea typeface="宋体" pitchFamily="2" charset="-122"/>
                <a:cs typeface="宋体" pitchFamily="2" charset="-122"/>
              </a:rPr>
              <a:t>│ ├─ </a:t>
            </a:r>
            <a:r>
              <a:rPr lang="en-US" altLang="zh-CN" sz="1600" b="1" dirty="0" smtClean="0">
                <a:solidFill>
                  <a:schemeClr val="bg1"/>
                </a:solidFill>
                <a:latin typeface="宋体" pitchFamily="2" charset="-122"/>
                <a:ea typeface="宋体" pitchFamily="2" charset="-122"/>
                <a:cs typeface="宋体" pitchFamily="2" charset="-122"/>
              </a:rPr>
              <a:t>… …</a:t>
            </a:r>
            <a:endParaRPr lang="en-US" altLang="zh-CN" sz="1600" b="1" dirty="0">
              <a:solidFill>
                <a:schemeClr val="bg1"/>
              </a:solidFill>
              <a:latin typeface="宋体" pitchFamily="2" charset="-122"/>
              <a:ea typeface="宋体" pitchFamily="2" charset="-122"/>
              <a:cs typeface="宋体" pitchFamily="2" charset="-122"/>
            </a:endParaRPr>
          </a:p>
          <a:p>
            <a:pPr lvl="0" defTabSz="914400" fontAlgn="base">
              <a:spcBef>
                <a:spcPct val="0"/>
              </a:spcBef>
              <a:spcAft>
                <a:spcPct val="0"/>
              </a:spcAft>
            </a:pPr>
            <a:r>
              <a:rPr lang="zh-CN" altLang="zh-CN" sz="1600" b="1" dirty="0">
                <a:solidFill>
                  <a:schemeClr val="bg1"/>
                </a:solidFill>
                <a:latin typeface="宋体" pitchFamily="2" charset="-122"/>
                <a:ea typeface="宋体" pitchFamily="2" charset="-122"/>
                <a:cs typeface="宋体" pitchFamily="2" charset="-122"/>
              </a:rPr>
              <a:t>│ │ </a:t>
            </a:r>
            <a:br>
              <a:rPr lang="zh-CN" altLang="zh-CN" sz="1600" b="1" dirty="0">
                <a:solidFill>
                  <a:schemeClr val="bg1"/>
                </a:solidFill>
                <a:latin typeface="宋体" pitchFamily="2" charset="-122"/>
                <a:ea typeface="宋体" pitchFamily="2" charset="-122"/>
                <a:cs typeface="宋体" pitchFamily="2" charset="-122"/>
              </a:rPr>
            </a:br>
            <a:r>
              <a:rPr lang="zh-CN" altLang="zh-CN" sz="1600" b="1" dirty="0">
                <a:solidFill>
                  <a:schemeClr val="bg1"/>
                </a:solidFill>
                <a:latin typeface="宋体" pitchFamily="2" charset="-122"/>
                <a:ea typeface="宋体" pitchFamily="2" charset="-122"/>
                <a:cs typeface="宋体" pitchFamily="2" charset="-122"/>
              </a:rPr>
              <a:t>└─ </a:t>
            </a:r>
            <a:r>
              <a:rPr lang="en-US" altLang="zh-CN" sz="1600" b="1" dirty="0" smtClean="0">
                <a:solidFill>
                  <a:schemeClr val="bg1"/>
                </a:solidFill>
                <a:latin typeface="宋体" pitchFamily="2" charset="-122"/>
                <a:ea typeface="宋体" pitchFamily="2" charset="-122"/>
                <a:cs typeface="宋体" pitchFamily="2" charset="-122"/>
              </a:rPr>
              <a:t>view</a:t>
            </a:r>
          </a:p>
          <a:p>
            <a:pPr defTabSz="914400" fontAlgn="base">
              <a:spcBef>
                <a:spcPct val="0"/>
              </a:spcBef>
              <a:spcAft>
                <a:spcPct val="0"/>
              </a:spcAft>
            </a:pPr>
            <a:r>
              <a:rPr lang="en-US" altLang="zh-CN" sz="1600" b="1" dirty="0" smtClean="0">
                <a:solidFill>
                  <a:schemeClr val="bg1"/>
                </a:solidFill>
                <a:latin typeface="宋体" pitchFamily="2" charset="-122"/>
                <a:ea typeface="宋体" pitchFamily="2" charset="-122"/>
                <a:cs typeface="宋体" pitchFamily="2" charset="-122"/>
              </a:rPr>
              <a:t>   </a:t>
            </a:r>
            <a:r>
              <a:rPr lang="zh-CN" altLang="zh-CN" sz="1600" b="1" dirty="0" smtClean="0">
                <a:solidFill>
                  <a:schemeClr val="bg1"/>
                </a:solidFill>
                <a:latin typeface="宋体" pitchFamily="2" charset="-122"/>
                <a:ea typeface="宋体" pitchFamily="2" charset="-122"/>
                <a:cs typeface="宋体" pitchFamily="2" charset="-122"/>
              </a:rPr>
              <a:t>├─ </a:t>
            </a:r>
            <a:r>
              <a:rPr lang="en-US" altLang="zh-CN" sz="1600" b="1" dirty="0" smtClean="0">
                <a:solidFill>
                  <a:schemeClr val="bg1"/>
                </a:solidFill>
                <a:latin typeface="宋体" pitchFamily="2" charset="-122"/>
                <a:ea typeface="宋体" pitchFamily="2" charset="-122"/>
                <a:cs typeface="宋体" pitchFamily="2" charset="-122"/>
              </a:rPr>
              <a:t>a</a:t>
            </a:r>
            <a:r>
              <a:rPr lang="zh-CN" altLang="zh-CN" sz="1600" b="1" dirty="0" smtClean="0">
                <a:solidFill>
                  <a:schemeClr val="bg1"/>
                </a:solidFill>
                <a:latin typeface="宋体" pitchFamily="2" charset="-122"/>
                <a:ea typeface="宋体" pitchFamily="2" charset="-122"/>
                <a:cs typeface="宋体" pitchFamily="2" charset="-122"/>
              </a:rPr>
              <a:t>.</a:t>
            </a:r>
            <a:r>
              <a:rPr lang="en-US" altLang="zh-CN" sz="1600" b="1" dirty="0" smtClean="0">
                <a:solidFill>
                  <a:schemeClr val="bg1"/>
                </a:solidFill>
                <a:latin typeface="宋体" pitchFamily="2" charset="-122"/>
                <a:ea typeface="宋体" pitchFamily="2" charset="-122"/>
                <a:cs typeface="宋体" pitchFamily="2" charset="-122"/>
              </a:rPr>
              <a:t>html             </a:t>
            </a:r>
            <a:r>
              <a:rPr lang="zh-CN" altLang="zh-CN" sz="1600" b="1" dirty="0">
                <a:solidFill>
                  <a:schemeClr val="bg1"/>
                </a:solidFill>
                <a:latin typeface="宋体" pitchFamily="2" charset="-122"/>
                <a:ea typeface="宋体" pitchFamily="2" charset="-122"/>
                <a:cs typeface="宋体" pitchFamily="2" charset="-122"/>
              </a:rPr>
              <a:t># </a:t>
            </a:r>
            <a:r>
              <a:rPr lang="en-US" altLang="zh-CN" sz="1600" b="1" dirty="0">
                <a:solidFill>
                  <a:schemeClr val="bg1"/>
                </a:solidFill>
                <a:latin typeface="宋体" pitchFamily="2" charset="-122"/>
                <a:ea typeface="宋体" pitchFamily="2" charset="-122"/>
                <a:cs typeface="宋体" pitchFamily="2" charset="-122"/>
              </a:rPr>
              <a:t>a</a:t>
            </a:r>
            <a:r>
              <a:rPr lang="zh-CN" altLang="en-US" sz="1600" b="1" dirty="0" smtClean="0">
                <a:solidFill>
                  <a:schemeClr val="bg1"/>
                </a:solidFill>
                <a:latin typeface="宋体" pitchFamily="2" charset="-122"/>
                <a:ea typeface="宋体" pitchFamily="2" charset="-122"/>
                <a:cs typeface="宋体" pitchFamily="2" charset="-122"/>
              </a:rPr>
              <a:t>页面</a:t>
            </a:r>
            <a:r>
              <a:rPr lang="en-US" altLang="zh-CN" sz="1600" b="1" dirty="0" smtClean="0">
                <a:solidFill>
                  <a:schemeClr val="bg1"/>
                </a:solidFill>
                <a:latin typeface="宋体" pitchFamily="2" charset="-122"/>
                <a:ea typeface="宋体" pitchFamily="2" charset="-122"/>
                <a:cs typeface="宋体" pitchFamily="2" charset="-122"/>
              </a:rPr>
              <a:t>HTML</a:t>
            </a:r>
            <a:r>
              <a:rPr lang="zh-CN" altLang="en-US" sz="1600" b="1" dirty="0" smtClean="0">
                <a:solidFill>
                  <a:schemeClr val="bg1"/>
                </a:solidFill>
                <a:latin typeface="宋体" pitchFamily="2" charset="-122"/>
                <a:ea typeface="宋体" pitchFamily="2" charset="-122"/>
                <a:cs typeface="宋体" pitchFamily="2" charset="-122"/>
              </a:rPr>
              <a:t>模板</a:t>
            </a:r>
            <a:endParaRPr lang="en-US" altLang="zh-CN" sz="1600" b="1" dirty="0" smtClean="0">
              <a:solidFill>
                <a:schemeClr val="bg1"/>
              </a:solidFill>
              <a:latin typeface="宋体" pitchFamily="2" charset="-122"/>
              <a:ea typeface="宋体" pitchFamily="2" charset="-122"/>
              <a:cs typeface="宋体" pitchFamily="2" charset="-122"/>
            </a:endParaRPr>
          </a:p>
          <a:p>
            <a:pPr defTabSz="914400" fontAlgn="base">
              <a:spcBef>
                <a:spcPct val="0"/>
              </a:spcBef>
              <a:spcAft>
                <a:spcPct val="0"/>
              </a:spcAft>
            </a:pPr>
            <a:r>
              <a:rPr lang="en-US" altLang="zh-CN" sz="1600" b="1" dirty="0" smtClean="0">
                <a:solidFill>
                  <a:schemeClr val="bg1"/>
                </a:solidFill>
                <a:latin typeface="宋体" pitchFamily="2" charset="-122"/>
                <a:ea typeface="宋体" pitchFamily="2" charset="-122"/>
                <a:cs typeface="宋体" pitchFamily="2" charset="-122"/>
              </a:rPr>
              <a:t>   </a:t>
            </a:r>
            <a:r>
              <a:rPr lang="zh-CN" altLang="zh-CN" sz="1600" b="1" dirty="0" smtClean="0">
                <a:solidFill>
                  <a:schemeClr val="bg1"/>
                </a:solidFill>
                <a:latin typeface="宋体" pitchFamily="2" charset="-122"/>
                <a:ea typeface="宋体" pitchFamily="2" charset="-122"/>
                <a:cs typeface="宋体" pitchFamily="2" charset="-122"/>
              </a:rPr>
              <a:t>├─ </a:t>
            </a:r>
            <a:r>
              <a:rPr lang="en-US" altLang="zh-CN" sz="1600" b="1" dirty="0" smtClean="0">
                <a:solidFill>
                  <a:schemeClr val="bg1"/>
                </a:solidFill>
                <a:latin typeface="宋体" pitchFamily="2" charset="-122"/>
                <a:ea typeface="宋体" pitchFamily="2" charset="-122"/>
                <a:cs typeface="宋体" pitchFamily="2" charset="-122"/>
              </a:rPr>
              <a:t>b</a:t>
            </a:r>
            <a:r>
              <a:rPr lang="zh-CN" altLang="zh-CN" sz="1600" b="1" dirty="0" smtClean="0">
                <a:solidFill>
                  <a:schemeClr val="bg1"/>
                </a:solidFill>
                <a:latin typeface="宋体" pitchFamily="2" charset="-122"/>
                <a:ea typeface="宋体" pitchFamily="2" charset="-122"/>
                <a:cs typeface="宋体" pitchFamily="2" charset="-122"/>
              </a:rPr>
              <a:t>.</a:t>
            </a:r>
            <a:r>
              <a:rPr lang="en-US" altLang="zh-CN" sz="1600" b="1" dirty="0">
                <a:solidFill>
                  <a:schemeClr val="bg1"/>
                </a:solidFill>
                <a:latin typeface="宋体" pitchFamily="2" charset="-122"/>
                <a:ea typeface="宋体" pitchFamily="2" charset="-122"/>
                <a:cs typeface="宋体" pitchFamily="2" charset="-122"/>
              </a:rPr>
              <a:t>html</a:t>
            </a:r>
          </a:p>
          <a:p>
            <a:pPr defTabSz="914400" fontAlgn="base">
              <a:spcBef>
                <a:spcPct val="0"/>
              </a:spcBef>
              <a:spcAft>
                <a:spcPct val="0"/>
              </a:spcAft>
            </a:pPr>
            <a:r>
              <a:rPr lang="en-US" altLang="zh-CN" sz="1600" b="1" dirty="0" smtClean="0">
                <a:solidFill>
                  <a:schemeClr val="bg1"/>
                </a:solidFill>
                <a:latin typeface="宋体" pitchFamily="2" charset="-122"/>
                <a:ea typeface="宋体" pitchFamily="2" charset="-122"/>
                <a:cs typeface="宋体" pitchFamily="2" charset="-122"/>
              </a:rPr>
              <a:t>   </a:t>
            </a:r>
            <a:r>
              <a:rPr lang="zh-CN" altLang="zh-CN" sz="1600" b="1" dirty="0" smtClean="0">
                <a:solidFill>
                  <a:schemeClr val="bg1"/>
                </a:solidFill>
                <a:latin typeface="宋体" pitchFamily="2" charset="-122"/>
                <a:ea typeface="宋体" pitchFamily="2" charset="-122"/>
                <a:cs typeface="宋体" pitchFamily="2" charset="-122"/>
              </a:rPr>
              <a:t>├─ </a:t>
            </a:r>
            <a:r>
              <a:rPr lang="en-US" altLang="zh-CN" sz="1600" b="1" dirty="0">
                <a:solidFill>
                  <a:schemeClr val="bg1"/>
                </a:solidFill>
                <a:latin typeface="宋体" pitchFamily="2" charset="-122"/>
                <a:ea typeface="宋体" pitchFamily="2" charset="-122"/>
                <a:cs typeface="宋体" pitchFamily="2" charset="-122"/>
              </a:rPr>
              <a:t>… </a:t>
            </a:r>
            <a:r>
              <a:rPr lang="en-US" altLang="zh-CN" sz="1600" b="1" dirty="0" smtClean="0">
                <a:solidFill>
                  <a:schemeClr val="bg1"/>
                </a:solidFill>
                <a:latin typeface="宋体" pitchFamily="2" charset="-122"/>
                <a:ea typeface="宋体" pitchFamily="2" charset="-122"/>
                <a:cs typeface="宋体" pitchFamily="2" charset="-122"/>
              </a:rPr>
              <a:t>…</a:t>
            </a:r>
            <a:endParaRPr kumimoji="0" lang="zh-CN" sz="1600" b="1" i="0" u="none" strike="noStrike" cap="none" normalizeH="0" baseline="0" dirty="0" smtClean="0">
              <a:ln>
                <a:noFill/>
              </a:ln>
              <a:solidFill>
                <a:schemeClr val="bg1"/>
              </a:solidFill>
              <a:effectLst/>
              <a:latin typeface="Arial" pitchFamily="34" charset="0"/>
              <a:ea typeface="宋体" pitchFamily="2" charset="-122"/>
              <a:cs typeface="宋体" pitchFamily="2" charset="-122"/>
            </a:endParaRPr>
          </a:p>
        </p:txBody>
      </p:sp>
      <p:sp>
        <p:nvSpPr>
          <p:cNvPr id="12" name="矩形 11"/>
          <p:cNvSpPr/>
          <p:nvPr/>
        </p:nvSpPr>
        <p:spPr>
          <a:xfrm>
            <a:off x="2555776" y="1502668"/>
            <a:ext cx="3888432"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55776" y="3734916"/>
            <a:ext cx="417646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03848" y="4554418"/>
            <a:ext cx="2592288" cy="338554"/>
          </a:xfrm>
          <a:prstGeom prst="rect">
            <a:avLst/>
          </a:prstGeom>
        </p:spPr>
        <p:txBody>
          <a:bodyPr wrap="square">
            <a:spAutoFit/>
          </a:bodyPr>
          <a:lstStyle/>
          <a:p>
            <a:pPr algn="ctr"/>
            <a:r>
              <a:rPr lang="en-US" altLang="zh-CN" sz="1600" b="1" dirty="0" smtClean="0">
                <a:solidFill>
                  <a:schemeClr val="bg1">
                    <a:lumMod val="50000"/>
                  </a:schemeClr>
                </a:solidFill>
                <a:latin typeface="微软雅黑" pitchFamily="34" charset="-122"/>
                <a:ea typeface="微软雅黑" pitchFamily="34" charset="-122"/>
              </a:rPr>
              <a:t>server bundle</a:t>
            </a:r>
            <a:endParaRPr lang="en-US" altLang="zh-CN" sz="16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15715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方案</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框架机工作流</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grpSp>
        <p:nvGrpSpPr>
          <p:cNvPr id="24" name="组合 46087"/>
          <p:cNvGrpSpPr/>
          <p:nvPr/>
        </p:nvGrpSpPr>
        <p:grpSpPr>
          <a:xfrm>
            <a:off x="1835696" y="843558"/>
            <a:ext cx="6912767" cy="4032448"/>
            <a:chOff x="195567" y="349884"/>
            <a:chExt cx="7980688" cy="6129038"/>
          </a:xfrm>
        </p:grpSpPr>
        <p:sp>
          <p:nvSpPr>
            <p:cNvPr id="30" name="矩形 29"/>
            <p:cNvSpPr/>
            <p:nvPr/>
          </p:nvSpPr>
          <p:spPr>
            <a:xfrm>
              <a:off x="195567" y="349884"/>
              <a:ext cx="7980688" cy="6129038"/>
            </a:xfrm>
            <a:prstGeom prst="rect">
              <a:avLst/>
            </a:prstGeom>
            <a:solidFill>
              <a:srgbClr val="D9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23"/>
            <p:cNvSpPr txBox="1"/>
            <p:nvPr/>
          </p:nvSpPr>
          <p:spPr>
            <a:xfrm>
              <a:off x="3193179" y="508262"/>
              <a:ext cx="1991472" cy="388857"/>
            </a:xfrm>
            <a:prstGeom prst="rect">
              <a:avLst/>
            </a:prstGeom>
            <a:noFill/>
          </p:spPr>
          <p:txBody>
            <a:bodyPr wrap="square" rtlCol="0">
              <a:spAutoFit/>
            </a:bodyPr>
            <a:lstStyle/>
            <a:p>
              <a:pPr algn="ctr"/>
              <a:r>
                <a:rPr lang="en-US" altLang="zh-CN" sz="1300" b="1" dirty="0" smtClean="0">
                  <a:solidFill>
                    <a:srgbClr val="159BFF"/>
                  </a:solidFill>
                  <a:latin typeface="微软雅黑" pitchFamily="34" charset="-122"/>
                  <a:ea typeface="微软雅黑" pitchFamily="34" charset="-122"/>
                </a:rPr>
                <a:t>Node</a:t>
              </a:r>
              <a:r>
                <a:rPr lang="zh-CN" altLang="en-US" sz="1300" b="1" dirty="0" smtClean="0">
                  <a:solidFill>
                    <a:srgbClr val="159BFF"/>
                  </a:solidFill>
                  <a:latin typeface="微软雅黑" pitchFamily="34" charset="-122"/>
                  <a:ea typeface="微软雅黑" pitchFamily="34" charset="-122"/>
                </a:rPr>
                <a:t>服务器</a:t>
              </a:r>
              <a:endParaRPr lang="zh-CN" altLang="en-US" sz="1300" b="1" dirty="0">
                <a:solidFill>
                  <a:srgbClr val="159BFF"/>
                </a:solidFill>
                <a:latin typeface="微软雅黑" pitchFamily="34" charset="-122"/>
                <a:ea typeface="微软雅黑" pitchFamily="34" charset="-122"/>
              </a:endParaRPr>
            </a:p>
          </p:txBody>
        </p:sp>
      </p:grpSp>
      <p:grpSp>
        <p:nvGrpSpPr>
          <p:cNvPr id="32" name="组合 30"/>
          <p:cNvGrpSpPr/>
          <p:nvPr/>
        </p:nvGrpSpPr>
        <p:grpSpPr>
          <a:xfrm>
            <a:off x="1962810" y="2787774"/>
            <a:ext cx="6569628" cy="1905183"/>
            <a:chOff x="720155" y="-99938"/>
            <a:chExt cx="5323602" cy="2435339"/>
          </a:xfrm>
        </p:grpSpPr>
        <p:sp>
          <p:nvSpPr>
            <p:cNvPr id="33" name="矩形 32"/>
            <p:cNvSpPr/>
            <p:nvPr/>
          </p:nvSpPr>
          <p:spPr>
            <a:xfrm>
              <a:off x="720155" y="-99938"/>
              <a:ext cx="5323602" cy="2435339"/>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44"/>
            <p:cNvSpPr txBox="1"/>
            <p:nvPr/>
          </p:nvSpPr>
          <p:spPr>
            <a:xfrm>
              <a:off x="2722181" y="-99938"/>
              <a:ext cx="1330901" cy="275396"/>
            </a:xfrm>
            <a:prstGeom prst="rect">
              <a:avLst/>
            </a:prstGeom>
            <a:noFill/>
          </p:spPr>
          <p:txBody>
            <a:bodyPr wrap="square" rtlCol="0">
              <a:spAutoFit/>
            </a:bodyPr>
            <a:lstStyle/>
            <a:p>
              <a:pPr algn="ctr"/>
              <a:r>
                <a:rPr lang="zh-CN" altLang="en-US" sz="1000" b="1" dirty="0" smtClean="0">
                  <a:solidFill>
                    <a:srgbClr val="159BFF"/>
                  </a:solidFill>
                  <a:latin typeface="微软雅黑" pitchFamily="34" charset="-122"/>
                  <a:ea typeface="微软雅黑" pitchFamily="34" charset="-122"/>
                </a:rPr>
                <a:t>直出框架机</a:t>
              </a:r>
              <a:endParaRPr lang="zh-CN" altLang="en-US" sz="1000" b="1" dirty="0">
                <a:solidFill>
                  <a:srgbClr val="159BFF"/>
                </a:solidFill>
                <a:latin typeface="微软雅黑" pitchFamily="34" charset="-122"/>
                <a:ea typeface="微软雅黑" pitchFamily="34" charset="-122"/>
              </a:endParaRPr>
            </a:p>
          </p:txBody>
        </p:sp>
      </p:grpSp>
      <p:sp>
        <p:nvSpPr>
          <p:cNvPr id="35" name="矩形 34"/>
          <p:cNvSpPr/>
          <p:nvPr/>
        </p:nvSpPr>
        <p:spPr>
          <a:xfrm>
            <a:off x="2053422" y="4208967"/>
            <a:ext cx="6335001" cy="379007"/>
          </a:xfrm>
          <a:prstGeom prst="rect">
            <a:avLst/>
          </a:prstGeom>
          <a:solidFill>
            <a:srgbClr val="E27D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itchFamily="34" charset="-122"/>
                <a:ea typeface="微软雅黑" pitchFamily="34" charset="-122"/>
              </a:rPr>
              <a:t>XW/TSW</a:t>
            </a:r>
            <a:endParaRPr lang="zh-CN" altLang="en-US" sz="700" b="1" dirty="0">
              <a:latin typeface="微软雅黑" pitchFamily="34" charset="-122"/>
              <a:ea typeface="微软雅黑" pitchFamily="34" charset="-122"/>
            </a:endParaRPr>
          </a:p>
        </p:txBody>
      </p:sp>
      <p:sp>
        <p:nvSpPr>
          <p:cNvPr id="36" name="矩形 35"/>
          <p:cNvSpPr/>
          <p:nvPr/>
        </p:nvSpPr>
        <p:spPr>
          <a:xfrm>
            <a:off x="2100086" y="3075806"/>
            <a:ext cx="6335001" cy="99277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latin typeface="微软雅黑" pitchFamily="34" charset="-122"/>
              <a:ea typeface="微软雅黑" pitchFamily="34" charset="-122"/>
            </a:endParaRPr>
          </a:p>
        </p:txBody>
      </p:sp>
      <p:grpSp>
        <p:nvGrpSpPr>
          <p:cNvPr id="37" name="组合 30"/>
          <p:cNvGrpSpPr/>
          <p:nvPr/>
        </p:nvGrpSpPr>
        <p:grpSpPr>
          <a:xfrm>
            <a:off x="1971409" y="1275606"/>
            <a:ext cx="6569628" cy="1204302"/>
            <a:chOff x="720155" y="768258"/>
            <a:chExt cx="5323602" cy="1539422"/>
          </a:xfrm>
        </p:grpSpPr>
        <p:sp>
          <p:nvSpPr>
            <p:cNvPr id="38" name="矩形 37"/>
            <p:cNvSpPr/>
            <p:nvPr/>
          </p:nvSpPr>
          <p:spPr>
            <a:xfrm>
              <a:off x="720155" y="768258"/>
              <a:ext cx="5323602" cy="153942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44"/>
            <p:cNvSpPr txBox="1"/>
            <p:nvPr/>
          </p:nvSpPr>
          <p:spPr>
            <a:xfrm>
              <a:off x="2722182" y="821704"/>
              <a:ext cx="1330901" cy="314737"/>
            </a:xfrm>
            <a:prstGeom prst="rect">
              <a:avLst/>
            </a:prstGeom>
            <a:noFill/>
          </p:spPr>
          <p:txBody>
            <a:bodyPr wrap="square" rtlCol="0">
              <a:spAutoFit/>
            </a:bodyPr>
            <a:lstStyle/>
            <a:p>
              <a:pPr algn="ctr"/>
              <a:r>
                <a:rPr lang="en-US" altLang="zh-CN" sz="1000" b="1" dirty="0" smtClean="0">
                  <a:solidFill>
                    <a:srgbClr val="159BFF"/>
                  </a:solidFill>
                  <a:latin typeface="微软雅黑" pitchFamily="34" charset="-122"/>
                  <a:ea typeface="微软雅黑" pitchFamily="34" charset="-122"/>
                </a:rPr>
                <a:t>server bundle</a:t>
              </a:r>
              <a:endParaRPr lang="zh-CN" altLang="en-US" sz="1000" b="1" dirty="0">
                <a:solidFill>
                  <a:srgbClr val="159BFF"/>
                </a:solidFill>
                <a:latin typeface="微软雅黑" pitchFamily="34" charset="-122"/>
                <a:ea typeface="微软雅黑" pitchFamily="34" charset="-122"/>
              </a:endParaRPr>
            </a:p>
          </p:txBody>
        </p:sp>
      </p:grpSp>
      <p:sp>
        <p:nvSpPr>
          <p:cNvPr id="44" name="矩形 43"/>
          <p:cNvSpPr/>
          <p:nvPr/>
        </p:nvSpPr>
        <p:spPr>
          <a:xfrm>
            <a:off x="2198975" y="1595908"/>
            <a:ext cx="1131248" cy="756610"/>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页面</a:t>
            </a:r>
            <a:r>
              <a:rPr lang="en-US" altLang="zh-CN" sz="1000" b="1" dirty="0" smtClean="0">
                <a:latin typeface="微软雅黑" pitchFamily="34" charset="-122"/>
                <a:ea typeface="微软雅黑" pitchFamily="34" charset="-122"/>
              </a:rPr>
              <a:t>A</a:t>
            </a:r>
          </a:p>
          <a:p>
            <a:pPr algn="ctr"/>
            <a:r>
              <a:rPr lang="en-US" altLang="zh-CN" sz="1000" b="1" dirty="0" smtClean="0">
                <a:latin typeface="微软雅黑" pitchFamily="34" charset="-122"/>
                <a:ea typeface="微软雅黑" pitchFamily="34" charset="-122"/>
              </a:rPr>
              <a:t>a.html</a:t>
            </a:r>
          </a:p>
          <a:p>
            <a:pPr algn="ctr"/>
            <a:r>
              <a:rPr lang="en-US" altLang="zh-CN" sz="1000" b="1" dirty="0">
                <a:latin typeface="微软雅黑" pitchFamily="34" charset="-122"/>
                <a:ea typeface="微软雅黑" pitchFamily="34" charset="-122"/>
              </a:rPr>
              <a:t>index</a:t>
            </a:r>
            <a:r>
              <a:rPr lang="en-US" altLang="zh-CN" sz="1000" b="1" dirty="0" smtClean="0">
                <a:latin typeface="微软雅黑" pitchFamily="34" charset="-122"/>
                <a:ea typeface="微软雅黑" pitchFamily="34" charset="-122"/>
              </a:rPr>
              <a:t>.js</a:t>
            </a:r>
          </a:p>
          <a:p>
            <a:pPr algn="ctr"/>
            <a:r>
              <a:rPr lang="en-US" altLang="zh-CN" sz="1000" b="1" dirty="0" smtClean="0">
                <a:latin typeface="微软雅黑" pitchFamily="34" charset="-122"/>
                <a:ea typeface="微软雅黑" pitchFamily="34" charset="-122"/>
              </a:rPr>
              <a:t>store.js</a:t>
            </a:r>
          </a:p>
          <a:p>
            <a:pPr algn="ctr"/>
            <a:r>
              <a:rPr lang="en-US" altLang="zh-CN" sz="1000" b="1" dirty="0" smtClean="0">
                <a:latin typeface="微软雅黑" pitchFamily="34" charset="-122"/>
                <a:ea typeface="微软雅黑" pitchFamily="34" charset="-122"/>
              </a:rPr>
              <a:t>firstAction.js</a:t>
            </a:r>
          </a:p>
        </p:txBody>
      </p:sp>
      <p:cxnSp>
        <p:nvCxnSpPr>
          <p:cNvPr id="21" name="直接箭头连接符 20"/>
          <p:cNvCxnSpPr/>
          <p:nvPr/>
        </p:nvCxnSpPr>
        <p:spPr>
          <a:xfrm flipV="1">
            <a:off x="1033852" y="4371950"/>
            <a:ext cx="971882" cy="13980"/>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55576" y="4060186"/>
            <a:ext cx="1297419" cy="276999"/>
          </a:xfrm>
          <a:prstGeom prst="rect">
            <a:avLst/>
          </a:prstGeom>
        </p:spPr>
        <p:txBody>
          <a:bodyPr wrap="square">
            <a:spAutoFit/>
          </a:bodyPr>
          <a:lstStyle/>
          <a:p>
            <a:pPr algn="ctr"/>
            <a:r>
              <a:rPr lang="zh-CN" altLang="en-US" sz="1200" b="1" dirty="0" smtClean="0">
                <a:solidFill>
                  <a:schemeClr val="bg1">
                    <a:lumMod val="50000"/>
                  </a:schemeClr>
                </a:solidFill>
                <a:latin typeface="微软雅黑" pitchFamily="34" charset="-122"/>
                <a:ea typeface="微软雅黑" pitchFamily="34" charset="-122"/>
              </a:rPr>
              <a:t>页面</a:t>
            </a:r>
            <a:r>
              <a:rPr lang="en-US" altLang="zh-CN" sz="1200" b="1" dirty="0" smtClean="0">
                <a:solidFill>
                  <a:schemeClr val="bg1">
                    <a:lumMod val="50000"/>
                  </a:schemeClr>
                </a:solidFill>
                <a:latin typeface="微软雅黑" pitchFamily="34" charset="-122"/>
                <a:ea typeface="微软雅黑" pitchFamily="34" charset="-122"/>
              </a:rPr>
              <a:t>A</a:t>
            </a:r>
            <a:r>
              <a:rPr lang="zh-CN" altLang="en-US" sz="1200" b="1" dirty="0" smtClean="0">
                <a:solidFill>
                  <a:schemeClr val="bg1">
                    <a:lumMod val="50000"/>
                  </a:schemeClr>
                </a:solidFill>
                <a:latin typeface="微软雅黑" pitchFamily="34" charset="-122"/>
                <a:ea typeface="微软雅黑" pitchFamily="34" charset="-122"/>
              </a:rPr>
              <a:t>请求</a:t>
            </a:r>
            <a:endParaRPr lang="en-US" altLang="zh-CN" sz="1200" b="1" dirty="0">
              <a:solidFill>
                <a:schemeClr val="bg1">
                  <a:lumMod val="50000"/>
                </a:schemeClr>
              </a:solidFill>
              <a:latin typeface="微软雅黑" pitchFamily="34" charset="-122"/>
              <a:ea typeface="微软雅黑" pitchFamily="34" charset="-122"/>
            </a:endParaRPr>
          </a:p>
        </p:txBody>
      </p:sp>
      <p:pic>
        <p:nvPicPr>
          <p:cNvPr id="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44970" y="3678427"/>
            <a:ext cx="618844" cy="401964"/>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17"/>
          <p:cNvSpPr txBox="1"/>
          <p:nvPr/>
        </p:nvSpPr>
        <p:spPr>
          <a:xfrm>
            <a:off x="74935" y="4187864"/>
            <a:ext cx="958917" cy="400110"/>
          </a:xfrm>
          <a:prstGeom prst="rect">
            <a:avLst/>
          </a:prstGeom>
          <a:noFill/>
        </p:spPr>
        <p:txBody>
          <a:bodyPr wrap="none" rtlCol="0">
            <a:spAutoFit/>
          </a:bodyPr>
          <a:lstStyle/>
          <a:p>
            <a:pPr algn="ctr"/>
            <a:r>
              <a:rPr lang="zh-CN" altLang="en-US" sz="2000" b="1" dirty="0" smtClean="0">
                <a:solidFill>
                  <a:srgbClr val="159BFF"/>
                </a:solidFill>
              </a:rPr>
              <a:t>浏览器</a:t>
            </a:r>
            <a:endParaRPr lang="zh-CN" altLang="en-US" sz="2000" b="1" dirty="0">
              <a:solidFill>
                <a:srgbClr val="159BFF"/>
              </a:solidFill>
            </a:endParaRPr>
          </a:p>
        </p:txBody>
      </p:sp>
      <p:sp>
        <p:nvSpPr>
          <p:cNvPr id="72" name="矩形 71"/>
          <p:cNvSpPr/>
          <p:nvPr/>
        </p:nvSpPr>
        <p:spPr>
          <a:xfrm>
            <a:off x="2048482" y="3368946"/>
            <a:ext cx="867334" cy="246221"/>
          </a:xfrm>
          <a:prstGeom prst="rect">
            <a:avLst/>
          </a:prstGeom>
        </p:spPr>
        <p:txBody>
          <a:bodyPr wrap="square">
            <a:spAutoFit/>
          </a:bodyPr>
          <a:lstStyle/>
          <a:p>
            <a:pPr algn="ctr"/>
            <a:r>
              <a:rPr lang="zh-CN" altLang="en-US" sz="1000" b="1" dirty="0" smtClean="0">
                <a:solidFill>
                  <a:schemeClr val="bg1"/>
                </a:solidFill>
                <a:latin typeface="微软雅黑" pitchFamily="34" charset="-122"/>
                <a:ea typeface="微软雅黑" pitchFamily="34" charset="-122"/>
              </a:rPr>
              <a:t>路由解析</a:t>
            </a:r>
            <a:endParaRPr lang="en-US" altLang="zh-CN" sz="1000" b="1" dirty="0">
              <a:solidFill>
                <a:schemeClr val="bg1"/>
              </a:solidFill>
              <a:latin typeface="微软雅黑" pitchFamily="34" charset="-122"/>
              <a:ea typeface="微软雅黑" pitchFamily="34" charset="-122"/>
            </a:endParaRPr>
          </a:p>
        </p:txBody>
      </p:sp>
      <p:sp>
        <p:nvSpPr>
          <p:cNvPr id="82" name="矩形 81"/>
          <p:cNvSpPr/>
          <p:nvPr/>
        </p:nvSpPr>
        <p:spPr>
          <a:xfrm>
            <a:off x="4795854" y="3075806"/>
            <a:ext cx="867334" cy="276999"/>
          </a:xfrm>
          <a:prstGeom prst="rect">
            <a:avLst/>
          </a:prstGeom>
        </p:spPr>
        <p:txBody>
          <a:bodyPr wrap="square">
            <a:spAutoFit/>
          </a:bodyPr>
          <a:lstStyle/>
          <a:p>
            <a:pPr algn="ctr"/>
            <a:r>
              <a:rPr lang="zh-CN" altLang="en-US" sz="1200" b="1" dirty="0" smtClean="0">
                <a:solidFill>
                  <a:schemeClr val="bg1"/>
                </a:solidFill>
                <a:latin typeface="微软雅黑" pitchFamily="34" charset="-122"/>
                <a:ea typeface="微软雅黑" pitchFamily="34" charset="-122"/>
              </a:rPr>
              <a:t>业务逻辑</a:t>
            </a:r>
            <a:endParaRPr lang="en-US" altLang="zh-CN" sz="1200" b="1" dirty="0">
              <a:solidFill>
                <a:schemeClr val="bg1"/>
              </a:solidFill>
              <a:latin typeface="微软雅黑" pitchFamily="34" charset="-122"/>
              <a:ea typeface="微软雅黑" pitchFamily="34" charset="-122"/>
            </a:endParaRPr>
          </a:p>
        </p:txBody>
      </p:sp>
      <p:sp>
        <p:nvSpPr>
          <p:cNvPr id="83" name="矩形 82"/>
          <p:cNvSpPr/>
          <p:nvPr/>
        </p:nvSpPr>
        <p:spPr>
          <a:xfrm>
            <a:off x="2699792" y="3368946"/>
            <a:ext cx="1233566" cy="246221"/>
          </a:xfrm>
          <a:prstGeom prst="rect">
            <a:avLst/>
          </a:prstGeom>
        </p:spPr>
        <p:txBody>
          <a:bodyPr wrap="square">
            <a:spAutoFit/>
          </a:bodyPr>
          <a:lstStyle/>
          <a:p>
            <a:pPr algn="ctr"/>
            <a:r>
              <a:rPr lang="zh-CN" altLang="en-US" sz="1000" b="1" dirty="0" smtClean="0">
                <a:solidFill>
                  <a:schemeClr val="bg1"/>
                </a:solidFill>
                <a:latin typeface="微软雅黑" pitchFamily="34" charset="-122"/>
                <a:ea typeface="微软雅黑" pitchFamily="34" charset="-122"/>
              </a:rPr>
              <a:t>创建</a:t>
            </a:r>
            <a:r>
              <a:rPr lang="en-US" altLang="zh-CN" sz="1000" b="1" dirty="0" smtClean="0">
                <a:solidFill>
                  <a:schemeClr val="bg1"/>
                </a:solidFill>
                <a:latin typeface="微软雅黑" pitchFamily="34" charset="-122"/>
                <a:ea typeface="微软雅黑" pitchFamily="34" charset="-122"/>
              </a:rPr>
              <a:t>sandbox</a:t>
            </a:r>
            <a:endParaRPr lang="en-US" altLang="zh-CN" sz="1000" b="1" dirty="0">
              <a:solidFill>
                <a:schemeClr val="bg1"/>
              </a:solidFill>
              <a:latin typeface="微软雅黑" pitchFamily="34" charset="-122"/>
              <a:ea typeface="微软雅黑" pitchFamily="34" charset="-122"/>
            </a:endParaRPr>
          </a:p>
        </p:txBody>
      </p:sp>
      <p:sp>
        <p:nvSpPr>
          <p:cNvPr id="84" name="矩形 83"/>
          <p:cNvSpPr/>
          <p:nvPr/>
        </p:nvSpPr>
        <p:spPr>
          <a:xfrm>
            <a:off x="4869887" y="3368946"/>
            <a:ext cx="1142273" cy="246221"/>
          </a:xfrm>
          <a:prstGeom prst="rect">
            <a:avLst/>
          </a:prstGeom>
        </p:spPr>
        <p:txBody>
          <a:bodyPr wrap="square">
            <a:spAutoFit/>
          </a:bodyPr>
          <a:lstStyle/>
          <a:p>
            <a:pPr algn="ctr"/>
            <a:r>
              <a:rPr lang="zh-CN" altLang="en-US" sz="1000" b="1" dirty="0" smtClean="0">
                <a:solidFill>
                  <a:schemeClr val="bg1"/>
                </a:solidFill>
                <a:latin typeface="微软雅黑" pitchFamily="34" charset="-122"/>
                <a:ea typeface="微软雅黑" pitchFamily="34" charset="-122"/>
              </a:rPr>
              <a:t>引入同构代码</a:t>
            </a:r>
            <a:endParaRPr lang="en-US" altLang="zh-CN" sz="1000" b="1" dirty="0">
              <a:solidFill>
                <a:schemeClr val="bg1"/>
              </a:solidFill>
              <a:latin typeface="微软雅黑" pitchFamily="34" charset="-122"/>
              <a:ea typeface="微软雅黑" pitchFamily="34" charset="-122"/>
            </a:endParaRPr>
          </a:p>
        </p:txBody>
      </p:sp>
      <p:sp>
        <p:nvSpPr>
          <p:cNvPr id="85" name="矩形 84"/>
          <p:cNvSpPr/>
          <p:nvPr/>
        </p:nvSpPr>
        <p:spPr>
          <a:xfrm>
            <a:off x="1907704" y="3675322"/>
            <a:ext cx="2211392" cy="246221"/>
          </a:xfrm>
          <a:prstGeom prst="rect">
            <a:avLst/>
          </a:prstGeom>
        </p:spPr>
        <p:txBody>
          <a:bodyPr wrap="square">
            <a:spAutoFit/>
          </a:bodyPr>
          <a:lstStyle/>
          <a:p>
            <a:pPr algn="ctr"/>
            <a:r>
              <a:rPr lang="zh-CN" altLang="en-US" sz="1000" b="1" dirty="0" smtClean="0">
                <a:solidFill>
                  <a:schemeClr val="bg1"/>
                </a:solidFill>
                <a:latin typeface="微软雅黑" pitchFamily="34" charset="-122"/>
                <a:ea typeface="微软雅黑" pitchFamily="34" charset="-122"/>
              </a:rPr>
              <a:t>渲染组件</a:t>
            </a:r>
            <a:r>
              <a:rPr lang="en-US" altLang="zh-CN" sz="1000" b="1" dirty="0" smtClean="0">
                <a:solidFill>
                  <a:schemeClr val="bg1"/>
                </a:solidFill>
                <a:latin typeface="微软雅黑" pitchFamily="34" charset="-122"/>
                <a:ea typeface="微软雅黑" pitchFamily="34" charset="-122"/>
              </a:rPr>
              <a:t>(</a:t>
            </a:r>
            <a:r>
              <a:rPr lang="en-US" altLang="zh-CN" sz="1000" b="1" dirty="0" err="1" smtClean="0">
                <a:solidFill>
                  <a:schemeClr val="bg1"/>
                </a:solidFill>
                <a:latin typeface="微软雅黑" pitchFamily="34" charset="-122"/>
                <a:ea typeface="微软雅黑" pitchFamily="34" charset="-122"/>
              </a:rPr>
              <a:t>renderToString</a:t>
            </a:r>
            <a:r>
              <a:rPr lang="en-US" altLang="zh-CN" sz="1000" b="1" dirty="0" smtClean="0">
                <a:solidFill>
                  <a:schemeClr val="bg1"/>
                </a:solidFill>
                <a:latin typeface="微软雅黑" pitchFamily="34" charset="-122"/>
                <a:ea typeface="微软雅黑" pitchFamily="34" charset="-122"/>
              </a:rPr>
              <a:t>)</a:t>
            </a:r>
            <a:endParaRPr lang="en-US" altLang="zh-CN" sz="1000" b="1" dirty="0">
              <a:solidFill>
                <a:schemeClr val="bg1"/>
              </a:solidFill>
              <a:latin typeface="微软雅黑" pitchFamily="34" charset="-122"/>
              <a:ea typeface="微软雅黑" pitchFamily="34" charset="-122"/>
            </a:endParaRPr>
          </a:p>
        </p:txBody>
      </p:sp>
      <p:sp>
        <p:nvSpPr>
          <p:cNvPr id="86" name="矩形 85"/>
          <p:cNvSpPr/>
          <p:nvPr/>
        </p:nvSpPr>
        <p:spPr>
          <a:xfrm>
            <a:off x="3872799" y="3678427"/>
            <a:ext cx="1275265" cy="246221"/>
          </a:xfrm>
          <a:prstGeom prst="rect">
            <a:avLst/>
          </a:prstGeom>
        </p:spPr>
        <p:txBody>
          <a:bodyPr wrap="square">
            <a:spAutoFit/>
          </a:bodyPr>
          <a:lstStyle/>
          <a:p>
            <a:pPr algn="ctr"/>
            <a:r>
              <a:rPr lang="zh-CN" altLang="en-US" sz="1000" b="1" dirty="0" smtClean="0">
                <a:solidFill>
                  <a:schemeClr val="bg1"/>
                </a:solidFill>
                <a:latin typeface="微软雅黑" pitchFamily="34" charset="-122"/>
                <a:ea typeface="微软雅黑" pitchFamily="34" charset="-122"/>
              </a:rPr>
              <a:t>获取</a:t>
            </a:r>
            <a:r>
              <a:rPr lang="en-US" altLang="zh-CN" sz="1000" b="1" dirty="0" smtClean="0">
                <a:solidFill>
                  <a:schemeClr val="bg1"/>
                </a:solidFill>
                <a:latin typeface="微软雅黑" pitchFamily="34" charset="-122"/>
                <a:ea typeface="微软雅黑" pitchFamily="34" charset="-122"/>
              </a:rPr>
              <a:t>HTML</a:t>
            </a:r>
            <a:r>
              <a:rPr lang="zh-CN" altLang="en-US" sz="1000" b="1" dirty="0" smtClean="0">
                <a:solidFill>
                  <a:schemeClr val="bg1"/>
                </a:solidFill>
                <a:latin typeface="微软雅黑" pitchFamily="34" charset="-122"/>
                <a:ea typeface="微软雅黑" pitchFamily="34" charset="-122"/>
              </a:rPr>
              <a:t>模板</a:t>
            </a:r>
            <a:endParaRPr lang="en-US" altLang="zh-CN" sz="1000" b="1" dirty="0">
              <a:solidFill>
                <a:schemeClr val="bg1"/>
              </a:solidFill>
              <a:latin typeface="微软雅黑" pitchFamily="34" charset="-122"/>
              <a:ea typeface="微软雅黑" pitchFamily="34" charset="-122"/>
            </a:endParaRPr>
          </a:p>
        </p:txBody>
      </p:sp>
      <p:sp>
        <p:nvSpPr>
          <p:cNvPr id="87" name="矩形 86"/>
          <p:cNvSpPr/>
          <p:nvPr/>
        </p:nvSpPr>
        <p:spPr>
          <a:xfrm>
            <a:off x="4932040" y="3678428"/>
            <a:ext cx="2592288" cy="246221"/>
          </a:xfrm>
          <a:prstGeom prst="rect">
            <a:avLst/>
          </a:prstGeom>
        </p:spPr>
        <p:txBody>
          <a:bodyPr wrap="square">
            <a:spAutoFit/>
          </a:bodyPr>
          <a:lstStyle/>
          <a:p>
            <a:pPr algn="ctr"/>
            <a:r>
              <a:rPr lang="zh-CN" altLang="en-US" sz="1000" b="1" dirty="0" smtClean="0">
                <a:solidFill>
                  <a:schemeClr val="bg1"/>
                </a:solidFill>
                <a:latin typeface="微软雅黑" pitchFamily="34" charset="-122"/>
                <a:ea typeface="微软雅黑" pitchFamily="34" charset="-122"/>
              </a:rPr>
              <a:t>组装</a:t>
            </a:r>
            <a:r>
              <a:rPr lang="en-US" altLang="zh-CN" sz="1000" b="1" dirty="0" smtClean="0">
                <a:solidFill>
                  <a:schemeClr val="bg1"/>
                </a:solidFill>
                <a:latin typeface="微软雅黑" pitchFamily="34" charset="-122"/>
                <a:ea typeface="微软雅黑" pitchFamily="34" charset="-122"/>
              </a:rPr>
              <a:t>HTML</a:t>
            </a:r>
            <a:r>
              <a:rPr lang="zh-CN" altLang="en-US" sz="1000" b="1" dirty="0" smtClean="0">
                <a:solidFill>
                  <a:schemeClr val="bg1"/>
                </a:solidFill>
                <a:latin typeface="微软雅黑" pitchFamily="34" charset="-122"/>
                <a:ea typeface="微软雅黑" pitchFamily="34" charset="-122"/>
              </a:rPr>
              <a:t>字符串（带首屏数据）</a:t>
            </a:r>
            <a:endParaRPr lang="en-US" altLang="zh-CN" sz="1000" b="1" dirty="0">
              <a:solidFill>
                <a:schemeClr val="bg1"/>
              </a:solidFill>
              <a:latin typeface="微软雅黑" pitchFamily="34" charset="-122"/>
              <a:ea typeface="微软雅黑" pitchFamily="34" charset="-122"/>
            </a:endParaRPr>
          </a:p>
        </p:txBody>
      </p:sp>
      <p:cxnSp>
        <p:nvCxnSpPr>
          <p:cNvPr id="88" name="直接箭头连接符 87"/>
          <p:cNvCxnSpPr/>
          <p:nvPr/>
        </p:nvCxnSpPr>
        <p:spPr>
          <a:xfrm flipH="1">
            <a:off x="1033852" y="3678427"/>
            <a:ext cx="919103" cy="1"/>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1161284" y="3241888"/>
            <a:ext cx="721355" cy="461665"/>
          </a:xfrm>
          <a:prstGeom prst="rect">
            <a:avLst/>
          </a:prstGeom>
        </p:spPr>
        <p:txBody>
          <a:bodyPr wrap="square">
            <a:spAutoFit/>
          </a:bodyPr>
          <a:lstStyle/>
          <a:p>
            <a:pPr algn="ctr"/>
            <a:r>
              <a:rPr lang="en-US" altLang="zh-CN" sz="1200" b="1" dirty="0" smtClean="0">
                <a:solidFill>
                  <a:schemeClr val="bg1">
                    <a:lumMod val="50000"/>
                  </a:schemeClr>
                </a:solidFill>
                <a:latin typeface="微软雅黑" pitchFamily="34" charset="-122"/>
                <a:ea typeface="微软雅黑" pitchFamily="34" charset="-122"/>
              </a:rPr>
              <a:t>HTML</a:t>
            </a:r>
            <a:r>
              <a:rPr lang="zh-CN" altLang="en-US" sz="1200" b="1" dirty="0" smtClean="0">
                <a:solidFill>
                  <a:schemeClr val="bg1">
                    <a:lumMod val="50000"/>
                  </a:schemeClr>
                </a:solidFill>
                <a:latin typeface="微软雅黑" pitchFamily="34" charset="-122"/>
                <a:ea typeface="微软雅黑" pitchFamily="34" charset="-122"/>
              </a:rPr>
              <a:t>字符串</a:t>
            </a:r>
            <a:endParaRPr lang="en-US" altLang="zh-CN" sz="1200" b="1" dirty="0">
              <a:solidFill>
                <a:schemeClr val="bg1">
                  <a:lumMod val="50000"/>
                </a:schemeClr>
              </a:solidFill>
              <a:latin typeface="微软雅黑" pitchFamily="34" charset="-122"/>
              <a:ea typeface="微软雅黑" pitchFamily="34" charset="-122"/>
            </a:endParaRPr>
          </a:p>
        </p:txBody>
      </p:sp>
      <p:sp>
        <p:nvSpPr>
          <p:cNvPr id="54" name="矩形 53"/>
          <p:cNvSpPr/>
          <p:nvPr/>
        </p:nvSpPr>
        <p:spPr>
          <a:xfrm>
            <a:off x="3861039" y="1599116"/>
            <a:ext cx="1131248" cy="756610"/>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页面</a:t>
            </a:r>
            <a:r>
              <a:rPr lang="en-US" altLang="zh-CN" sz="1000" b="1" dirty="0">
                <a:latin typeface="微软雅黑" pitchFamily="34" charset="-122"/>
                <a:ea typeface="微软雅黑" pitchFamily="34" charset="-122"/>
              </a:rPr>
              <a:t>B</a:t>
            </a:r>
            <a:endParaRPr lang="en-US" altLang="zh-CN" sz="1000" b="1" dirty="0" smtClean="0">
              <a:latin typeface="微软雅黑" pitchFamily="34" charset="-122"/>
              <a:ea typeface="微软雅黑" pitchFamily="34" charset="-122"/>
            </a:endParaRPr>
          </a:p>
          <a:p>
            <a:pPr algn="ctr"/>
            <a:r>
              <a:rPr lang="en-US" altLang="zh-CN" sz="1000" b="1" dirty="0">
                <a:latin typeface="微软雅黑" pitchFamily="34" charset="-122"/>
                <a:ea typeface="微软雅黑" pitchFamily="34" charset="-122"/>
              </a:rPr>
              <a:t>b</a:t>
            </a:r>
            <a:r>
              <a:rPr lang="en-US" altLang="zh-CN" sz="1000" b="1" dirty="0" smtClean="0">
                <a:latin typeface="微软雅黑" pitchFamily="34" charset="-122"/>
                <a:ea typeface="微软雅黑" pitchFamily="34" charset="-122"/>
              </a:rPr>
              <a:t>.html</a:t>
            </a:r>
          </a:p>
          <a:p>
            <a:pPr algn="ctr"/>
            <a:r>
              <a:rPr lang="en-US" altLang="zh-CN" sz="1000" b="1" dirty="0">
                <a:latin typeface="微软雅黑" pitchFamily="34" charset="-122"/>
                <a:ea typeface="微软雅黑" pitchFamily="34" charset="-122"/>
              </a:rPr>
              <a:t>index</a:t>
            </a:r>
            <a:r>
              <a:rPr lang="en-US" altLang="zh-CN" sz="1000" b="1" dirty="0" smtClean="0">
                <a:latin typeface="微软雅黑" pitchFamily="34" charset="-122"/>
                <a:ea typeface="微软雅黑" pitchFamily="34" charset="-122"/>
              </a:rPr>
              <a:t>.js</a:t>
            </a:r>
          </a:p>
          <a:p>
            <a:pPr algn="ctr"/>
            <a:r>
              <a:rPr lang="en-US" altLang="zh-CN" sz="1000" b="1" dirty="0" smtClean="0">
                <a:latin typeface="微软雅黑" pitchFamily="34" charset="-122"/>
                <a:ea typeface="微软雅黑" pitchFamily="34" charset="-122"/>
              </a:rPr>
              <a:t>store.js</a:t>
            </a:r>
          </a:p>
          <a:p>
            <a:pPr algn="ctr"/>
            <a:r>
              <a:rPr lang="en-US" altLang="zh-CN" sz="1000" b="1" dirty="0" smtClean="0">
                <a:latin typeface="微软雅黑" pitchFamily="34" charset="-122"/>
                <a:ea typeface="微软雅黑" pitchFamily="34" charset="-122"/>
              </a:rPr>
              <a:t>firstAction.js</a:t>
            </a:r>
          </a:p>
        </p:txBody>
      </p:sp>
      <p:sp>
        <p:nvSpPr>
          <p:cNvPr id="55" name="矩形 54"/>
          <p:cNvSpPr/>
          <p:nvPr/>
        </p:nvSpPr>
        <p:spPr>
          <a:xfrm>
            <a:off x="5523103" y="1599116"/>
            <a:ext cx="1131248" cy="756610"/>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页面</a:t>
            </a:r>
            <a:r>
              <a:rPr lang="en-US" altLang="zh-CN" sz="1000" b="1" dirty="0" smtClean="0">
                <a:latin typeface="微软雅黑" pitchFamily="34" charset="-122"/>
                <a:ea typeface="微软雅黑" pitchFamily="34" charset="-122"/>
              </a:rPr>
              <a:t>C</a:t>
            </a:r>
          </a:p>
          <a:p>
            <a:pPr algn="ctr"/>
            <a:r>
              <a:rPr lang="en-US" altLang="zh-CN" sz="1000" b="1" dirty="0">
                <a:latin typeface="微软雅黑" pitchFamily="34" charset="-122"/>
                <a:ea typeface="微软雅黑" pitchFamily="34" charset="-122"/>
              </a:rPr>
              <a:t>b</a:t>
            </a:r>
            <a:r>
              <a:rPr lang="en-US" altLang="zh-CN" sz="1000" b="1" dirty="0" smtClean="0">
                <a:latin typeface="微软雅黑" pitchFamily="34" charset="-122"/>
                <a:ea typeface="微软雅黑" pitchFamily="34" charset="-122"/>
              </a:rPr>
              <a:t>.html</a:t>
            </a:r>
          </a:p>
          <a:p>
            <a:pPr algn="ctr"/>
            <a:r>
              <a:rPr lang="en-US" altLang="zh-CN" sz="1000" b="1" dirty="0">
                <a:latin typeface="微软雅黑" pitchFamily="34" charset="-122"/>
                <a:ea typeface="微软雅黑" pitchFamily="34" charset="-122"/>
              </a:rPr>
              <a:t>index</a:t>
            </a:r>
            <a:r>
              <a:rPr lang="en-US" altLang="zh-CN" sz="1000" b="1" dirty="0" smtClean="0">
                <a:latin typeface="微软雅黑" pitchFamily="34" charset="-122"/>
                <a:ea typeface="微软雅黑" pitchFamily="34" charset="-122"/>
              </a:rPr>
              <a:t>.js</a:t>
            </a:r>
          </a:p>
          <a:p>
            <a:pPr algn="ctr"/>
            <a:r>
              <a:rPr lang="en-US" altLang="zh-CN" sz="1000" b="1" dirty="0" smtClean="0">
                <a:latin typeface="微软雅黑" pitchFamily="34" charset="-122"/>
                <a:ea typeface="微软雅黑" pitchFamily="34" charset="-122"/>
              </a:rPr>
              <a:t>store.js</a:t>
            </a:r>
          </a:p>
          <a:p>
            <a:pPr algn="ctr"/>
            <a:r>
              <a:rPr lang="en-US" altLang="zh-CN" sz="1000" b="1" dirty="0" smtClean="0">
                <a:latin typeface="微软雅黑" pitchFamily="34" charset="-122"/>
                <a:ea typeface="微软雅黑" pitchFamily="34" charset="-122"/>
              </a:rPr>
              <a:t>firstAction.js</a:t>
            </a:r>
          </a:p>
        </p:txBody>
      </p:sp>
      <p:sp>
        <p:nvSpPr>
          <p:cNvPr id="56" name="矩形 55"/>
          <p:cNvSpPr/>
          <p:nvPr/>
        </p:nvSpPr>
        <p:spPr>
          <a:xfrm>
            <a:off x="7185168" y="1599116"/>
            <a:ext cx="1131248" cy="756610"/>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itchFamily="34" charset="-122"/>
                <a:ea typeface="微软雅黑" pitchFamily="34" charset="-122"/>
              </a:rPr>
              <a:t>页面</a:t>
            </a:r>
            <a:r>
              <a:rPr lang="en-US" altLang="zh-CN" sz="1000" b="1" dirty="0">
                <a:latin typeface="微软雅黑" pitchFamily="34" charset="-122"/>
                <a:ea typeface="微软雅黑" pitchFamily="34" charset="-122"/>
              </a:rPr>
              <a:t>D</a:t>
            </a:r>
            <a:endParaRPr lang="en-US" altLang="zh-CN" sz="1000" b="1" dirty="0" smtClean="0">
              <a:latin typeface="微软雅黑" pitchFamily="34" charset="-122"/>
              <a:ea typeface="微软雅黑" pitchFamily="34" charset="-122"/>
            </a:endParaRPr>
          </a:p>
          <a:p>
            <a:pPr algn="ctr"/>
            <a:r>
              <a:rPr lang="en-US" altLang="zh-CN" sz="1000" b="1" dirty="0">
                <a:latin typeface="微软雅黑" pitchFamily="34" charset="-122"/>
                <a:ea typeface="微软雅黑" pitchFamily="34" charset="-122"/>
              </a:rPr>
              <a:t>b</a:t>
            </a:r>
            <a:r>
              <a:rPr lang="en-US" altLang="zh-CN" sz="1000" b="1" dirty="0" smtClean="0">
                <a:latin typeface="微软雅黑" pitchFamily="34" charset="-122"/>
                <a:ea typeface="微软雅黑" pitchFamily="34" charset="-122"/>
              </a:rPr>
              <a:t>.html</a:t>
            </a:r>
          </a:p>
          <a:p>
            <a:pPr algn="ctr"/>
            <a:r>
              <a:rPr lang="en-US" altLang="zh-CN" sz="1000" b="1" dirty="0">
                <a:latin typeface="微软雅黑" pitchFamily="34" charset="-122"/>
                <a:ea typeface="微软雅黑" pitchFamily="34" charset="-122"/>
              </a:rPr>
              <a:t>index</a:t>
            </a:r>
            <a:r>
              <a:rPr lang="en-US" altLang="zh-CN" sz="1000" b="1" dirty="0" smtClean="0">
                <a:latin typeface="微软雅黑" pitchFamily="34" charset="-122"/>
                <a:ea typeface="微软雅黑" pitchFamily="34" charset="-122"/>
              </a:rPr>
              <a:t>.js</a:t>
            </a:r>
          </a:p>
          <a:p>
            <a:pPr algn="ctr"/>
            <a:r>
              <a:rPr lang="en-US" altLang="zh-CN" sz="1000" b="1" dirty="0" smtClean="0">
                <a:latin typeface="微软雅黑" pitchFamily="34" charset="-122"/>
                <a:ea typeface="微软雅黑" pitchFamily="34" charset="-122"/>
              </a:rPr>
              <a:t>store.js</a:t>
            </a:r>
          </a:p>
          <a:p>
            <a:pPr algn="ctr"/>
            <a:r>
              <a:rPr lang="en-US" altLang="zh-CN" sz="1000" b="1" dirty="0" smtClean="0">
                <a:latin typeface="微软雅黑" pitchFamily="34" charset="-122"/>
                <a:ea typeface="微软雅黑" pitchFamily="34" charset="-122"/>
              </a:rPr>
              <a:t>firstAction.js</a:t>
            </a:r>
          </a:p>
        </p:txBody>
      </p:sp>
      <p:cxnSp>
        <p:nvCxnSpPr>
          <p:cNvPr id="60" name="直接箭头连接符 59"/>
          <p:cNvCxnSpPr/>
          <p:nvPr/>
        </p:nvCxnSpPr>
        <p:spPr>
          <a:xfrm flipV="1">
            <a:off x="2483768" y="2355726"/>
            <a:ext cx="0" cy="432049"/>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6372200" y="3368946"/>
            <a:ext cx="2376264" cy="246221"/>
          </a:xfrm>
          <a:prstGeom prst="rect">
            <a:avLst/>
          </a:prstGeom>
        </p:spPr>
        <p:txBody>
          <a:bodyPr wrap="square">
            <a:spAutoFit/>
          </a:bodyPr>
          <a:lstStyle/>
          <a:p>
            <a:pPr algn="ctr"/>
            <a:r>
              <a:rPr lang="zh-CN" altLang="en-US" sz="1000" b="1" dirty="0" smtClean="0">
                <a:solidFill>
                  <a:schemeClr val="bg1"/>
                </a:solidFill>
                <a:latin typeface="微软雅黑" pitchFamily="34" charset="-122"/>
                <a:ea typeface="微软雅黑" pitchFamily="34" charset="-122"/>
              </a:rPr>
              <a:t>获取首屏数据</a:t>
            </a:r>
            <a:r>
              <a:rPr lang="en-US" altLang="zh-CN" sz="1000" b="1" dirty="0" smtClean="0">
                <a:solidFill>
                  <a:schemeClr val="bg1"/>
                </a:solidFill>
                <a:latin typeface="微软雅黑" pitchFamily="34" charset="-122"/>
                <a:ea typeface="微软雅黑" pitchFamily="34" charset="-122"/>
              </a:rPr>
              <a:t>(</a:t>
            </a:r>
            <a:r>
              <a:rPr lang="en-US" altLang="zh-CN" sz="1000" b="1" dirty="0" err="1" smtClean="0">
                <a:solidFill>
                  <a:schemeClr val="bg1"/>
                </a:solidFill>
                <a:latin typeface="微软雅黑" pitchFamily="34" charset="-122"/>
                <a:ea typeface="微软雅黑" pitchFamily="34" charset="-122"/>
              </a:rPr>
              <a:t>firstAction</a:t>
            </a:r>
            <a:r>
              <a:rPr lang="en-US" altLang="zh-CN" sz="1000" b="1" dirty="0" smtClean="0">
                <a:solidFill>
                  <a:schemeClr val="bg1"/>
                </a:solidFill>
                <a:latin typeface="微软雅黑" pitchFamily="34" charset="-122"/>
                <a:ea typeface="微软雅黑" pitchFamily="34" charset="-122"/>
              </a:rPr>
              <a:t>)</a:t>
            </a:r>
            <a:endParaRPr lang="en-US" altLang="zh-CN" sz="1000" b="1" dirty="0">
              <a:solidFill>
                <a:schemeClr val="bg1"/>
              </a:solidFill>
              <a:latin typeface="微软雅黑" pitchFamily="34" charset="-122"/>
              <a:ea typeface="微软雅黑" pitchFamily="34" charset="-122"/>
            </a:endParaRPr>
          </a:p>
        </p:txBody>
      </p:sp>
      <p:sp>
        <p:nvSpPr>
          <p:cNvPr id="5" name="Rectangle 1"/>
          <p:cNvSpPr>
            <a:spLocks noChangeArrowheads="1"/>
          </p:cNvSpPr>
          <p:nvPr/>
        </p:nvSpPr>
        <p:spPr bwMode="auto">
          <a:xfrm>
            <a:off x="3198000" y="2108481"/>
            <a:ext cx="4193362" cy="9233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const </a:t>
            </a:r>
            <a:r>
              <a:rPr kumimoji="0" lang="zh-CN" altLang="zh-CN" sz="18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vm = requrie(</a:t>
            </a:r>
            <a:r>
              <a:rPr kumimoji="0" lang="zh-CN" altLang="zh-CN" sz="18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'vm'</a:t>
            </a:r>
            <a:r>
              <a:rPr kumimoji="0" lang="zh-CN" altLang="zh-CN" sz="18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8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8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8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const </a:t>
            </a:r>
            <a:r>
              <a:rPr kumimoji="0" lang="zh-CN" altLang="zh-CN" sz="18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script = </a:t>
            </a:r>
            <a:r>
              <a:rPr kumimoji="0" lang="zh-CN" altLang="zh-CN" sz="18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new </a:t>
            </a:r>
            <a:r>
              <a:rPr kumimoji="0" lang="zh-CN" altLang="zh-CN" sz="18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vm.</a:t>
            </a:r>
            <a:r>
              <a:rPr kumimoji="0" lang="zh-CN" altLang="zh-CN" sz="18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script</a:t>
            </a:r>
            <a:r>
              <a:rPr kumimoji="0" lang="zh-CN" altLang="zh-CN" sz="18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(code)</a:t>
            </a:r>
            <a:r>
              <a:rPr kumimoji="0" lang="zh-CN" altLang="zh-CN" sz="18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8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8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script.</a:t>
            </a:r>
            <a:r>
              <a:rPr kumimoji="0" lang="zh-CN" altLang="zh-CN" sz="18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runInThisContext</a:t>
            </a:r>
            <a:r>
              <a:rPr kumimoji="0" lang="zh-CN" altLang="zh-CN" sz="18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8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endParaRPr kumimoji="0" lang="zh-CN" altLang="zh-CN" sz="1800" b="1"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65" name="Rectangle 1"/>
          <p:cNvSpPr>
            <a:spLocks noChangeArrowheads="1"/>
          </p:cNvSpPr>
          <p:nvPr/>
        </p:nvSpPr>
        <p:spPr bwMode="auto">
          <a:xfrm>
            <a:off x="2123728" y="2479908"/>
            <a:ext cx="5448374" cy="58477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t>// http://buluo.qq.com/a.html =&gt; a</a:t>
            </a:r>
            <a:br>
              <a:rPr kumimoji="0" lang="zh-CN" altLang="zh-CN" sz="16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br>
            <a: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let </a:t>
            </a:r>
            <a:r>
              <a:rPr kumimoji="0" lang="zh-CN" altLang="zh-CN" sz="16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page = </a:t>
            </a:r>
            <a:r>
              <a:rPr kumimoji="0" lang="zh-CN" altLang="zh-CN" sz="1600" b="1" i="0" u="none" strike="noStrike" cap="none" normalizeH="0" baseline="0" dirty="0" smtClean="0">
                <a:ln>
                  <a:noFill/>
                </a:ln>
                <a:solidFill>
                  <a:srgbClr val="6A8759"/>
                </a:solidFill>
                <a:effectLst/>
                <a:latin typeface="微软雅黑" pitchFamily="34" charset="-122"/>
                <a:ea typeface="微软雅黑" pitchFamily="34" charset="-122"/>
                <a:cs typeface="Consolas" panose="020B0609020204030204" pitchFamily="49" charset="0"/>
              </a:rPr>
              <a:t>/\/([^\.,^\/]+)\.html/</a:t>
            </a:r>
            <a:r>
              <a:rPr kumimoji="0" lang="zh-CN" altLang="zh-CN" sz="16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a:t>
            </a:r>
            <a:r>
              <a:rPr kumimoji="0" lang="zh-CN" altLang="zh-CN" sz="1600" b="1" i="0" u="none" strike="noStrike" cap="none" normalizeH="0" baseline="0" dirty="0" smtClean="0">
                <a:ln>
                  <a:noFill/>
                </a:ln>
                <a:solidFill>
                  <a:srgbClr val="FFC66D"/>
                </a:solidFill>
                <a:effectLst/>
                <a:latin typeface="微软雅黑" pitchFamily="34" charset="-122"/>
                <a:ea typeface="微软雅黑" pitchFamily="34" charset="-122"/>
                <a:cs typeface="Consolas" panose="020B0609020204030204" pitchFamily="49" charset="0"/>
              </a:rPr>
              <a:t>exec</a:t>
            </a:r>
            <a:r>
              <a:rPr kumimoji="0" lang="zh-CN" altLang="zh-CN" sz="16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(url)[</a:t>
            </a:r>
            <a:r>
              <a:rPr kumimoji="0" lang="zh-CN" altLang="zh-CN" sz="1600" b="1" i="0" u="none" strike="noStrike" cap="none" normalizeH="0" baseline="0" dirty="0" smtClean="0">
                <a:ln>
                  <a:noFill/>
                </a:ln>
                <a:solidFill>
                  <a:srgbClr val="6897BB"/>
                </a:solidFill>
                <a:effectLst/>
                <a:latin typeface="微软雅黑" pitchFamily="34" charset="-122"/>
                <a:ea typeface="微软雅黑" pitchFamily="34" charset="-122"/>
                <a:cs typeface="Consolas" panose="020B0609020204030204" pitchFamily="49" charset="0"/>
              </a:rPr>
              <a:t>1</a:t>
            </a:r>
            <a:r>
              <a:rPr kumimoji="0" lang="zh-CN" altLang="zh-CN" sz="16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a:t>
            </a:r>
            <a: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a:t>
            </a:r>
            <a:endParaRPr kumimoji="0" lang="zh-CN" altLang="zh-CN" sz="1600" b="1"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74" name="直接箭头连接符 73"/>
          <p:cNvCxnSpPr/>
          <p:nvPr/>
        </p:nvCxnSpPr>
        <p:spPr>
          <a:xfrm>
            <a:off x="3059832" y="2352518"/>
            <a:ext cx="0" cy="435256"/>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733983" y="3368946"/>
            <a:ext cx="1142273" cy="246221"/>
          </a:xfrm>
          <a:prstGeom prst="rect">
            <a:avLst/>
          </a:prstGeom>
        </p:spPr>
        <p:txBody>
          <a:bodyPr wrap="square">
            <a:spAutoFit/>
          </a:bodyPr>
          <a:lstStyle/>
          <a:p>
            <a:pPr algn="ctr"/>
            <a:r>
              <a:rPr lang="zh-CN" altLang="en-US" sz="1000" b="1" dirty="0" smtClean="0">
                <a:solidFill>
                  <a:schemeClr val="bg1"/>
                </a:solidFill>
                <a:latin typeface="微软雅黑" pitchFamily="34" charset="-122"/>
                <a:ea typeface="微软雅黑" pitchFamily="34" charset="-122"/>
              </a:rPr>
              <a:t>创建</a:t>
            </a:r>
            <a:r>
              <a:rPr lang="en-US" altLang="zh-CN" sz="1000" b="1" dirty="0" smtClean="0">
                <a:solidFill>
                  <a:schemeClr val="bg1"/>
                </a:solidFill>
                <a:latin typeface="微软雅黑" pitchFamily="34" charset="-122"/>
                <a:ea typeface="微软雅黑" pitchFamily="34" charset="-122"/>
              </a:rPr>
              <a:t>Store</a:t>
            </a:r>
            <a:endParaRPr lang="en-US" altLang="zh-CN" sz="1000" b="1" dirty="0">
              <a:solidFill>
                <a:schemeClr val="bg1"/>
              </a:solidFill>
              <a:latin typeface="微软雅黑" pitchFamily="34" charset="-122"/>
              <a:ea typeface="微软雅黑" pitchFamily="34" charset="-122"/>
            </a:endParaRPr>
          </a:p>
        </p:txBody>
      </p:sp>
      <p:sp>
        <p:nvSpPr>
          <p:cNvPr id="41" name="矩形 40"/>
          <p:cNvSpPr/>
          <p:nvPr/>
        </p:nvSpPr>
        <p:spPr>
          <a:xfrm>
            <a:off x="3774985" y="3363838"/>
            <a:ext cx="1229063" cy="246221"/>
          </a:xfrm>
          <a:prstGeom prst="rect">
            <a:avLst/>
          </a:prstGeom>
        </p:spPr>
        <p:txBody>
          <a:bodyPr wrap="square">
            <a:spAutoFit/>
          </a:bodyPr>
          <a:lstStyle/>
          <a:p>
            <a:pPr algn="ctr"/>
            <a:r>
              <a:rPr lang="zh-CN" altLang="en-US" sz="1000" b="1" dirty="0" smtClean="0">
                <a:solidFill>
                  <a:schemeClr val="bg1"/>
                </a:solidFill>
                <a:latin typeface="微软雅黑" pitchFamily="34" charset="-122"/>
                <a:ea typeface="微软雅黑" pitchFamily="34" charset="-122"/>
              </a:rPr>
              <a:t>初始化全局对象</a:t>
            </a:r>
            <a:endParaRPr lang="en-US" altLang="zh-CN" sz="1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79753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50"/>
                                        <p:tgtEl>
                                          <p:spTgt spid="2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25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25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250"/>
                                        <p:tgtEl>
                                          <p:spTgt spid="65"/>
                                        </p:tgtEl>
                                      </p:cBhvr>
                                    </p:animEffect>
                                    <p:set>
                                      <p:cBhvr>
                                        <p:cTn id="26" dur="1" fill="hold">
                                          <p:stCondLst>
                                            <p:cond delay="249"/>
                                          </p:stCondLst>
                                        </p:cTn>
                                        <p:tgtEl>
                                          <p:spTgt spid="65"/>
                                        </p:tgtEl>
                                        <p:attrNameLst>
                                          <p:attrName>style.visibility</p:attrName>
                                        </p:attrNameLst>
                                      </p:cBhvr>
                                      <p:to>
                                        <p:strVal val="hidden"/>
                                      </p:to>
                                    </p:set>
                                  </p:childTnLst>
                                </p:cTn>
                              </p:par>
                            </p:childTnLst>
                          </p:cTn>
                        </p:par>
                        <p:par>
                          <p:cTn id="27" fill="hold">
                            <p:stCondLst>
                              <p:cond delay="250"/>
                            </p:stCondLst>
                            <p:childTnLst>
                              <p:par>
                                <p:cTn id="28" presetID="22" presetClass="entr" presetSubtype="4" fill="hold"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ipe(down)">
                                      <p:cBhvr>
                                        <p:cTn id="30" dur="250"/>
                                        <p:tgtEl>
                                          <p:spTgt spid="6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250"/>
                                        <p:tgtEl>
                                          <p:spTgt spid="8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5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250"/>
                                        <p:tgtEl>
                                          <p:spTgt spid="5"/>
                                        </p:tgtEl>
                                      </p:cBhvr>
                                    </p:animEffect>
                                    <p:set>
                                      <p:cBhvr>
                                        <p:cTn id="45" dur="1" fill="hold">
                                          <p:stCondLst>
                                            <p:cond delay="24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25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250"/>
                                        <p:tgtEl>
                                          <p:spTgt spid="8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wipe(up)">
                                      <p:cBhvr>
                                        <p:cTn id="60" dur="25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25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25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fade">
                                      <p:cBhvr>
                                        <p:cTn id="75" dur="250"/>
                                        <p:tgtEl>
                                          <p:spTgt spid="8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86"/>
                                        </p:tgtEl>
                                        <p:attrNameLst>
                                          <p:attrName>style.visibility</p:attrName>
                                        </p:attrNameLst>
                                      </p:cBhvr>
                                      <p:to>
                                        <p:strVal val="visible"/>
                                      </p:to>
                                    </p:set>
                                    <p:animEffect transition="in" filter="fade">
                                      <p:cBhvr>
                                        <p:cTn id="80" dur="250"/>
                                        <p:tgtEl>
                                          <p:spTgt spid="8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87"/>
                                        </p:tgtEl>
                                        <p:attrNameLst>
                                          <p:attrName>style.visibility</p:attrName>
                                        </p:attrNameLst>
                                      </p:cBhvr>
                                      <p:to>
                                        <p:strVal val="visible"/>
                                      </p:to>
                                    </p:set>
                                    <p:animEffect transition="in" filter="fade">
                                      <p:cBhvr>
                                        <p:cTn id="85" dur="250"/>
                                        <p:tgtEl>
                                          <p:spTgt spid="8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wipe(right)">
                                      <p:cBhvr>
                                        <p:cTn id="90" dur="250"/>
                                        <p:tgtEl>
                                          <p:spTgt spid="88"/>
                                        </p:tgtEl>
                                      </p:cBhvr>
                                    </p:animEffect>
                                  </p:childTnLst>
                                </p:cTn>
                              </p:par>
                            </p:childTnLst>
                          </p:cTn>
                        </p:par>
                        <p:par>
                          <p:cTn id="91" fill="hold">
                            <p:stCondLst>
                              <p:cond delay="250"/>
                            </p:stCondLst>
                            <p:childTnLst>
                              <p:par>
                                <p:cTn id="92" presetID="10" presetClass="entr" presetSubtype="0" fill="hold" grpId="0"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2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2" grpId="0"/>
      <p:bldP spid="83" grpId="0"/>
      <p:bldP spid="84" grpId="0"/>
      <p:bldP spid="85" grpId="0"/>
      <p:bldP spid="86" grpId="0"/>
      <p:bldP spid="87" grpId="0"/>
      <p:bldP spid="93" grpId="0"/>
      <p:bldP spid="61" grpId="0"/>
      <p:bldP spid="5" grpId="0" animBg="1"/>
      <p:bldP spid="5" grpId="1" animBg="1"/>
      <p:bldP spid="65" grpId="0" animBg="1"/>
      <p:bldP spid="65" grpId="1" animBg="1"/>
      <p:bldP spid="40"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同构直出</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方案总结</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54" name="矩形 53"/>
          <p:cNvSpPr/>
          <p:nvPr/>
        </p:nvSpPr>
        <p:spPr>
          <a:xfrm>
            <a:off x="262333" y="2472935"/>
            <a:ext cx="1526622" cy="458855"/>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itchFamily="34" charset="-122"/>
                <a:ea typeface="微软雅黑" pitchFamily="34" charset="-122"/>
              </a:rPr>
              <a:t>源码</a:t>
            </a:r>
            <a:endParaRPr lang="en-US" altLang="zh-CN" sz="1200" b="1" dirty="0" smtClean="0">
              <a:latin typeface="微软雅黑" pitchFamily="34" charset="-122"/>
              <a:ea typeface="微软雅黑" pitchFamily="34" charset="-122"/>
            </a:endParaRPr>
          </a:p>
        </p:txBody>
      </p:sp>
      <p:pic>
        <p:nvPicPr>
          <p:cNvPr id="55" name="Picture 3" descr="C:\Users\richieli\Desktop\下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1760" y="2222319"/>
            <a:ext cx="940066" cy="94006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149"/>
          <p:cNvSpPr txBox="1"/>
          <p:nvPr/>
        </p:nvSpPr>
        <p:spPr>
          <a:xfrm>
            <a:off x="2197717" y="3088395"/>
            <a:ext cx="1368152" cy="677108"/>
          </a:xfrm>
          <a:prstGeom prst="rect">
            <a:avLst/>
          </a:prstGeom>
          <a:noFill/>
        </p:spPr>
        <p:txBody>
          <a:bodyPr wrap="square" rtlCol="0">
            <a:spAutoFit/>
          </a:bodyPr>
          <a:lstStyle/>
          <a:p>
            <a:pPr algn="ctr"/>
            <a:r>
              <a:rPr lang="en-US" altLang="zh-CN" b="1" dirty="0" err="1" smtClean="0">
                <a:solidFill>
                  <a:srgbClr val="159BFF"/>
                </a:solidFill>
                <a:latin typeface="微软雅黑" pitchFamily="34" charset="-122"/>
                <a:ea typeface="微软雅黑" pitchFamily="34" charset="-122"/>
              </a:rPr>
              <a:t>Webpack</a:t>
            </a:r>
            <a:endParaRPr lang="en-US" altLang="zh-CN" b="1" dirty="0" smtClean="0">
              <a:solidFill>
                <a:srgbClr val="159BFF"/>
              </a:solidFill>
              <a:latin typeface="微软雅黑" pitchFamily="34" charset="-122"/>
              <a:ea typeface="微软雅黑" pitchFamily="34" charset="-122"/>
            </a:endParaRPr>
          </a:p>
          <a:p>
            <a:pPr algn="ctr"/>
            <a:r>
              <a:rPr lang="zh-CN" altLang="en-US" b="1" dirty="0" smtClean="0">
                <a:solidFill>
                  <a:srgbClr val="159BFF"/>
                </a:solidFill>
                <a:latin typeface="微软雅黑" pitchFamily="34" charset="-122"/>
                <a:ea typeface="微软雅黑" pitchFamily="34" charset="-122"/>
              </a:rPr>
              <a:t>打包构建</a:t>
            </a:r>
            <a:endParaRPr lang="zh-CN" altLang="en-US" b="1" dirty="0">
              <a:solidFill>
                <a:srgbClr val="159BFF"/>
              </a:solidFill>
              <a:latin typeface="微软雅黑" pitchFamily="34" charset="-122"/>
              <a:ea typeface="微软雅黑" pitchFamily="34" charset="-122"/>
            </a:endParaRPr>
          </a:p>
        </p:txBody>
      </p:sp>
      <p:sp>
        <p:nvSpPr>
          <p:cNvPr id="59" name="矩形 58"/>
          <p:cNvSpPr/>
          <p:nvPr/>
        </p:nvSpPr>
        <p:spPr>
          <a:xfrm>
            <a:off x="4067944" y="1446320"/>
            <a:ext cx="1526622" cy="458855"/>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server</a:t>
            </a:r>
          </a:p>
          <a:p>
            <a:pPr algn="ctr"/>
            <a:r>
              <a:rPr lang="en-US" altLang="zh-CN" sz="1200" b="1" dirty="0">
                <a:latin typeface="微软雅黑" pitchFamily="34" charset="-122"/>
                <a:ea typeface="微软雅黑" pitchFamily="34" charset="-122"/>
              </a:rPr>
              <a:t>bundle</a:t>
            </a:r>
            <a:endParaRPr lang="en-US" altLang="zh-CN" sz="1200" b="1" dirty="0" smtClean="0">
              <a:latin typeface="微软雅黑" pitchFamily="34" charset="-122"/>
              <a:ea typeface="微软雅黑" pitchFamily="34" charset="-122"/>
            </a:endParaRPr>
          </a:p>
        </p:txBody>
      </p:sp>
      <p:grpSp>
        <p:nvGrpSpPr>
          <p:cNvPr id="60" name="组合 30"/>
          <p:cNvGrpSpPr/>
          <p:nvPr/>
        </p:nvGrpSpPr>
        <p:grpSpPr>
          <a:xfrm>
            <a:off x="6300192" y="987574"/>
            <a:ext cx="2627784" cy="1376345"/>
            <a:chOff x="720155" y="768258"/>
            <a:chExt cx="5323602" cy="1539422"/>
          </a:xfrm>
        </p:grpSpPr>
        <p:sp>
          <p:nvSpPr>
            <p:cNvPr id="61" name="矩形 60"/>
            <p:cNvSpPr/>
            <p:nvPr/>
          </p:nvSpPr>
          <p:spPr>
            <a:xfrm>
              <a:off x="720155" y="768258"/>
              <a:ext cx="5323602" cy="153942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Box 44"/>
            <p:cNvSpPr txBox="1"/>
            <p:nvPr/>
          </p:nvSpPr>
          <p:spPr>
            <a:xfrm>
              <a:off x="2413585" y="912380"/>
              <a:ext cx="1936741" cy="275395"/>
            </a:xfrm>
            <a:prstGeom prst="rect">
              <a:avLst/>
            </a:prstGeom>
            <a:noFill/>
          </p:spPr>
          <p:txBody>
            <a:bodyPr wrap="square" rtlCol="0">
              <a:spAutoFit/>
            </a:bodyPr>
            <a:lstStyle/>
            <a:p>
              <a:pPr algn="ctr"/>
              <a:r>
                <a:rPr lang="en-US" altLang="zh-CN" sz="1000" b="1" dirty="0" smtClean="0">
                  <a:solidFill>
                    <a:srgbClr val="159BFF"/>
                  </a:solidFill>
                  <a:latin typeface="微软雅黑" pitchFamily="34" charset="-122"/>
                  <a:ea typeface="微软雅黑" pitchFamily="34" charset="-122"/>
                </a:rPr>
                <a:t>Node</a:t>
              </a:r>
              <a:r>
                <a:rPr lang="zh-CN" altLang="en-US" sz="1000" b="1" dirty="0" smtClean="0">
                  <a:solidFill>
                    <a:srgbClr val="159BFF"/>
                  </a:solidFill>
                  <a:latin typeface="微软雅黑" pitchFamily="34" charset="-122"/>
                  <a:ea typeface="微软雅黑" pitchFamily="34" charset="-122"/>
                </a:rPr>
                <a:t>服务端</a:t>
              </a:r>
              <a:endParaRPr lang="zh-CN" altLang="en-US" sz="1000" b="1" dirty="0">
                <a:solidFill>
                  <a:srgbClr val="159BFF"/>
                </a:solidFill>
                <a:latin typeface="微软雅黑" pitchFamily="34" charset="-122"/>
                <a:ea typeface="微软雅黑" pitchFamily="34" charset="-122"/>
              </a:endParaRPr>
            </a:p>
          </p:txBody>
        </p:sp>
      </p:grpSp>
      <p:grpSp>
        <p:nvGrpSpPr>
          <p:cNvPr id="65" name="组合 30"/>
          <p:cNvGrpSpPr/>
          <p:nvPr/>
        </p:nvGrpSpPr>
        <p:grpSpPr>
          <a:xfrm>
            <a:off x="6282989" y="3163453"/>
            <a:ext cx="2627784" cy="1376345"/>
            <a:chOff x="720155" y="768258"/>
            <a:chExt cx="5323602" cy="1539422"/>
          </a:xfrm>
        </p:grpSpPr>
        <p:sp>
          <p:nvSpPr>
            <p:cNvPr id="74" name="矩形 73"/>
            <p:cNvSpPr/>
            <p:nvPr/>
          </p:nvSpPr>
          <p:spPr>
            <a:xfrm>
              <a:off x="720155" y="768258"/>
              <a:ext cx="5323602" cy="153942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TextBox 44"/>
            <p:cNvSpPr txBox="1"/>
            <p:nvPr/>
          </p:nvSpPr>
          <p:spPr>
            <a:xfrm>
              <a:off x="2413585" y="912380"/>
              <a:ext cx="1936741" cy="275395"/>
            </a:xfrm>
            <a:prstGeom prst="rect">
              <a:avLst/>
            </a:prstGeom>
            <a:noFill/>
          </p:spPr>
          <p:txBody>
            <a:bodyPr wrap="square" rtlCol="0">
              <a:spAutoFit/>
            </a:bodyPr>
            <a:lstStyle/>
            <a:p>
              <a:pPr algn="ctr"/>
              <a:r>
                <a:rPr lang="zh-CN" altLang="en-US" sz="1000" b="1" dirty="0" smtClean="0">
                  <a:solidFill>
                    <a:srgbClr val="159BFF"/>
                  </a:solidFill>
                  <a:latin typeface="微软雅黑" pitchFamily="34" charset="-122"/>
                  <a:ea typeface="微软雅黑" pitchFamily="34" charset="-122"/>
                </a:rPr>
                <a:t>浏览器</a:t>
              </a:r>
              <a:endParaRPr lang="zh-CN" altLang="en-US" sz="1000" b="1" dirty="0">
                <a:solidFill>
                  <a:srgbClr val="159BFF"/>
                </a:solidFill>
                <a:latin typeface="微软雅黑" pitchFamily="34" charset="-122"/>
                <a:ea typeface="微软雅黑" pitchFamily="34" charset="-122"/>
              </a:endParaRPr>
            </a:p>
          </p:txBody>
        </p:sp>
      </p:grpSp>
      <p:sp>
        <p:nvSpPr>
          <p:cNvPr id="76" name="矩形 75"/>
          <p:cNvSpPr/>
          <p:nvPr/>
        </p:nvSpPr>
        <p:spPr>
          <a:xfrm>
            <a:off x="4065948" y="3622197"/>
            <a:ext cx="1526622" cy="458855"/>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client</a:t>
            </a:r>
          </a:p>
          <a:p>
            <a:pPr algn="ctr"/>
            <a:r>
              <a:rPr lang="en-US" altLang="zh-CN" sz="1200" b="1" dirty="0">
                <a:latin typeface="微软雅黑" pitchFamily="34" charset="-122"/>
                <a:ea typeface="微软雅黑" pitchFamily="34" charset="-122"/>
              </a:rPr>
              <a:t>bundle</a:t>
            </a:r>
            <a:endParaRPr lang="en-US" altLang="zh-CN" sz="1200" b="1" dirty="0" smtClean="0">
              <a:latin typeface="微软雅黑" pitchFamily="34" charset="-122"/>
              <a:ea typeface="微软雅黑" pitchFamily="34" charset="-122"/>
            </a:endParaRPr>
          </a:p>
        </p:txBody>
      </p:sp>
      <p:cxnSp>
        <p:nvCxnSpPr>
          <p:cNvPr id="77" name="直接箭头连接符 76"/>
          <p:cNvCxnSpPr>
            <a:stCxn id="54" idx="3"/>
            <a:endCxn id="55" idx="1"/>
          </p:cNvCxnSpPr>
          <p:nvPr/>
        </p:nvCxnSpPr>
        <p:spPr>
          <a:xfrm flipV="1">
            <a:off x="1788955" y="2692352"/>
            <a:ext cx="622805" cy="10011"/>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肘形连接符 77"/>
          <p:cNvCxnSpPr>
            <a:stCxn id="55" idx="3"/>
            <a:endCxn id="59" idx="1"/>
          </p:cNvCxnSpPr>
          <p:nvPr/>
        </p:nvCxnSpPr>
        <p:spPr>
          <a:xfrm flipV="1">
            <a:off x="3351826" y="1675748"/>
            <a:ext cx="716118" cy="1016604"/>
          </a:xfrm>
          <a:prstGeom prst="bentConnector3">
            <a:avLst>
              <a:gd name="adj1" fmla="val 50000"/>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55" idx="3"/>
            <a:endCxn id="76" idx="1"/>
          </p:cNvCxnSpPr>
          <p:nvPr/>
        </p:nvCxnSpPr>
        <p:spPr>
          <a:xfrm>
            <a:off x="3351826" y="2692352"/>
            <a:ext cx="714122" cy="1159273"/>
          </a:xfrm>
          <a:prstGeom prst="bentConnector3">
            <a:avLst>
              <a:gd name="adj1" fmla="val 50000"/>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59" idx="3"/>
            <a:endCxn id="61" idx="1"/>
          </p:cNvCxnSpPr>
          <p:nvPr/>
        </p:nvCxnSpPr>
        <p:spPr>
          <a:xfrm flipV="1">
            <a:off x="5594566" y="1675747"/>
            <a:ext cx="705626" cy="1"/>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5577363" y="3845650"/>
            <a:ext cx="705626" cy="1"/>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444208" y="1491506"/>
            <a:ext cx="935529" cy="729076"/>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server</a:t>
            </a:r>
          </a:p>
          <a:p>
            <a:pPr algn="ctr"/>
            <a:r>
              <a:rPr lang="en-US" altLang="zh-CN" sz="1200" b="1" dirty="0">
                <a:latin typeface="微软雅黑" pitchFamily="34" charset="-122"/>
                <a:ea typeface="微软雅黑" pitchFamily="34" charset="-122"/>
              </a:rPr>
              <a:t>bundle</a:t>
            </a:r>
            <a:endParaRPr lang="en-US" altLang="zh-CN" sz="1200" b="1" dirty="0" smtClean="0">
              <a:latin typeface="微软雅黑" pitchFamily="34" charset="-122"/>
              <a:ea typeface="微软雅黑" pitchFamily="34" charset="-122"/>
            </a:endParaRPr>
          </a:p>
        </p:txBody>
      </p:sp>
      <p:sp>
        <p:nvSpPr>
          <p:cNvPr id="90" name="矩形 89"/>
          <p:cNvSpPr/>
          <p:nvPr/>
        </p:nvSpPr>
        <p:spPr>
          <a:xfrm>
            <a:off x="7826814" y="1486406"/>
            <a:ext cx="935529" cy="729076"/>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itchFamily="34" charset="-122"/>
                <a:ea typeface="微软雅黑" pitchFamily="34" charset="-122"/>
              </a:rPr>
              <a:t>直出</a:t>
            </a:r>
            <a:endParaRPr lang="en-US" altLang="zh-CN" sz="1200" b="1" dirty="0" smtClean="0">
              <a:latin typeface="微软雅黑" pitchFamily="34" charset="-122"/>
              <a:ea typeface="微软雅黑" pitchFamily="34" charset="-122"/>
            </a:endParaRPr>
          </a:p>
          <a:p>
            <a:pPr algn="ctr"/>
            <a:r>
              <a:rPr lang="zh-CN" altLang="en-US" sz="1200" b="1" dirty="0" smtClean="0">
                <a:latin typeface="微软雅黑" pitchFamily="34" charset="-122"/>
                <a:ea typeface="微软雅黑" pitchFamily="34" charset="-122"/>
              </a:rPr>
              <a:t>框架机</a:t>
            </a:r>
            <a:endParaRPr lang="en-US" altLang="zh-CN" sz="1200" b="1" dirty="0" smtClean="0">
              <a:latin typeface="微软雅黑" pitchFamily="34" charset="-122"/>
              <a:ea typeface="微软雅黑" pitchFamily="34" charset="-122"/>
            </a:endParaRPr>
          </a:p>
        </p:txBody>
      </p:sp>
      <p:sp>
        <p:nvSpPr>
          <p:cNvPr id="91" name="矩形 90"/>
          <p:cNvSpPr/>
          <p:nvPr/>
        </p:nvSpPr>
        <p:spPr>
          <a:xfrm>
            <a:off x="6438697" y="3675793"/>
            <a:ext cx="935529" cy="729076"/>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微软雅黑" pitchFamily="34" charset="-122"/>
                <a:ea typeface="微软雅黑" pitchFamily="34" charset="-122"/>
              </a:rPr>
              <a:t>client</a:t>
            </a:r>
          </a:p>
          <a:p>
            <a:pPr algn="ctr"/>
            <a:r>
              <a:rPr lang="en-US" altLang="zh-CN" sz="1200" b="1" dirty="0">
                <a:latin typeface="微软雅黑" pitchFamily="34" charset="-122"/>
                <a:ea typeface="微软雅黑" pitchFamily="34" charset="-122"/>
              </a:rPr>
              <a:t>bundle</a:t>
            </a:r>
            <a:endParaRPr lang="en-US" altLang="zh-CN" sz="1200" b="1" dirty="0" smtClean="0">
              <a:latin typeface="微软雅黑" pitchFamily="34" charset="-122"/>
              <a:ea typeface="微软雅黑" pitchFamily="34" charset="-122"/>
            </a:endParaRPr>
          </a:p>
        </p:txBody>
      </p:sp>
      <p:sp>
        <p:nvSpPr>
          <p:cNvPr id="92" name="矩形 91"/>
          <p:cNvSpPr/>
          <p:nvPr/>
        </p:nvSpPr>
        <p:spPr>
          <a:xfrm>
            <a:off x="7826814" y="3670754"/>
            <a:ext cx="935529" cy="729076"/>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itchFamily="34" charset="-122"/>
                <a:ea typeface="微软雅黑" pitchFamily="34" charset="-122"/>
              </a:rPr>
              <a:t>渲染</a:t>
            </a:r>
            <a:r>
              <a:rPr lang="en-US" altLang="zh-CN" sz="1200" b="1" dirty="0" smtClean="0">
                <a:latin typeface="微软雅黑" pitchFamily="34" charset="-122"/>
                <a:ea typeface="微软雅黑" pitchFamily="34" charset="-122"/>
              </a:rPr>
              <a:t>HTML</a:t>
            </a:r>
          </a:p>
        </p:txBody>
      </p:sp>
      <p:cxnSp>
        <p:nvCxnSpPr>
          <p:cNvPr id="95" name="直接箭头连接符 94"/>
          <p:cNvCxnSpPr/>
          <p:nvPr/>
        </p:nvCxnSpPr>
        <p:spPr>
          <a:xfrm>
            <a:off x="7325571" y="3855764"/>
            <a:ext cx="501243" cy="0"/>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7379737" y="1675748"/>
            <a:ext cx="461975" cy="0"/>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燕尾形箭头 96"/>
          <p:cNvSpPr/>
          <p:nvPr/>
        </p:nvSpPr>
        <p:spPr>
          <a:xfrm rot="5400000">
            <a:off x="8341883" y="2647239"/>
            <a:ext cx="282486" cy="242643"/>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98" name="Rectangle 2"/>
          <p:cNvSpPr>
            <a:spLocks noChangeArrowheads="1"/>
          </p:cNvSpPr>
          <p:nvPr/>
        </p:nvSpPr>
        <p:spPr bwMode="auto">
          <a:xfrm>
            <a:off x="334377" y="818663"/>
            <a:ext cx="1382534"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 </a:t>
            </a:r>
            <a:r>
              <a:rPr kumimoji="0" lang="zh-CN" sz="12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t/>
            </a:r>
            <a:br>
              <a:rPr kumimoji="0" lang="zh-CN" sz="12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br>
            <a:r>
              <a:rPr kumimoji="0" lang="zh-CN" altLang="zh-CN" sz="1200" b="1" i="0" u="none" strike="noStrike" cap="none" normalizeH="0" baseline="0" dirty="0" smtClean="0">
                <a:ln>
                  <a:noFill/>
                </a:ln>
                <a:solidFill>
                  <a:srgbClr val="6A8759"/>
                </a:solidFill>
                <a:effectLst/>
                <a:latin typeface="微软雅黑" pitchFamily="34" charset="-122"/>
                <a:ea typeface="微软雅黑" pitchFamily="34" charset="-122"/>
                <a:cs typeface="Consolas" panose="020B0609020204030204" pitchFamily="49" charset="0"/>
              </a:rPr>
              <a:t>'__BROWSER__'</a:t>
            </a:r>
            <a:r>
              <a:rPr kumimoji="0" lang="zh-CN" altLang="zh-CN" sz="12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a:t>
            </a:r>
            <a:br>
              <a:rPr kumimoji="0" lang="zh-CN" altLang="zh-CN" sz="12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br>
            <a:r>
              <a:rPr kumimoji="0" lang="zh-CN" altLang="zh-CN" sz="12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    </a:t>
            </a:r>
            <a:r>
              <a:rPr kumimoji="0" lang="zh-CN" altLang="zh-CN" sz="12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a:t>
            </a:r>
            <a:r>
              <a:rPr kumimoji="0" lang="zh-CN" sz="12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t/>
            </a:r>
            <a:br>
              <a:rPr kumimoji="0" lang="zh-CN" sz="12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br>
            <a:r>
              <a:rPr kumimoji="0" lang="zh-CN" sz="12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t/>
            </a:r>
            <a:br>
              <a:rPr kumimoji="0" lang="zh-CN" sz="1200" b="1" i="0" u="none" strike="noStrike" cap="none" normalizeH="0" baseline="0" dirty="0" smtClean="0">
                <a:ln>
                  <a:noFill/>
                </a:ln>
                <a:solidFill>
                  <a:srgbClr val="808080"/>
                </a:solidFill>
                <a:effectLst/>
                <a:latin typeface="微软雅黑" pitchFamily="34" charset="-122"/>
                <a:ea typeface="微软雅黑" pitchFamily="34" charset="-122"/>
                <a:cs typeface="Consolas" panose="020B0609020204030204" pitchFamily="49" charset="0"/>
              </a:rPr>
            </a:br>
            <a:r>
              <a:rPr kumimoji="0" lang="zh-CN" altLang="zh-CN" sz="1200" b="1" i="0" u="none" strike="noStrike" cap="none" normalizeH="0" baseline="0" dirty="0" smtClean="0">
                <a:ln>
                  <a:noFill/>
                </a:ln>
                <a:solidFill>
                  <a:srgbClr val="6A8759"/>
                </a:solidFill>
                <a:effectLst/>
                <a:latin typeface="微软雅黑" pitchFamily="34" charset="-122"/>
                <a:ea typeface="微软雅黑" pitchFamily="34" charset="-122"/>
                <a:cs typeface="Consolas" panose="020B0609020204030204" pitchFamily="49" charset="0"/>
              </a:rPr>
              <a:t>'__END__'</a:t>
            </a:r>
            <a:r>
              <a:rPr kumimoji="0" lang="zh-CN" altLang="zh-CN" sz="12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t>;</a:t>
            </a:r>
            <a:br>
              <a:rPr kumimoji="0" lang="zh-CN" altLang="zh-CN" sz="1200" b="1" i="0" u="none" strike="noStrike" cap="none" normalizeH="0" baseline="0" dirty="0" smtClean="0">
                <a:ln>
                  <a:noFill/>
                </a:ln>
                <a:solidFill>
                  <a:srgbClr val="CC7832"/>
                </a:solidFill>
                <a:effectLst/>
                <a:latin typeface="微软雅黑" pitchFamily="34" charset="-122"/>
                <a:ea typeface="微软雅黑" pitchFamily="34" charset="-122"/>
                <a:cs typeface="Consolas" panose="020B0609020204030204" pitchFamily="49" charset="0"/>
              </a:rPr>
            </a:br>
            <a:r>
              <a:rPr kumimoji="0" lang="zh-CN" altLang="zh-CN" sz="1200" b="1" i="0" u="none" strike="noStrike" cap="none" normalizeH="0" baseline="0" dirty="0" smtClean="0">
                <a:ln>
                  <a:noFill/>
                </a:ln>
                <a:solidFill>
                  <a:srgbClr val="A9B7C6"/>
                </a:solidFill>
                <a:effectLst/>
                <a:latin typeface="微软雅黑" pitchFamily="34" charset="-122"/>
                <a:ea typeface="微软雅黑" pitchFamily="34" charset="-122"/>
                <a:cs typeface="Consolas" panose="020B0609020204030204" pitchFamily="49" charset="0"/>
              </a:rPr>
              <a:t>... ... </a:t>
            </a:r>
            <a:endParaRPr kumimoji="0" lang="zh-CN" sz="1200" b="1"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9" name="矩形 98"/>
          <p:cNvSpPr/>
          <p:nvPr/>
        </p:nvSpPr>
        <p:spPr>
          <a:xfrm>
            <a:off x="2235603" y="1179940"/>
            <a:ext cx="1292379" cy="656347"/>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itchFamily="34" charset="-122"/>
                <a:ea typeface="微软雅黑" pitchFamily="34" charset="-122"/>
              </a:rPr>
              <a:t>Loader</a:t>
            </a:r>
          </a:p>
          <a:p>
            <a:pPr algn="ctr"/>
            <a:r>
              <a:rPr lang="zh-CN" altLang="en-US" sz="1000" b="1" dirty="0" smtClean="0">
                <a:latin typeface="微软雅黑" pitchFamily="34" charset="-122"/>
                <a:ea typeface="微软雅黑" pitchFamily="34" charset="-122"/>
              </a:rPr>
              <a:t>或</a:t>
            </a:r>
            <a:endParaRPr lang="en-US" altLang="zh-CN" sz="1000" b="1" dirty="0" smtClean="0">
              <a:latin typeface="微软雅黑" pitchFamily="34" charset="-122"/>
              <a:ea typeface="微软雅黑" pitchFamily="34" charset="-122"/>
            </a:endParaRPr>
          </a:p>
          <a:p>
            <a:pPr algn="ctr"/>
            <a:r>
              <a:rPr lang="en-US" altLang="zh-CN" sz="1000" b="1" dirty="0" smtClean="0">
                <a:latin typeface="微软雅黑" pitchFamily="34" charset="-122"/>
                <a:ea typeface="微软雅黑" pitchFamily="34" charset="-122"/>
              </a:rPr>
              <a:t>babel</a:t>
            </a:r>
            <a:r>
              <a:rPr lang="zh-CN" altLang="en-US" sz="1000" b="1" dirty="0" smtClean="0">
                <a:latin typeface="微软雅黑" pitchFamily="34" charset="-122"/>
                <a:ea typeface="微软雅黑" pitchFamily="34" charset="-122"/>
              </a:rPr>
              <a:t>插件</a:t>
            </a:r>
            <a:endParaRPr lang="zh-CN" altLang="en-US" sz="700" b="1" dirty="0">
              <a:latin typeface="微软雅黑" pitchFamily="34" charset="-122"/>
              <a:ea typeface="微软雅黑" pitchFamily="34" charset="-122"/>
            </a:endParaRPr>
          </a:p>
        </p:txBody>
      </p:sp>
      <p:sp>
        <p:nvSpPr>
          <p:cNvPr id="100" name="燕尾形箭头 99"/>
          <p:cNvSpPr/>
          <p:nvPr/>
        </p:nvSpPr>
        <p:spPr>
          <a:xfrm rot="5400000">
            <a:off x="884412" y="2120416"/>
            <a:ext cx="282486" cy="242643"/>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101" name="燕尾形箭头 100"/>
          <p:cNvSpPr/>
          <p:nvPr/>
        </p:nvSpPr>
        <p:spPr>
          <a:xfrm rot="5400000">
            <a:off x="2761971" y="1951279"/>
            <a:ext cx="282486" cy="242643"/>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grpSp>
        <p:nvGrpSpPr>
          <p:cNvPr id="33" name="组合 30"/>
          <p:cNvGrpSpPr/>
          <p:nvPr/>
        </p:nvGrpSpPr>
        <p:grpSpPr>
          <a:xfrm>
            <a:off x="126439" y="3319489"/>
            <a:ext cx="2357329" cy="1220309"/>
            <a:chOff x="720153" y="1332038"/>
            <a:chExt cx="3311622" cy="1083902"/>
          </a:xfrm>
        </p:grpSpPr>
        <p:sp>
          <p:nvSpPr>
            <p:cNvPr id="34" name="矩形 33"/>
            <p:cNvSpPr/>
            <p:nvPr/>
          </p:nvSpPr>
          <p:spPr>
            <a:xfrm>
              <a:off x="720154" y="1332038"/>
              <a:ext cx="3170981" cy="1083902"/>
            </a:xfrm>
            <a:prstGeom prst="rect">
              <a:avLst/>
            </a:prstGeom>
            <a:solidFill>
              <a:srgbClr val="E7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720153" y="1410737"/>
              <a:ext cx="3311622" cy="699392"/>
            </a:xfrm>
            <a:prstGeom prst="rect">
              <a:avLst/>
            </a:prstGeom>
            <a:noFill/>
          </p:spPr>
          <p:txBody>
            <a:bodyPr wrap="square" rtlCol="0">
              <a:spAutoFit/>
            </a:bodyPr>
            <a:lstStyle/>
            <a:p>
              <a:r>
                <a:rPr lang="en-US" altLang="zh-CN" sz="800" b="1" dirty="0" smtClean="0">
                  <a:solidFill>
                    <a:srgbClr val="159BFF"/>
                  </a:solidFill>
                  <a:latin typeface="微软雅黑" pitchFamily="34" charset="-122"/>
                  <a:ea typeface="微软雅黑" pitchFamily="34" charset="-122"/>
                </a:rPr>
                <a:t>import {</a:t>
              </a:r>
              <a:r>
                <a:rPr lang="en-US" altLang="zh-CN" sz="800" b="1" dirty="0">
                  <a:solidFill>
                    <a:srgbClr val="159BFF"/>
                  </a:solidFill>
                  <a:latin typeface="微软雅黑" pitchFamily="34" charset="-122"/>
                  <a:ea typeface="微软雅黑" pitchFamily="34" charset="-122"/>
                </a:rPr>
                <a:t>todo</a:t>
              </a:r>
              <a:r>
                <a:rPr lang="en-US" altLang="zh-CN" sz="800" b="1" dirty="0" smtClean="0">
                  <a:solidFill>
                    <a:srgbClr val="159BFF"/>
                  </a:solidFill>
                  <a:latin typeface="微软雅黑" pitchFamily="34" charset="-122"/>
                  <a:ea typeface="微软雅黑" pitchFamily="34" charset="-122"/>
                </a:rPr>
                <a:t>1, </a:t>
              </a:r>
              <a:r>
                <a:rPr lang="en-US" altLang="zh-CN" sz="800" b="1" dirty="0">
                  <a:solidFill>
                    <a:srgbClr val="159BFF"/>
                  </a:solidFill>
                  <a:latin typeface="微软雅黑" pitchFamily="34" charset="-122"/>
                  <a:ea typeface="微软雅黑" pitchFamily="34" charset="-122"/>
                </a:rPr>
                <a:t>todo</a:t>
              </a:r>
              <a:r>
                <a:rPr lang="en-US" altLang="zh-CN" sz="800" b="1" dirty="0" smtClean="0">
                  <a:solidFill>
                    <a:srgbClr val="159BFF"/>
                  </a:solidFill>
                  <a:latin typeface="微软雅黑" pitchFamily="34" charset="-122"/>
                  <a:ea typeface="微软雅黑" pitchFamily="34" charset="-122"/>
                </a:rPr>
                <a:t>2} from ‘./actions’</a:t>
              </a:r>
            </a:p>
            <a:p>
              <a:endParaRPr lang="en-US" altLang="zh-CN" sz="800" b="1" dirty="0">
                <a:solidFill>
                  <a:srgbClr val="159BFF"/>
                </a:solidFill>
                <a:latin typeface="微软雅黑" pitchFamily="34" charset="-122"/>
                <a:ea typeface="微软雅黑" pitchFamily="34" charset="-122"/>
              </a:endParaRPr>
            </a:p>
            <a:p>
              <a:r>
                <a:rPr lang="en-US" altLang="zh-CN" sz="800" b="1" dirty="0">
                  <a:solidFill>
                    <a:srgbClr val="159BFF"/>
                  </a:solidFill>
                  <a:latin typeface="微软雅黑" pitchFamily="34" charset="-122"/>
                  <a:ea typeface="微软雅黑" pitchFamily="34" charset="-122"/>
                </a:rPr>
                <a:t>e</a:t>
              </a:r>
              <a:r>
                <a:rPr lang="en-US" altLang="zh-CN" sz="800" b="1" dirty="0" smtClean="0">
                  <a:solidFill>
                    <a:srgbClr val="159BFF"/>
                  </a:solidFill>
                  <a:latin typeface="微软雅黑" pitchFamily="34" charset="-122"/>
                  <a:ea typeface="微软雅黑" pitchFamily="34" charset="-122"/>
                </a:rPr>
                <a:t>xport default () =&gt; </a:t>
              </a:r>
              <a:r>
                <a:rPr lang="en-US" altLang="zh-CN" sz="800" b="1" dirty="0" err="1" smtClean="0">
                  <a:solidFill>
                    <a:srgbClr val="159BFF"/>
                  </a:solidFill>
                  <a:latin typeface="微软雅黑" pitchFamily="34" charset="-122"/>
                  <a:ea typeface="微软雅黑" pitchFamily="34" charset="-122"/>
                </a:rPr>
                <a:t>async</a:t>
              </a:r>
              <a:r>
                <a:rPr lang="en-US" altLang="zh-CN" sz="800" b="1" dirty="0" smtClean="0">
                  <a:solidFill>
                    <a:srgbClr val="159BFF"/>
                  </a:solidFill>
                  <a:latin typeface="微软雅黑" pitchFamily="34" charset="-122"/>
                  <a:ea typeface="微软雅黑" pitchFamily="34" charset="-122"/>
                </a:rPr>
                <a:t>(dispatch) =&gt; {</a:t>
              </a:r>
            </a:p>
            <a:p>
              <a:r>
                <a:rPr lang="en-US" altLang="zh-CN" sz="800" b="1" dirty="0">
                  <a:solidFill>
                    <a:srgbClr val="159BFF"/>
                  </a:solidFill>
                  <a:latin typeface="微软雅黑" pitchFamily="34" charset="-122"/>
                  <a:ea typeface="微软雅黑" pitchFamily="34" charset="-122"/>
                </a:rPr>
                <a:t> </a:t>
              </a:r>
              <a:r>
                <a:rPr lang="en-US" altLang="zh-CN" sz="800" b="1" dirty="0" smtClean="0">
                  <a:solidFill>
                    <a:srgbClr val="159BFF"/>
                  </a:solidFill>
                  <a:latin typeface="微软雅黑" pitchFamily="34" charset="-122"/>
                  <a:ea typeface="微软雅黑" pitchFamily="34" charset="-122"/>
                </a:rPr>
                <a:t>     await </a:t>
              </a:r>
              <a:r>
                <a:rPr lang="en-US" altLang="zh-CN" sz="800" b="1" dirty="0" err="1" smtClean="0">
                  <a:solidFill>
                    <a:srgbClr val="159BFF"/>
                  </a:solidFill>
                  <a:latin typeface="微软雅黑" pitchFamily="34" charset="-122"/>
                  <a:ea typeface="微软雅黑" pitchFamily="34" charset="-122"/>
                </a:rPr>
                <a:t>Promise.all</a:t>
              </a:r>
              <a:r>
                <a:rPr lang="en-US" altLang="zh-CN" sz="800" b="1" dirty="0" smtClean="0">
                  <a:solidFill>
                    <a:srgbClr val="159BFF"/>
                  </a:solidFill>
                  <a:latin typeface="微软雅黑" pitchFamily="34" charset="-122"/>
                  <a:ea typeface="微软雅黑" pitchFamily="34" charset="-122"/>
                </a:rPr>
                <a:t>([</a:t>
              </a:r>
            </a:p>
            <a:p>
              <a:r>
                <a:rPr lang="en-US" altLang="zh-CN" sz="800" b="1" dirty="0">
                  <a:solidFill>
                    <a:srgbClr val="159BFF"/>
                  </a:solidFill>
                  <a:latin typeface="微软雅黑" pitchFamily="34" charset="-122"/>
                  <a:ea typeface="微软雅黑" pitchFamily="34" charset="-122"/>
                </a:rPr>
                <a:t> </a:t>
              </a:r>
              <a:r>
                <a:rPr lang="en-US" altLang="zh-CN" sz="800" b="1" dirty="0" smtClean="0">
                  <a:solidFill>
                    <a:srgbClr val="159BFF"/>
                  </a:solidFill>
                  <a:latin typeface="微软雅黑" pitchFamily="34" charset="-122"/>
                  <a:ea typeface="微软雅黑" pitchFamily="34" charset="-122"/>
                </a:rPr>
                <a:t>            dispatch(todo1);</a:t>
              </a:r>
            </a:p>
            <a:p>
              <a:r>
                <a:rPr lang="en-US" altLang="zh-CN" sz="800" b="1" dirty="0">
                  <a:solidFill>
                    <a:srgbClr val="159BFF"/>
                  </a:solidFill>
                  <a:latin typeface="微软雅黑" pitchFamily="34" charset="-122"/>
                  <a:ea typeface="微软雅黑" pitchFamily="34" charset="-122"/>
                </a:rPr>
                <a:t> </a:t>
              </a:r>
              <a:r>
                <a:rPr lang="en-US" altLang="zh-CN" sz="800" b="1" dirty="0" smtClean="0">
                  <a:solidFill>
                    <a:srgbClr val="159BFF"/>
                  </a:solidFill>
                  <a:latin typeface="微软雅黑" pitchFamily="34" charset="-122"/>
                  <a:ea typeface="微软雅黑" pitchFamily="34" charset="-122"/>
                </a:rPr>
                <a:t>            dispatch(todo2);</a:t>
              </a:r>
            </a:p>
            <a:p>
              <a:r>
                <a:rPr lang="en-US" altLang="zh-CN" sz="800" b="1" dirty="0">
                  <a:solidFill>
                    <a:srgbClr val="159BFF"/>
                  </a:solidFill>
                  <a:latin typeface="微软雅黑" pitchFamily="34" charset="-122"/>
                  <a:ea typeface="微软雅黑" pitchFamily="34" charset="-122"/>
                </a:rPr>
                <a:t> </a:t>
              </a:r>
              <a:r>
                <a:rPr lang="en-US" altLang="zh-CN" sz="800" b="1" dirty="0" smtClean="0">
                  <a:solidFill>
                    <a:srgbClr val="159BFF"/>
                  </a:solidFill>
                  <a:latin typeface="微软雅黑" pitchFamily="34" charset="-122"/>
                  <a:ea typeface="微软雅黑" pitchFamily="34" charset="-122"/>
                </a:rPr>
                <a:t>     ]);</a:t>
              </a:r>
            </a:p>
            <a:p>
              <a:r>
                <a:rPr lang="en-US" altLang="zh-CN" sz="800" b="1" dirty="0">
                  <a:solidFill>
                    <a:srgbClr val="159BFF"/>
                  </a:solidFill>
                  <a:latin typeface="微软雅黑" pitchFamily="34" charset="-122"/>
                  <a:ea typeface="微软雅黑" pitchFamily="34" charset="-122"/>
                </a:rPr>
                <a:t>}</a:t>
              </a:r>
              <a:r>
                <a:rPr lang="en-US" altLang="zh-CN" sz="800" b="1" dirty="0" smtClean="0">
                  <a:solidFill>
                    <a:srgbClr val="159BFF"/>
                  </a:solidFill>
                  <a:latin typeface="微软雅黑" pitchFamily="34" charset="-122"/>
                  <a:ea typeface="微软雅黑" pitchFamily="34" charset="-122"/>
                </a:rPr>
                <a:t> </a:t>
              </a:r>
              <a:endParaRPr lang="zh-CN" altLang="en-US" sz="800" b="1" dirty="0">
                <a:solidFill>
                  <a:srgbClr val="159BFF"/>
                </a:solidFill>
                <a:latin typeface="微软雅黑" pitchFamily="34" charset="-122"/>
                <a:ea typeface="微软雅黑" pitchFamily="34" charset="-122"/>
              </a:endParaRPr>
            </a:p>
          </p:txBody>
        </p:sp>
      </p:grpSp>
      <p:sp>
        <p:nvSpPr>
          <p:cNvPr id="36" name="燕尾形箭头 35"/>
          <p:cNvSpPr/>
          <p:nvPr/>
        </p:nvSpPr>
        <p:spPr>
          <a:xfrm rot="16200000">
            <a:off x="884400" y="3009424"/>
            <a:ext cx="282486" cy="242643"/>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
        <p:nvSpPr>
          <p:cNvPr id="37" name="矩形 36"/>
          <p:cNvSpPr/>
          <p:nvPr/>
        </p:nvSpPr>
        <p:spPr>
          <a:xfrm>
            <a:off x="498267" y="4541003"/>
            <a:ext cx="1297419" cy="276999"/>
          </a:xfrm>
          <a:prstGeom prst="rect">
            <a:avLst/>
          </a:prstGeom>
        </p:spPr>
        <p:txBody>
          <a:bodyPr wrap="square">
            <a:spAutoFit/>
          </a:bodyPr>
          <a:lstStyle/>
          <a:p>
            <a:pPr algn="ctr"/>
            <a:r>
              <a:rPr lang="en-US" altLang="zh-CN" sz="1200" b="1" dirty="0" smtClean="0">
                <a:solidFill>
                  <a:schemeClr val="bg1">
                    <a:lumMod val="50000"/>
                  </a:schemeClr>
                </a:solidFill>
                <a:latin typeface="微软雅黑" pitchFamily="34" charset="-122"/>
                <a:ea typeface="微软雅黑" pitchFamily="34" charset="-122"/>
              </a:rPr>
              <a:t>firstAction.js</a:t>
            </a:r>
            <a:endParaRPr lang="en-US" altLang="zh-CN" sz="1200" b="1" dirty="0">
              <a:solidFill>
                <a:schemeClr val="bg1">
                  <a:lumMod val="50000"/>
                </a:schemeClr>
              </a:solidFill>
              <a:latin typeface="微软雅黑" pitchFamily="34" charset="-122"/>
              <a:ea typeface="微软雅黑" pitchFamily="34" charset="-122"/>
            </a:endParaRPr>
          </a:p>
        </p:txBody>
      </p:sp>
      <p:sp>
        <p:nvSpPr>
          <p:cNvPr id="43" name="燕尾形箭头 42"/>
          <p:cNvSpPr/>
          <p:nvPr/>
        </p:nvSpPr>
        <p:spPr>
          <a:xfrm rot="16200000">
            <a:off x="7984230" y="2658396"/>
            <a:ext cx="282486" cy="242643"/>
          </a:xfrm>
          <a:prstGeom prst="notchedRightArrow">
            <a:avLst>
              <a:gd name="adj1" fmla="val 39973"/>
              <a:gd name="adj2" fmla="val 57521"/>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lIns="74048" tIns="37024" rIns="74048" bIns="37024" rtlCol="0" anchor="ctr"/>
          <a:lstStyle/>
          <a:p>
            <a:pPr algn="ctr"/>
            <a:endParaRPr lang="zh-CN" altLang="en-US" sz="1000" b="1">
              <a:latin typeface="微软雅黑" pitchFamily="34" charset="-122"/>
              <a:ea typeface="微软雅黑" pitchFamily="34" charset="-122"/>
            </a:endParaRPr>
          </a:p>
        </p:txBody>
      </p:sp>
    </p:spTree>
    <p:extLst>
      <p:ext uri="{BB962C8B-B14F-4D97-AF65-F5344CB8AC3E}">
        <p14:creationId xmlns:p14="http://schemas.microsoft.com/office/powerpoint/2010/main" val="3647528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25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left)">
                                      <p:cBhvr>
                                        <p:cTn id="12" dur="250"/>
                                        <p:tgtEl>
                                          <p:spTgt spid="77"/>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25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250"/>
                                        <p:tgtEl>
                                          <p:spTgt spid="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left)">
                                      <p:cBhvr>
                                        <p:cTn id="23" dur="250"/>
                                        <p:tgtEl>
                                          <p:spTgt spid="79"/>
                                        </p:tgtEl>
                                      </p:cBhvr>
                                    </p:animEffect>
                                  </p:childTnLst>
                                </p:cTn>
                              </p:par>
                              <p:par>
                                <p:cTn id="24" presetID="22" presetClass="entr" presetSubtype="8" fill="hold"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wipe(left)">
                                      <p:cBhvr>
                                        <p:cTn id="26" dur="250"/>
                                        <p:tgtEl>
                                          <p:spTgt spid="78"/>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250"/>
                                        <p:tgtEl>
                                          <p:spTgt spid="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25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250"/>
                                        <p:tgtEl>
                                          <p:spTgt spid="9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250"/>
                                        <p:tgtEl>
                                          <p:spTgt spid="10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25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250"/>
                                        <p:tgtEl>
                                          <p:spTgt spid="36"/>
                                        </p:tgtEl>
                                      </p:cBhvr>
                                    </p:animEffect>
                                  </p:childTnLst>
                                </p:cTn>
                              </p:par>
                            </p:childTnLst>
                          </p:cTn>
                        </p:par>
                        <p:par>
                          <p:cTn id="50" fill="hold">
                            <p:stCondLst>
                              <p:cond delay="250"/>
                            </p:stCondLst>
                            <p:childTnLst>
                              <p:par>
                                <p:cTn id="51" presetID="10" presetClass="entr" presetSubtype="0"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1" nodeType="click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250"/>
                                        <p:tgtEl>
                                          <p:spTgt spid="9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fade">
                                      <p:cBhvr>
                                        <p:cTn id="61" dur="250"/>
                                        <p:tgtEl>
                                          <p:spTgt spid="10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wipe(left)">
                                      <p:cBhvr>
                                        <p:cTn id="66" dur="250"/>
                                        <p:tgtEl>
                                          <p:spTgt spid="80"/>
                                        </p:tgtEl>
                                      </p:cBhvr>
                                    </p:animEffect>
                                  </p:childTnLst>
                                </p:cTn>
                              </p:par>
                            </p:childTnLst>
                          </p:cTn>
                        </p:par>
                        <p:par>
                          <p:cTn id="67" fill="hold">
                            <p:stCondLst>
                              <p:cond delay="250"/>
                            </p:stCondLst>
                            <p:childTnLst>
                              <p:par>
                                <p:cTn id="68" presetID="10" presetClass="entr" presetSubtype="0" fill="hold" grpId="0" nodeType="after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fade">
                                      <p:cBhvr>
                                        <p:cTn id="70" dur="250"/>
                                        <p:tgtEl>
                                          <p:spTgt spid="8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25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96"/>
                                        </p:tgtEl>
                                        <p:attrNameLst>
                                          <p:attrName>style.visibility</p:attrName>
                                        </p:attrNameLst>
                                      </p:cBhvr>
                                      <p:to>
                                        <p:strVal val="visible"/>
                                      </p:to>
                                    </p:set>
                                    <p:animEffect transition="in" filter="wipe(left)">
                                      <p:cBhvr>
                                        <p:cTn id="80" dur="250"/>
                                        <p:tgtEl>
                                          <p:spTgt spid="9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up)">
                                      <p:cBhvr>
                                        <p:cTn id="85" dur="25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fade">
                                      <p:cBhvr>
                                        <p:cTn id="90" dur="250"/>
                                        <p:tgtEl>
                                          <p:spTgt spid="9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wipe(left)">
                                      <p:cBhvr>
                                        <p:cTn id="95" dur="250"/>
                                        <p:tgtEl>
                                          <p:spTgt spid="81"/>
                                        </p:tgtEl>
                                      </p:cBhvr>
                                    </p:animEffect>
                                  </p:childTnLst>
                                </p:cTn>
                              </p:par>
                            </p:childTnLst>
                          </p:cTn>
                        </p:par>
                        <p:par>
                          <p:cTn id="96" fill="hold">
                            <p:stCondLst>
                              <p:cond delay="250"/>
                            </p:stCondLst>
                            <p:childTnLst>
                              <p:par>
                                <p:cTn id="97" presetID="10" presetClass="entr" presetSubtype="0" fill="hold" grpId="0" nodeType="after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fade">
                                      <p:cBhvr>
                                        <p:cTn id="99" dur="250"/>
                                        <p:tgtEl>
                                          <p:spTgt spid="91"/>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95"/>
                                        </p:tgtEl>
                                        <p:attrNameLst>
                                          <p:attrName>style.visibility</p:attrName>
                                        </p:attrNameLst>
                                      </p:cBhvr>
                                      <p:to>
                                        <p:strVal val="visible"/>
                                      </p:to>
                                    </p:set>
                                    <p:animEffect transition="in" filter="wipe(left)">
                                      <p:cBhvr>
                                        <p:cTn id="103" dur="25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9" grpId="0" animBg="1"/>
      <p:bldP spid="76" grpId="0" animBg="1"/>
      <p:bldP spid="89" grpId="0" animBg="1"/>
      <p:bldP spid="90" grpId="0" animBg="1"/>
      <p:bldP spid="91" grpId="0" animBg="1"/>
      <p:bldP spid="92" grpId="0" animBg="1"/>
      <p:bldP spid="97" grpId="0" animBg="1"/>
      <p:bldP spid="98" grpId="0" animBg="1"/>
      <p:bldP spid="99" grpId="1" animBg="1"/>
      <p:bldP spid="100" grpId="0" animBg="1"/>
      <p:bldP spid="101" grpId="0" animBg="1"/>
      <p:bldP spid="36" grpId="0" animBg="1"/>
      <p:bldP spid="37" grpId="0"/>
      <p:bldP spid="4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目录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16" name="TextBox 15"/>
          <p:cNvSpPr txBox="1"/>
          <p:nvPr/>
        </p:nvSpPr>
        <p:spPr>
          <a:xfrm>
            <a:off x="1187624" y="3359725"/>
            <a:ext cx="3143250" cy="400110"/>
          </a:xfrm>
          <a:prstGeom prst="rect">
            <a:avLst/>
          </a:prstGeom>
          <a:noFill/>
        </p:spPr>
        <p:txBody>
          <a:bodyPr>
            <a:spAutoFit/>
          </a:bodyPr>
          <a:lstStyle/>
          <a:p>
            <a:pPr algn="ctr" fontAlgn="auto">
              <a:spcBef>
                <a:spcPts val="0"/>
              </a:spcBef>
              <a:spcAft>
                <a:spcPts val="0"/>
              </a:spcAft>
              <a:defRPr/>
            </a:pPr>
            <a:r>
              <a:rPr lang="zh-CN" altLang="en-US" sz="2000" b="1" dirty="0" smtClean="0">
                <a:solidFill>
                  <a:schemeClr val="tx1">
                    <a:lumMod val="65000"/>
                    <a:lumOff val="35000"/>
                  </a:schemeClr>
                </a:solidFill>
                <a:latin typeface="微软雅黑" pitchFamily="34" charset="-122"/>
                <a:ea typeface="微软雅黑" pitchFamily="34" charset="-122"/>
              </a:rPr>
              <a:t>同构直出</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17" name="TextBox 16"/>
          <p:cNvSpPr txBox="1"/>
          <p:nvPr/>
        </p:nvSpPr>
        <p:spPr>
          <a:xfrm>
            <a:off x="4902374" y="3359725"/>
            <a:ext cx="3286125" cy="400110"/>
          </a:xfrm>
          <a:prstGeom prst="rect">
            <a:avLst/>
          </a:prstGeom>
          <a:noFill/>
        </p:spPr>
        <p:txBody>
          <a:bodyPr>
            <a:spAutoFit/>
          </a:bodyPr>
          <a:lstStyle/>
          <a:p>
            <a:pPr algn="ctr" fontAlgn="auto">
              <a:spcBef>
                <a:spcPts val="0"/>
              </a:spcBef>
              <a:spcAft>
                <a:spcPts val="0"/>
              </a:spcAft>
              <a:defRPr/>
            </a:pPr>
            <a:r>
              <a:rPr lang="zh-CN" altLang="en-US" sz="2000" b="1" dirty="0" smtClean="0">
                <a:solidFill>
                  <a:schemeClr val="tx1">
                    <a:lumMod val="65000"/>
                    <a:lumOff val="35000"/>
                  </a:schemeClr>
                </a:solidFill>
                <a:latin typeface="微软雅黑" pitchFamily="34" charset="-122"/>
                <a:ea typeface="微软雅黑" pitchFamily="34" charset="-122"/>
              </a:rPr>
              <a:t>高可用性</a:t>
            </a:r>
            <a:endParaRPr lang="zh-CN" altLang="en-US" sz="2000" b="1" dirty="0">
              <a:solidFill>
                <a:schemeClr val="tx1">
                  <a:lumMod val="65000"/>
                  <a:lumOff val="35000"/>
                </a:schemeClr>
              </a:solidFill>
              <a:latin typeface="微软雅黑" pitchFamily="34" charset="-122"/>
              <a:ea typeface="微软雅黑" pitchFamily="34" charset="-122"/>
            </a:endParaRPr>
          </a:p>
        </p:txBody>
      </p:sp>
      <p:pic>
        <p:nvPicPr>
          <p:cNvPr id="18" name="Picture 2" descr="C:\Documents and Settings\milozhang\桌面\voc-ls汇报\Data\图层 55.png"/>
          <p:cNvPicPr>
            <a:picLocks noChangeAspect="1" noChangeArrowheads="1"/>
          </p:cNvPicPr>
          <p:nvPr/>
        </p:nvPicPr>
        <p:blipFill>
          <a:blip r:embed="rId4"/>
          <a:srcRect/>
          <a:stretch>
            <a:fillRect/>
          </a:stretch>
        </p:blipFill>
        <p:spPr bwMode="auto">
          <a:xfrm>
            <a:off x="2187749" y="1429325"/>
            <a:ext cx="952500" cy="1408112"/>
          </a:xfrm>
          <a:prstGeom prst="rect">
            <a:avLst/>
          </a:prstGeom>
          <a:noFill/>
          <a:ln w="9525">
            <a:noFill/>
            <a:miter lim="800000"/>
            <a:headEnd/>
            <a:tailEnd/>
          </a:ln>
        </p:spPr>
      </p:pic>
      <p:pic>
        <p:nvPicPr>
          <p:cNvPr id="20" name="Picture 2"/>
          <p:cNvPicPr>
            <a:picLocks noChangeAspect="1" noChangeArrowheads="1"/>
          </p:cNvPicPr>
          <p:nvPr/>
        </p:nvPicPr>
        <p:blipFill>
          <a:blip r:embed="rId5"/>
          <a:srcRect/>
          <a:stretch>
            <a:fillRect/>
          </a:stretch>
        </p:blipFill>
        <p:spPr bwMode="auto">
          <a:xfrm>
            <a:off x="5941959" y="1429325"/>
            <a:ext cx="1206953" cy="1408112"/>
          </a:xfrm>
          <a:prstGeom prst="rect">
            <a:avLst/>
          </a:prstGeom>
          <a:noFill/>
          <a:ln w="9525">
            <a:noFill/>
            <a:miter lim="800000"/>
            <a:headEnd/>
            <a:tailEnd/>
          </a:ln>
        </p:spPr>
      </p:pic>
    </p:spTree>
    <p:extLst>
      <p:ext uri="{BB962C8B-B14F-4D97-AF65-F5344CB8AC3E}">
        <p14:creationId xmlns:p14="http://schemas.microsoft.com/office/powerpoint/2010/main" val="3247617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8"/>
                                        </p:tgtEl>
                                        <p:attrNameLst>
                                          <p:attrName>style.opacity</p:attrName>
                                        </p:attrNameLst>
                                      </p:cBhvr>
                                      <p:to>
                                        <p:strVal val="0.5"/>
                                      </p:to>
                                    </p:set>
                                    <p:animEffect filter="image" prLst="opacity: 0.5">
                                      <p:cBhvr rctx="IE">
                                        <p:cTn id="7" dur="indefinite"/>
                                        <p:tgtEl>
                                          <p:spTgt spid="18"/>
                                        </p:tgtEl>
                                      </p:cBhvr>
                                    </p:animEffect>
                                  </p:childTnLst>
                                </p:cTn>
                              </p:par>
                              <p:par>
                                <p:cTn id="8" presetID="9" presetClass="emph" presetSubtype="0" grpId="0" nodeType="withEffect">
                                  <p:stCondLst>
                                    <p:cond delay="0"/>
                                  </p:stCondLst>
                                  <p:childTnLst>
                                    <p:set>
                                      <p:cBhvr rctx="PPT">
                                        <p:cTn id="9" dur="indefinite"/>
                                        <p:tgtEl>
                                          <p:spTgt spid="16"/>
                                        </p:tgtEl>
                                        <p:attrNameLst>
                                          <p:attrName>style.opacity</p:attrName>
                                        </p:attrNameLst>
                                      </p:cBhvr>
                                      <p:to>
                                        <p:strVal val="0.5"/>
                                      </p:to>
                                    </p:set>
                                    <p:animEffect filter="image" prLst="opacity: 0.5">
                                      <p:cBhvr rctx="IE">
                                        <p:cTn id="10"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1027" name="Picture 3" descr="C:\Users\richieli\Desktop\145100606811817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3" y="0"/>
            <a:ext cx="9155704" cy="515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3494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目录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000104" y="1627495"/>
            <a:ext cx="1363984" cy="100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000104" y="3116616"/>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开发调试</a:t>
            </a:r>
            <a:endParaRPr lang="zh-CN" altLang="en-US" sz="1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3493638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开发</a:t>
              </a:r>
              <a:r>
                <a:rPr lang="zh-CN" altLang="en-US" sz="1600" b="1" dirty="0">
                  <a:solidFill>
                    <a:srgbClr val="159BFF"/>
                  </a:solidFill>
                  <a:latin typeface="微软雅黑" pitchFamily="34" charset="-122"/>
                  <a:ea typeface="微软雅黑" pitchFamily="34" charset="-122"/>
                </a:rPr>
                <a:t>调试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13" name="TextBox 29"/>
          <p:cNvSpPr txBox="1"/>
          <p:nvPr/>
        </p:nvSpPr>
        <p:spPr>
          <a:xfrm>
            <a:off x="1220279" y="483518"/>
            <a:ext cx="6703442" cy="923330"/>
          </a:xfrm>
          <a:prstGeom prst="rect">
            <a:avLst/>
          </a:prstGeom>
          <a:noFill/>
        </p:spPr>
        <p:txBody>
          <a:bodyPr wrap="square" rtlCol="0">
            <a:spAutoFit/>
          </a:bodyPr>
          <a:lstStyle/>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上战场前</a:t>
            </a:r>
            <a:r>
              <a:rPr lang="zh-CN" altLang="en-US" sz="2800" b="1" dirty="0">
                <a:solidFill>
                  <a:schemeClr val="bg1">
                    <a:lumMod val="50000"/>
                  </a:schemeClr>
                </a:solidFill>
                <a:latin typeface="微软雅黑" pitchFamily="34" charset="-122"/>
                <a:ea typeface="微软雅黑" pitchFamily="34" charset="-122"/>
              </a:rPr>
              <a:t>先保证</a:t>
            </a:r>
            <a:r>
              <a:rPr lang="zh-CN" altLang="en-US" sz="2800" b="1" dirty="0" smtClean="0">
                <a:solidFill>
                  <a:schemeClr val="bg1">
                    <a:lumMod val="50000"/>
                  </a:schemeClr>
                </a:solidFill>
                <a:latin typeface="微软雅黑" pitchFamily="34" charset="-122"/>
                <a:ea typeface="微软雅黑" pitchFamily="34" charset="-122"/>
              </a:rPr>
              <a:t> </a:t>
            </a:r>
            <a:r>
              <a:rPr lang="zh-CN" altLang="en-US" sz="3600" b="1" dirty="0" smtClean="0">
                <a:solidFill>
                  <a:srgbClr val="159BFF"/>
                </a:solidFill>
                <a:latin typeface="微软雅黑" pitchFamily="34" charset="-122"/>
                <a:ea typeface="微软雅黑" pitchFamily="34" charset="-122"/>
              </a:rPr>
              <a:t>胜率</a:t>
            </a:r>
            <a:endParaRPr lang="en-US" altLang="zh-CN" sz="3600" b="1" dirty="0">
              <a:solidFill>
                <a:srgbClr val="159BFF"/>
              </a:solidFill>
              <a:latin typeface="微软雅黑" pitchFamily="34" charset="-122"/>
              <a:ea typeface="微软雅黑" pitchFamily="34" charset="-122"/>
            </a:endParaRPr>
          </a:p>
        </p:txBody>
      </p:sp>
      <p:pic>
        <p:nvPicPr>
          <p:cNvPr id="2049" name="Picture 1" descr="C:\Users\richieli\Documents\Tencent Files\114135304\Image\C2C\AD710383ADA5229D8EACC058E5E0C9A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747" y="1401047"/>
            <a:ext cx="6368505" cy="358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79032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4189860" cy="349276"/>
            <a:chOff x="-144016" y="419873"/>
            <a:chExt cx="4949272" cy="464516"/>
          </a:xfrm>
        </p:grpSpPr>
        <p:sp>
          <p:nvSpPr>
            <p:cNvPr id="28" name="TextBox 27"/>
            <p:cNvSpPr txBox="1"/>
            <p:nvPr/>
          </p:nvSpPr>
          <p:spPr>
            <a:xfrm>
              <a:off x="255643" y="434133"/>
              <a:ext cx="4549613"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开发调试</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框架机本地开发调试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18" name="TextBox 17"/>
          <p:cNvSpPr txBox="1"/>
          <p:nvPr/>
        </p:nvSpPr>
        <p:spPr>
          <a:xfrm>
            <a:off x="-252536" y="1029965"/>
            <a:ext cx="7848872" cy="923330"/>
          </a:xfrm>
          <a:prstGeom prst="rect">
            <a:avLst/>
          </a:prstGeom>
          <a:noFill/>
        </p:spPr>
        <p:txBody>
          <a:bodyPr wrap="square" rtlCol="0">
            <a:spAutoFit/>
          </a:bodyPr>
          <a:lstStyle/>
          <a:p>
            <a:pPr algn="ctr">
              <a:lnSpc>
                <a:spcPct val="150000"/>
              </a:lnSpc>
            </a:pPr>
            <a:r>
              <a:rPr lang="en-US" altLang="zh-CN" sz="2800" b="1" dirty="0" smtClean="0">
                <a:solidFill>
                  <a:schemeClr val="bg1">
                    <a:lumMod val="50000"/>
                  </a:schemeClr>
                </a:solidFill>
                <a:latin typeface="微软雅黑" pitchFamily="34" charset="-122"/>
                <a:ea typeface="微软雅黑" pitchFamily="34" charset="-122"/>
              </a:rPr>
              <a:t>NPM</a:t>
            </a:r>
            <a:r>
              <a:rPr lang="zh-CN" altLang="en-US" sz="2800" b="1" dirty="0" smtClean="0">
                <a:solidFill>
                  <a:schemeClr val="bg1">
                    <a:lumMod val="50000"/>
                  </a:schemeClr>
                </a:solidFill>
                <a:latin typeface="微软雅黑" pitchFamily="34" charset="-122"/>
                <a:ea typeface="微软雅黑" pitchFamily="34" charset="-122"/>
              </a:rPr>
              <a:t> </a:t>
            </a:r>
            <a:r>
              <a:rPr lang="zh-CN" altLang="en-US" sz="3600" b="1" dirty="0" smtClean="0">
                <a:solidFill>
                  <a:srgbClr val="159BFF"/>
                </a:solidFill>
                <a:latin typeface="微软雅黑" pitchFamily="34" charset="-122"/>
                <a:ea typeface="微软雅黑" pitchFamily="34" charset="-122"/>
              </a:rPr>
              <a:t>命令行</a:t>
            </a:r>
            <a:r>
              <a:rPr lang="en-US" altLang="zh-CN" sz="3600" b="1" dirty="0" smtClean="0">
                <a:solidFill>
                  <a:srgbClr val="159BFF"/>
                </a:solidFill>
                <a:latin typeface="微软雅黑" pitchFamily="34" charset="-122"/>
                <a:ea typeface="微软雅黑" pitchFamily="34" charset="-122"/>
              </a:rPr>
              <a:t> </a:t>
            </a:r>
            <a:r>
              <a:rPr lang="zh-CN" altLang="en-US" sz="2800" b="1" dirty="0" smtClean="0">
                <a:solidFill>
                  <a:schemeClr val="bg1">
                    <a:lumMod val="50000"/>
                  </a:schemeClr>
                </a:solidFill>
                <a:latin typeface="微软雅黑" pitchFamily="34" charset="-122"/>
                <a:ea typeface="微软雅黑" pitchFamily="34" charset="-122"/>
              </a:rPr>
              <a:t>工具包：</a:t>
            </a:r>
            <a:r>
              <a:rPr lang="en-US" altLang="zh-CN" sz="2800" b="1" dirty="0" err="1" smtClean="0">
                <a:solidFill>
                  <a:schemeClr val="bg1">
                    <a:lumMod val="50000"/>
                  </a:schemeClr>
                </a:solidFill>
                <a:latin typeface="微软雅黑" pitchFamily="34" charset="-122"/>
                <a:ea typeface="微软雅黑" pitchFamily="34" charset="-122"/>
              </a:rPr>
              <a:t>fireDragon</a:t>
            </a:r>
            <a:endParaRPr lang="en-US" altLang="zh-CN" sz="2800" b="1" dirty="0">
              <a:solidFill>
                <a:schemeClr val="bg1">
                  <a:lumMod val="50000"/>
                </a:schemeClr>
              </a:solidFill>
              <a:latin typeface="微软雅黑" pitchFamily="34" charset="-122"/>
              <a:ea typeface="微软雅黑" pitchFamily="34" charset="-122"/>
            </a:endParaRPr>
          </a:p>
        </p:txBody>
      </p:sp>
      <p:sp>
        <p:nvSpPr>
          <p:cNvPr id="4" name="Rectangle 2"/>
          <p:cNvSpPr>
            <a:spLocks noChangeArrowheads="1"/>
          </p:cNvSpPr>
          <p:nvPr/>
        </p:nvSpPr>
        <p:spPr bwMode="auto">
          <a:xfrm>
            <a:off x="683568" y="2355726"/>
            <a:ext cx="763284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A9B7C6"/>
                </a:solidFill>
                <a:effectLst/>
                <a:latin typeface="微软雅黑" pitchFamily="34" charset="-122"/>
                <a:ea typeface="微软雅黑" pitchFamily="34" charset="-122"/>
                <a:cs typeface="宋体" pitchFamily="2" charset="-122"/>
              </a:rPr>
              <a:t>tnpm </a:t>
            </a:r>
            <a:r>
              <a:rPr kumimoji="0" lang="zh-CN" altLang="zh-CN" sz="1800" b="1" i="0" u="none" strike="noStrike" cap="none" normalizeH="0" baseline="0" smtClean="0">
                <a:ln>
                  <a:noFill/>
                </a:ln>
                <a:solidFill>
                  <a:srgbClr val="9876AA"/>
                </a:solidFill>
                <a:effectLst/>
                <a:latin typeface="微软雅黑" pitchFamily="34" charset="-122"/>
                <a:ea typeface="微软雅黑" pitchFamily="34" charset="-122"/>
                <a:cs typeface="宋体" pitchFamily="2" charset="-122"/>
              </a:rPr>
              <a:t>link </a:t>
            </a:r>
            <a:r>
              <a:rPr kumimoji="0" lang="zh-CN" altLang="zh-CN" sz="1800" b="1" i="0" u="none" strike="noStrike" cap="none" normalizeH="0" baseline="0" smtClean="0">
                <a:ln>
                  <a:noFill/>
                </a:ln>
                <a:solidFill>
                  <a:srgbClr val="808080"/>
                </a:solidFill>
                <a:effectLst/>
                <a:latin typeface="微软雅黑" pitchFamily="34" charset="-122"/>
                <a:ea typeface="微软雅黑" pitchFamily="34" charset="-122"/>
                <a:cs typeface="宋体" pitchFamily="2" charset="-122"/>
              </a:rPr>
              <a:t>// </a:t>
            </a:r>
            <a:r>
              <a:rPr kumimoji="0" lang="zh-CN" sz="1800" b="1" i="0" u="none" strike="noStrike" cap="none" normalizeH="0" baseline="0" smtClean="0">
                <a:ln>
                  <a:noFill/>
                </a:ln>
                <a:solidFill>
                  <a:srgbClr val="808080"/>
                </a:solidFill>
                <a:effectLst/>
                <a:latin typeface="微软雅黑" pitchFamily="34" charset="-122"/>
                <a:ea typeface="微软雅黑" pitchFamily="34" charset="-122"/>
                <a:cs typeface="宋体" pitchFamily="2" charset="-122"/>
              </a:rPr>
              <a:t>建立全局链接</a:t>
            </a:r>
            <a:endParaRPr kumimoji="0" lang="zh-CN" sz="1800" b="1"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p:txBody>
      </p:sp>
      <p:sp>
        <p:nvSpPr>
          <p:cNvPr id="5" name="Rectangle 3"/>
          <p:cNvSpPr>
            <a:spLocks noChangeArrowheads="1"/>
          </p:cNvSpPr>
          <p:nvPr/>
        </p:nvSpPr>
        <p:spPr bwMode="auto">
          <a:xfrm>
            <a:off x="683568" y="3047732"/>
            <a:ext cx="763284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A9B7C6"/>
                </a:solidFill>
                <a:effectLst/>
                <a:latin typeface="微软雅黑" pitchFamily="34" charset="-122"/>
                <a:ea typeface="微软雅黑" pitchFamily="34" charset="-122"/>
                <a:cs typeface="宋体" pitchFamily="2" charset="-122"/>
              </a:rPr>
              <a:t>firedragon </a:t>
            </a:r>
            <a:r>
              <a:rPr kumimoji="0" lang="zh-CN" altLang="zh-CN" sz="1800" b="1" i="0" u="none" strike="noStrike" cap="none" normalizeH="0" baseline="0" smtClean="0">
                <a:ln>
                  <a:noFill/>
                </a:ln>
                <a:solidFill>
                  <a:srgbClr val="FFC66D"/>
                </a:solidFill>
                <a:effectLst/>
                <a:latin typeface="微软雅黑" pitchFamily="34" charset="-122"/>
                <a:ea typeface="微软雅黑" pitchFamily="34" charset="-122"/>
                <a:cs typeface="宋体" pitchFamily="2" charset="-122"/>
              </a:rPr>
              <a:t>init </a:t>
            </a:r>
            <a:r>
              <a:rPr kumimoji="0" lang="zh-CN" altLang="zh-CN" sz="1800" b="1" i="0" u="none" strike="noStrike" cap="none" normalizeH="0" baseline="0" smtClean="0">
                <a:ln>
                  <a:noFill/>
                </a:ln>
                <a:solidFill>
                  <a:srgbClr val="808080"/>
                </a:solidFill>
                <a:effectLst/>
                <a:latin typeface="微软雅黑" pitchFamily="34" charset="-122"/>
                <a:ea typeface="微软雅黑" pitchFamily="34" charset="-122"/>
                <a:cs typeface="宋体" pitchFamily="2" charset="-122"/>
              </a:rPr>
              <a:t>// </a:t>
            </a:r>
            <a:r>
              <a:rPr kumimoji="0" lang="zh-CN" sz="1800" b="1" i="0" u="none" strike="noStrike" cap="none" normalizeH="0" baseline="0" smtClean="0">
                <a:ln>
                  <a:noFill/>
                </a:ln>
                <a:solidFill>
                  <a:srgbClr val="808080"/>
                </a:solidFill>
                <a:effectLst/>
                <a:latin typeface="微软雅黑" pitchFamily="34" charset="-122"/>
                <a:ea typeface="微软雅黑" pitchFamily="34" charset="-122"/>
                <a:cs typeface="宋体" pitchFamily="2" charset="-122"/>
              </a:rPr>
              <a:t>初始化路由配置</a:t>
            </a:r>
            <a:endParaRPr kumimoji="0" lang="zh-CN" sz="1800" b="1"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p:txBody>
      </p:sp>
      <p:sp>
        <p:nvSpPr>
          <p:cNvPr id="7" name="Rectangle 5"/>
          <p:cNvSpPr>
            <a:spLocks noChangeArrowheads="1"/>
          </p:cNvSpPr>
          <p:nvPr/>
        </p:nvSpPr>
        <p:spPr bwMode="auto">
          <a:xfrm>
            <a:off x="2447764" y="1386230"/>
            <a:ext cx="4104456"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r>
            <a:b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6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 </a:t>
            </a:r>
            <a:r>
              <a:rPr kumimoji="0" lang="zh-CN" sz="16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构建目录</a:t>
            </a:r>
            <a:br>
              <a:rPr kumimoji="0" lang="zh-CN" sz="16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br>
            <a:r>
              <a:rPr kumimoji="0" lang="zh-CN" sz="16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    </a:t>
            </a:r>
            <a:r>
              <a:rPr kumimoji="0" lang="zh-CN" altLang="zh-CN" sz="16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"NODE_FILE_PATH"</a:t>
            </a:r>
            <a: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6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"./../dev/node"</a:t>
            </a:r>
            <a: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6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 </a:t>
            </a:r>
            <a:r>
              <a:rPr kumimoji="0" lang="zh-CN" sz="16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需要直出的页面</a:t>
            </a:r>
            <a:br>
              <a:rPr kumimoji="0" lang="zh-CN" sz="16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br>
            <a:r>
              <a:rPr kumimoji="0" lang="zh-CN" sz="16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    </a:t>
            </a:r>
            <a:r>
              <a:rPr kumimoji="0" lang="zh-CN" altLang="zh-CN" sz="16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"PAGES"</a:t>
            </a:r>
            <a: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6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br>
              <a:rPr kumimoji="0" lang="zh-CN" altLang="zh-CN" sz="16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6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r>
              <a:rPr kumimoji="0" lang="zh-CN" altLang="zh-CN" sz="16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"/mobile/v2/</a:t>
            </a:r>
            <a:r>
              <a:rPr kumimoji="0" lang="en-US" altLang="zh-CN" sz="16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index</a:t>
            </a:r>
            <a:r>
              <a:rPr kumimoji="0" lang="zh-CN" altLang="zh-CN" sz="16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.html"</a:t>
            </a:r>
            <a: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6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6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"/mobile/</a:t>
            </a:r>
            <a:r>
              <a:rPr kumimoji="0" lang="en-US" altLang="zh-CN" sz="16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v2/</a:t>
            </a:r>
            <a:r>
              <a:rPr kumimoji="0" lang="zh-CN" altLang="zh-CN" sz="16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detail.html"</a:t>
            </a:r>
            <a:br>
              <a:rPr kumimoji="0" lang="zh-CN" altLang="zh-CN" sz="16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br>
            <a:r>
              <a:rPr kumimoji="0" lang="zh-CN" altLang="zh-CN" sz="16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    </a:t>
            </a:r>
            <a:r>
              <a:rPr kumimoji="0" lang="zh-CN" altLang="zh-CN" sz="16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br>
              <a:rPr kumimoji="0" lang="zh-CN" altLang="zh-CN" sz="16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6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endParaRPr kumimoji="0" lang="zh-CN" altLang="zh-CN" sz="1600" b="1"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23" name="Rectangle 3"/>
          <p:cNvSpPr>
            <a:spLocks noChangeArrowheads="1"/>
          </p:cNvSpPr>
          <p:nvPr/>
        </p:nvSpPr>
        <p:spPr bwMode="auto">
          <a:xfrm>
            <a:off x="683568" y="3738393"/>
            <a:ext cx="763284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firedragon</a:t>
            </a:r>
            <a:r>
              <a:rPr kumimoji="0" lang="zh-CN" altLang="zh-CN" sz="18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 </a:t>
            </a:r>
            <a:r>
              <a:rPr kumimoji="0" lang="zh-CN" altLang="zh-CN" sz="18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 </a:t>
            </a:r>
            <a:r>
              <a:rPr lang="zh-CN" altLang="en-US" sz="1800" b="1" dirty="0" smtClean="0">
                <a:solidFill>
                  <a:srgbClr val="808080"/>
                </a:solidFill>
                <a:latin typeface="微软雅黑" pitchFamily="34" charset="-122"/>
                <a:ea typeface="微软雅黑" pitchFamily="34" charset="-122"/>
                <a:cs typeface="宋体" pitchFamily="2" charset="-122"/>
              </a:rPr>
              <a:t>读取路由配置文件，启动服务</a:t>
            </a:r>
            <a:endParaRPr kumimoji="0" lang="zh-CN" sz="1800" b="1"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pic>
        <p:nvPicPr>
          <p:cNvPr id="3079" name="Picture 7" descr="C:\Users\richieli\AppData\Roaming\Tencent\Users\114135304\QQ\WinTemp\RichOle\F2P7IIH{_2$VZO9]}AL]9V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417" y="1449779"/>
            <a:ext cx="6153150" cy="218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38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79"/>
                                        </p:tgtEl>
                                        <p:attrNameLst>
                                          <p:attrName>style.visibility</p:attrName>
                                        </p:attrNameLst>
                                      </p:cBhvr>
                                      <p:to>
                                        <p:strVal val="visible"/>
                                      </p:to>
                                    </p:set>
                                    <p:animEffect transition="in" filter="fade">
                                      <p:cBhvr>
                                        <p:cTn id="37" dur="500"/>
                                        <p:tgtEl>
                                          <p:spTgt spid="30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3079"/>
                                        </p:tgtEl>
                                      </p:cBhvr>
                                    </p:animEffect>
                                    <p:set>
                                      <p:cBhvr>
                                        <p:cTn id="42" dur="1" fill="hold">
                                          <p:stCondLst>
                                            <p:cond delay="499"/>
                                          </p:stCondLst>
                                        </p:cTn>
                                        <p:tgtEl>
                                          <p:spTgt spid="30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animBg="1"/>
      <p:bldP spid="5" grpId="0" animBg="1"/>
      <p:bldP spid="7" grpId="0" animBg="1"/>
      <p:bldP spid="7" grpId="1"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bwMode="auto">
          <a:xfrm>
            <a:off x="6190092" y="3501798"/>
            <a:ext cx="1478252" cy="1151804"/>
          </a:xfrm>
          <a:prstGeom prst="roundRect">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grpSp>
        <p:nvGrpSpPr>
          <p:cNvPr id="71" name="组合 70"/>
          <p:cNvGrpSpPr/>
          <p:nvPr/>
        </p:nvGrpSpPr>
        <p:grpSpPr>
          <a:xfrm>
            <a:off x="-121916" y="315708"/>
            <a:ext cx="3182003" cy="349276"/>
            <a:chOff x="-144016" y="419873"/>
            <a:chExt cx="3758741" cy="464515"/>
          </a:xfrm>
        </p:grpSpPr>
        <p:sp>
          <p:nvSpPr>
            <p:cNvPr id="28" name="TextBox 27"/>
            <p:cNvSpPr txBox="1"/>
            <p:nvPr/>
          </p:nvSpPr>
          <p:spPr>
            <a:xfrm>
              <a:off x="255645" y="434133"/>
              <a:ext cx="3359080" cy="450255"/>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什么是直出？</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9" name="TextBox 8"/>
          <p:cNvSpPr txBox="1"/>
          <p:nvPr/>
        </p:nvSpPr>
        <p:spPr>
          <a:xfrm>
            <a:off x="611560" y="915566"/>
            <a:ext cx="7848872" cy="1754326"/>
          </a:xfrm>
          <a:prstGeom prst="rect">
            <a:avLst/>
          </a:prstGeom>
          <a:noFill/>
        </p:spPr>
        <p:txBody>
          <a:bodyPr wrap="square" rtlCol="0">
            <a:spAutoFit/>
          </a:bodyPr>
          <a:lstStyle/>
          <a:p>
            <a:pPr>
              <a:lnSpc>
                <a:spcPct val="150000"/>
              </a:lnSpc>
            </a:pPr>
            <a:r>
              <a:rPr lang="zh-CN" altLang="en-US" sz="2800" b="1" dirty="0" smtClean="0">
                <a:solidFill>
                  <a:schemeClr val="bg1">
                    <a:lumMod val="50000"/>
                  </a:schemeClr>
                </a:solidFill>
                <a:latin typeface="微软雅黑" pitchFamily="34" charset="-122"/>
                <a:ea typeface="微软雅黑" pitchFamily="34" charset="-122"/>
              </a:rPr>
              <a:t>以 </a:t>
            </a:r>
            <a:r>
              <a:rPr lang="en-US" altLang="zh-CN" sz="3600" b="1" dirty="0">
                <a:solidFill>
                  <a:srgbClr val="159BFF"/>
                </a:solidFill>
                <a:latin typeface="微软雅黑" pitchFamily="34" charset="-122"/>
                <a:ea typeface="微软雅黑" pitchFamily="34" charset="-122"/>
              </a:rPr>
              <a:t>N</a:t>
            </a:r>
            <a:r>
              <a:rPr lang="en-US" altLang="zh-CN" sz="3600" b="1" dirty="0" smtClean="0">
                <a:solidFill>
                  <a:srgbClr val="159BFF"/>
                </a:solidFill>
                <a:latin typeface="微软雅黑" pitchFamily="34" charset="-122"/>
                <a:ea typeface="微软雅黑" pitchFamily="34" charset="-122"/>
              </a:rPr>
              <a:t>ode</a:t>
            </a:r>
            <a:r>
              <a:rPr lang="en-US" altLang="zh-CN" sz="2800" b="1" dirty="0" smtClean="0">
                <a:solidFill>
                  <a:schemeClr val="bg1">
                    <a:lumMod val="50000"/>
                  </a:schemeClr>
                </a:solidFill>
                <a:latin typeface="微软雅黑" pitchFamily="34" charset="-122"/>
                <a:ea typeface="微软雅黑" pitchFamily="34" charset="-122"/>
              </a:rPr>
              <a:t> </a:t>
            </a:r>
            <a:r>
              <a:rPr lang="zh-CN" altLang="en-US" sz="2800" b="1" dirty="0" smtClean="0">
                <a:solidFill>
                  <a:schemeClr val="bg1">
                    <a:lumMod val="50000"/>
                  </a:schemeClr>
                </a:solidFill>
                <a:latin typeface="微软雅黑" pitchFamily="34" charset="-122"/>
                <a:ea typeface="微软雅黑" pitchFamily="34" charset="-122"/>
              </a:rPr>
              <a:t>作为后</a:t>
            </a:r>
            <a:r>
              <a:rPr lang="zh-CN" altLang="en-US" sz="2800" b="1" dirty="0">
                <a:solidFill>
                  <a:schemeClr val="bg1">
                    <a:lumMod val="50000"/>
                  </a:schemeClr>
                </a:solidFill>
                <a:latin typeface="微软雅黑" pitchFamily="34" charset="-122"/>
                <a:ea typeface="微软雅黑" pitchFamily="34" charset="-122"/>
              </a:rPr>
              <a:t>端语言</a:t>
            </a:r>
            <a:r>
              <a:rPr lang="zh-CN" altLang="en-US" sz="2800" b="1" dirty="0" smtClean="0">
                <a:solidFill>
                  <a:schemeClr val="bg1">
                    <a:lumMod val="50000"/>
                  </a:schemeClr>
                </a:solidFill>
                <a:latin typeface="微软雅黑" pitchFamily="34" charset="-122"/>
                <a:ea typeface="微软雅黑" pitchFamily="34" charset="-122"/>
              </a:rPr>
              <a:t>实现的</a:t>
            </a:r>
            <a:r>
              <a:rPr lang="en-US" altLang="zh-CN" sz="2800" b="1" dirty="0">
                <a:solidFill>
                  <a:schemeClr val="bg1">
                    <a:lumMod val="50000"/>
                  </a:schemeClr>
                </a:solidFill>
                <a:latin typeface="微软雅黑" pitchFamily="34" charset="-122"/>
                <a:ea typeface="微软雅黑" pitchFamily="34" charset="-122"/>
              </a:rPr>
              <a:t> </a:t>
            </a:r>
            <a:endParaRPr lang="en-US" altLang="zh-CN" sz="2800" b="1" dirty="0" smtClean="0">
              <a:solidFill>
                <a:schemeClr val="bg1">
                  <a:lumMod val="50000"/>
                </a:schemeClr>
              </a:solidFill>
              <a:latin typeface="微软雅黑" pitchFamily="34" charset="-122"/>
              <a:ea typeface="微软雅黑" pitchFamily="34" charset="-122"/>
            </a:endParaRPr>
          </a:p>
          <a:p>
            <a:pPr algn="r">
              <a:lnSpc>
                <a:spcPct val="150000"/>
              </a:lnSpc>
            </a:pPr>
            <a:r>
              <a:rPr lang="zh-CN" altLang="en-US" sz="3600" b="1" dirty="0" smtClean="0">
                <a:solidFill>
                  <a:srgbClr val="159BFF"/>
                </a:solidFill>
                <a:latin typeface="微软雅黑" pitchFamily="34" charset="-122"/>
                <a:ea typeface="微软雅黑" pitchFamily="34" charset="-122"/>
              </a:rPr>
              <a:t>服务器端渲染页面并输出 </a:t>
            </a:r>
            <a:r>
              <a:rPr lang="zh-CN" altLang="en-US" sz="2800" b="1" dirty="0">
                <a:solidFill>
                  <a:schemeClr val="bg1">
                    <a:lumMod val="50000"/>
                  </a:schemeClr>
                </a:solidFill>
                <a:latin typeface="微软雅黑" pitchFamily="34" charset="-122"/>
                <a:ea typeface="微软雅黑" pitchFamily="34" charset="-122"/>
              </a:rPr>
              <a:t>的技术</a:t>
            </a:r>
            <a:endParaRPr lang="en-US" altLang="zh-CN" sz="2800" b="1" dirty="0">
              <a:solidFill>
                <a:schemeClr val="bg1">
                  <a:lumMod val="50000"/>
                </a:schemeClr>
              </a:solidFill>
              <a:latin typeface="微软雅黑" pitchFamily="34" charset="-122"/>
              <a:ea typeface="微软雅黑" pitchFamily="34" charset="-122"/>
            </a:endParaRPr>
          </a:p>
        </p:txBody>
      </p:sp>
      <p:sp>
        <p:nvSpPr>
          <p:cNvPr id="2" name="矩形 1"/>
          <p:cNvSpPr/>
          <p:nvPr/>
        </p:nvSpPr>
        <p:spPr>
          <a:xfrm>
            <a:off x="1331640" y="3075806"/>
            <a:ext cx="1415772" cy="338554"/>
          </a:xfrm>
          <a:prstGeom prst="rect">
            <a:avLst/>
          </a:prstGeom>
        </p:spPr>
        <p:txBody>
          <a:bodyPr wrap="none">
            <a:spAutoFit/>
          </a:bodyPr>
          <a:lstStyle/>
          <a:p>
            <a:r>
              <a:rPr lang="zh-CN" altLang="en-US" sz="1600" b="1" dirty="0" smtClean="0">
                <a:solidFill>
                  <a:schemeClr val="bg1">
                    <a:lumMod val="50000"/>
                  </a:schemeClr>
                </a:solidFill>
                <a:latin typeface="微软雅黑" pitchFamily="34" charset="-122"/>
                <a:ea typeface="微软雅黑" pitchFamily="34" charset="-122"/>
              </a:rPr>
              <a:t>非直出首屏：</a:t>
            </a:r>
            <a:endParaRPr lang="zh-CN" altLang="en-US" dirty="0"/>
          </a:p>
        </p:txBody>
      </p:sp>
      <p:sp>
        <p:nvSpPr>
          <p:cNvPr id="11" name="圆角矩形 10"/>
          <p:cNvSpPr/>
          <p:nvPr/>
        </p:nvSpPr>
        <p:spPr bwMode="auto">
          <a:xfrm>
            <a:off x="1403648" y="3507854"/>
            <a:ext cx="423227" cy="1152128"/>
          </a:xfrm>
          <a:prstGeom prst="roundRect">
            <a:avLst/>
          </a:prstGeom>
          <a:solidFill>
            <a:srgbClr val="FCBD00"/>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1800" b="1" dirty="0" smtClean="0">
                <a:solidFill>
                  <a:schemeClr val="bg1"/>
                </a:solidFill>
                <a:latin typeface="微软雅黑" panose="020B0503020204020204" pitchFamily="34" charset="-122"/>
                <a:ea typeface="微软雅黑" panose="020B0503020204020204" pitchFamily="34" charset="-122"/>
              </a:rPr>
              <a:t>浏览器</a:t>
            </a:r>
            <a:endParaRPr kumimoji="0" lang="zh-CN" alt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2343068" y="4381486"/>
            <a:ext cx="1152128" cy="288032"/>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1800" dirty="0" smtClean="0">
                <a:solidFill>
                  <a:schemeClr val="bg1"/>
                </a:solidFill>
                <a:latin typeface="微软雅黑" panose="020B0503020204020204" pitchFamily="34" charset="-122"/>
                <a:ea typeface="微软雅黑" panose="020B0503020204020204" pitchFamily="34" charset="-122"/>
              </a:rPr>
              <a:t>后台数据</a:t>
            </a:r>
            <a:endPar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3" name="圆角矩形 12"/>
          <p:cNvSpPr/>
          <p:nvPr/>
        </p:nvSpPr>
        <p:spPr bwMode="auto">
          <a:xfrm>
            <a:off x="2358333" y="3944670"/>
            <a:ext cx="1136863" cy="288032"/>
          </a:xfrm>
          <a:prstGeom prst="roundRect">
            <a:avLst/>
          </a:prstGeom>
          <a:solidFill>
            <a:srgbClr val="0070C0"/>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US" altLang="zh-CN" sz="1800" dirty="0" err="1" smtClean="0">
                <a:solidFill>
                  <a:schemeClr val="bg1"/>
                </a:solidFill>
                <a:latin typeface="微软雅黑" panose="020B0503020204020204" pitchFamily="34" charset="-122"/>
                <a:ea typeface="微软雅黑" panose="020B0503020204020204" pitchFamily="34" charset="-122"/>
              </a:rPr>
              <a:t>js</a:t>
            </a:r>
            <a:r>
              <a:rPr lang="en-US" altLang="zh-CN" sz="1800" dirty="0" smtClean="0">
                <a:solidFill>
                  <a:schemeClr val="bg1"/>
                </a:solidFill>
                <a:latin typeface="微软雅黑" panose="020B0503020204020204" pitchFamily="34" charset="-122"/>
                <a:ea typeface="微软雅黑" panose="020B0503020204020204" pitchFamily="34" charset="-122"/>
              </a:rPr>
              <a:t> </a:t>
            </a:r>
            <a:r>
              <a:rPr lang="en-US" altLang="zh-CN" sz="1800" dirty="0" err="1" smtClean="0">
                <a:solidFill>
                  <a:schemeClr val="bg1"/>
                </a:solidFill>
                <a:latin typeface="微软雅黑" panose="020B0503020204020204" pitchFamily="34" charset="-122"/>
                <a:ea typeface="微软雅黑" panose="020B0503020204020204" pitchFamily="34" charset="-122"/>
              </a:rPr>
              <a:t>css</a:t>
            </a:r>
            <a:endPar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4" name="圆角矩形 13"/>
          <p:cNvSpPr/>
          <p:nvPr/>
        </p:nvSpPr>
        <p:spPr bwMode="auto">
          <a:xfrm>
            <a:off x="2355018" y="3507854"/>
            <a:ext cx="1136862" cy="288032"/>
          </a:xfrm>
          <a:prstGeom prst="roundRect">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HTML</a:t>
            </a:r>
            <a:endPar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cxnSp>
        <p:nvCxnSpPr>
          <p:cNvPr id="15" name="直接箭头连接符 14"/>
          <p:cNvCxnSpPr>
            <a:endCxn id="14" idx="1"/>
          </p:cNvCxnSpPr>
          <p:nvPr/>
        </p:nvCxnSpPr>
        <p:spPr>
          <a:xfrm>
            <a:off x="1823558" y="3651870"/>
            <a:ext cx="531460" cy="0"/>
          </a:xfrm>
          <a:prstGeom prst="straightConnector1">
            <a:avLst/>
          </a:prstGeom>
          <a:ln w="38100">
            <a:solidFill>
              <a:srgbClr val="159B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1842141" y="4525502"/>
            <a:ext cx="516193" cy="0"/>
          </a:xfrm>
          <a:prstGeom prst="straightConnector1">
            <a:avLst/>
          </a:prstGeom>
          <a:ln w="38100">
            <a:solidFill>
              <a:srgbClr val="159B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a:off x="1811609" y="4077700"/>
            <a:ext cx="531459" cy="0"/>
          </a:xfrm>
          <a:prstGeom prst="straightConnector1">
            <a:avLst/>
          </a:prstGeom>
          <a:ln w="38100">
            <a:solidFill>
              <a:srgbClr val="159B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310730" y="3076130"/>
            <a:ext cx="1210588" cy="338554"/>
          </a:xfrm>
          <a:prstGeom prst="rect">
            <a:avLst/>
          </a:prstGeom>
        </p:spPr>
        <p:txBody>
          <a:bodyPr wrap="none">
            <a:spAutoFit/>
          </a:bodyPr>
          <a:lstStyle/>
          <a:p>
            <a:r>
              <a:rPr lang="zh-CN" altLang="en-US" sz="1600" b="1" dirty="0" smtClean="0">
                <a:solidFill>
                  <a:schemeClr val="bg1">
                    <a:lumMod val="50000"/>
                  </a:schemeClr>
                </a:solidFill>
                <a:latin typeface="微软雅黑" pitchFamily="34" charset="-122"/>
                <a:ea typeface="微软雅黑" pitchFamily="34" charset="-122"/>
              </a:rPr>
              <a:t>直出首屏：</a:t>
            </a:r>
            <a:endParaRPr lang="zh-CN" altLang="en-US" dirty="0"/>
          </a:p>
        </p:txBody>
      </p:sp>
      <p:sp>
        <p:nvSpPr>
          <p:cNvPr id="55" name="圆角矩形 54"/>
          <p:cNvSpPr/>
          <p:nvPr/>
        </p:nvSpPr>
        <p:spPr bwMode="auto">
          <a:xfrm>
            <a:off x="5382738" y="3508178"/>
            <a:ext cx="423227" cy="1152128"/>
          </a:xfrm>
          <a:prstGeom prst="roundRect">
            <a:avLst/>
          </a:prstGeom>
          <a:solidFill>
            <a:srgbClr val="FCBD00"/>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1800" b="1" dirty="0" smtClean="0">
                <a:solidFill>
                  <a:schemeClr val="bg1"/>
                </a:solidFill>
                <a:latin typeface="微软雅黑" panose="020B0503020204020204" pitchFamily="34" charset="-122"/>
                <a:ea typeface="微软雅黑" panose="020B0503020204020204" pitchFamily="34" charset="-122"/>
              </a:rPr>
              <a:t>浏览器</a:t>
            </a:r>
            <a:endParaRPr kumimoji="0" lang="zh-CN" alt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6" name="圆角矩形 55"/>
          <p:cNvSpPr/>
          <p:nvPr/>
        </p:nvSpPr>
        <p:spPr bwMode="auto">
          <a:xfrm>
            <a:off x="6360786" y="4299942"/>
            <a:ext cx="1136863" cy="288032"/>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1800" dirty="0" smtClean="0">
                <a:solidFill>
                  <a:schemeClr val="bg1"/>
                </a:solidFill>
                <a:latin typeface="微软雅黑" panose="020B0503020204020204" pitchFamily="34" charset="-122"/>
                <a:ea typeface="微软雅黑" panose="020B0503020204020204" pitchFamily="34" charset="-122"/>
              </a:rPr>
              <a:t>后台数据</a:t>
            </a:r>
            <a:endPar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7" name="圆角矩形 56"/>
          <p:cNvSpPr/>
          <p:nvPr/>
        </p:nvSpPr>
        <p:spPr bwMode="auto">
          <a:xfrm>
            <a:off x="6360786" y="3579862"/>
            <a:ext cx="1136863" cy="582202"/>
          </a:xfrm>
          <a:prstGeom prst="roundRect">
            <a:avLst/>
          </a:prstGeom>
          <a:solidFill>
            <a:srgbClr val="0070C0"/>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US" altLang="zh-CN" sz="1800" dirty="0" smtClean="0">
                <a:solidFill>
                  <a:schemeClr val="bg1"/>
                </a:solidFill>
                <a:latin typeface="微软雅黑" panose="020B0503020204020204" pitchFamily="34" charset="-122"/>
                <a:ea typeface="微软雅黑" panose="020B0503020204020204" pitchFamily="34" charset="-122"/>
              </a:rPr>
              <a:t>Node</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1800" dirty="0" smtClean="0">
                <a:solidFill>
                  <a:schemeClr val="bg1"/>
                </a:solidFill>
                <a:latin typeface="微软雅黑" panose="020B0503020204020204" pitchFamily="34" charset="-122"/>
                <a:ea typeface="微软雅黑" panose="020B0503020204020204" pitchFamily="34" charset="-122"/>
              </a:rPr>
              <a:t>服务器</a:t>
            </a:r>
            <a:endPar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cxnSp>
        <p:nvCxnSpPr>
          <p:cNvPr id="59" name="直接箭头连接符 58"/>
          <p:cNvCxnSpPr/>
          <p:nvPr/>
        </p:nvCxnSpPr>
        <p:spPr>
          <a:xfrm>
            <a:off x="5805965" y="3778265"/>
            <a:ext cx="531460" cy="0"/>
          </a:xfrm>
          <a:prstGeom prst="straightConnector1">
            <a:avLst/>
          </a:prstGeom>
          <a:ln w="38100">
            <a:solidFill>
              <a:srgbClr val="159B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57" idx="2"/>
            <a:endCxn id="56" idx="0"/>
          </p:cNvCxnSpPr>
          <p:nvPr/>
        </p:nvCxnSpPr>
        <p:spPr>
          <a:xfrm>
            <a:off x="6929218" y="4162064"/>
            <a:ext cx="0" cy="137878"/>
          </a:xfrm>
          <a:prstGeom prst="straightConnector1">
            <a:avLst/>
          </a:prstGeom>
          <a:ln w="0">
            <a:solidFill>
              <a:srgbClr val="159B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928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50"/>
                                        <p:tgtEl>
                                          <p:spTgt spid="15"/>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250"/>
                                        <p:tgtEl>
                                          <p:spTgt spid="4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250"/>
                                        <p:tgtEl>
                                          <p:spTgt spid="44"/>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250"/>
                                        <p:tgtEl>
                                          <p:spTgt spid="54"/>
                                        </p:tgtEl>
                                      </p:cBhvr>
                                    </p:animEffect>
                                  </p:childTnLst>
                                </p:cTn>
                              </p:par>
                            </p:childTnLst>
                          </p:cTn>
                        </p:par>
                        <p:par>
                          <p:cTn id="41" fill="hold">
                            <p:stCondLst>
                              <p:cond delay="25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250"/>
                                        <p:tgtEl>
                                          <p:spTgt spid="55"/>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250"/>
                                        <p:tgtEl>
                                          <p:spTgt spid="59"/>
                                        </p:tgtEl>
                                      </p:cBhvr>
                                    </p:animEffect>
                                  </p:childTnLst>
                                </p:cTn>
                              </p:par>
                            </p:childTnLst>
                          </p:cTn>
                        </p:par>
                        <p:par>
                          <p:cTn id="49" fill="hold">
                            <p:stCondLst>
                              <p:cond delay="750"/>
                            </p:stCondLst>
                            <p:childTnLst>
                              <p:par>
                                <p:cTn id="50" presetID="10" presetClass="entr" presetSubtype="0"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250"/>
                                        <p:tgtEl>
                                          <p:spTgt spid="58"/>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250"/>
                                        <p:tgtEl>
                                          <p:spTgt spid="57"/>
                                        </p:tgtEl>
                                      </p:cBhvr>
                                    </p:animEffect>
                                  </p:childTnLst>
                                </p:cTn>
                              </p:par>
                            </p:childTnLst>
                          </p:cTn>
                        </p:par>
                        <p:par>
                          <p:cTn id="57" fill="hold">
                            <p:stCondLst>
                              <p:cond delay="1250"/>
                            </p:stCondLst>
                            <p:childTnLst>
                              <p:par>
                                <p:cTn id="58" presetID="10" presetClass="entr" presetSubtype="0" fill="hold"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250"/>
                                        <p:tgtEl>
                                          <p:spTgt spid="63"/>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 grpId="0"/>
      <p:bldP spid="11" grpId="0" animBg="1"/>
      <p:bldP spid="12" grpId="0" animBg="1"/>
      <p:bldP spid="13" grpId="0" animBg="1"/>
      <p:bldP spid="14" grpId="0" animBg="1"/>
      <p:bldP spid="54" grpId="0"/>
      <p:bldP spid="55" grpId="0" animBg="1"/>
      <p:bldP spid="56" grpId="0" animBg="1"/>
      <p:bldP spid="5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4693916" cy="349276"/>
            <a:chOff x="-144016" y="419873"/>
            <a:chExt cx="5544688" cy="464516"/>
          </a:xfrm>
        </p:grpSpPr>
        <p:sp>
          <p:nvSpPr>
            <p:cNvPr id="28" name="TextBox 27"/>
            <p:cNvSpPr txBox="1"/>
            <p:nvPr/>
          </p:nvSpPr>
          <p:spPr>
            <a:xfrm>
              <a:off x="255643" y="434133"/>
              <a:ext cx="5145029"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开发</a:t>
              </a:r>
              <a:r>
                <a:rPr lang="zh-CN" altLang="en-US" sz="1600" b="1" dirty="0" smtClean="0">
                  <a:solidFill>
                    <a:srgbClr val="159BFF"/>
                  </a:solidFill>
                  <a:latin typeface="微软雅黑" pitchFamily="34" charset="-122"/>
                  <a:ea typeface="微软雅黑" pitchFamily="34" charset="-122"/>
                </a:rPr>
                <a:t>调试</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直出代码本地开发调试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13" name="Rectangle 3"/>
          <p:cNvSpPr>
            <a:spLocks noChangeArrowheads="1"/>
          </p:cNvSpPr>
          <p:nvPr/>
        </p:nvSpPr>
        <p:spPr bwMode="auto">
          <a:xfrm>
            <a:off x="683568" y="2399660"/>
            <a:ext cx="763284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A9B7C6"/>
                </a:solidFill>
                <a:effectLst/>
                <a:latin typeface="微软雅黑" pitchFamily="34" charset="-122"/>
                <a:ea typeface="微软雅黑" pitchFamily="34" charset="-122"/>
                <a:cs typeface="宋体" pitchFamily="2" charset="-122"/>
              </a:rPr>
              <a:t>firedragon </a:t>
            </a:r>
            <a:r>
              <a:rPr kumimoji="0" lang="zh-CN" altLang="zh-CN" sz="1800" b="1" i="0" u="none" strike="noStrike" cap="none" normalizeH="0" baseline="0" smtClean="0">
                <a:ln>
                  <a:noFill/>
                </a:ln>
                <a:solidFill>
                  <a:srgbClr val="FFC66D"/>
                </a:solidFill>
                <a:effectLst/>
                <a:latin typeface="微软雅黑" pitchFamily="34" charset="-122"/>
                <a:ea typeface="微软雅黑" pitchFamily="34" charset="-122"/>
                <a:cs typeface="宋体" pitchFamily="2" charset="-122"/>
              </a:rPr>
              <a:t>init </a:t>
            </a:r>
            <a:r>
              <a:rPr kumimoji="0" lang="zh-CN" altLang="zh-CN" sz="1800" b="1" i="0" u="none" strike="noStrike" cap="none" normalizeH="0" baseline="0" smtClean="0">
                <a:ln>
                  <a:noFill/>
                </a:ln>
                <a:solidFill>
                  <a:srgbClr val="808080"/>
                </a:solidFill>
                <a:effectLst/>
                <a:latin typeface="微软雅黑" pitchFamily="34" charset="-122"/>
                <a:ea typeface="微软雅黑" pitchFamily="34" charset="-122"/>
                <a:cs typeface="宋体" pitchFamily="2" charset="-122"/>
              </a:rPr>
              <a:t>// </a:t>
            </a:r>
            <a:r>
              <a:rPr kumimoji="0" lang="zh-CN" sz="1800" b="1" i="0" u="none" strike="noStrike" cap="none" normalizeH="0" baseline="0" smtClean="0">
                <a:ln>
                  <a:noFill/>
                </a:ln>
                <a:solidFill>
                  <a:srgbClr val="808080"/>
                </a:solidFill>
                <a:effectLst/>
                <a:latin typeface="微软雅黑" pitchFamily="34" charset="-122"/>
                <a:ea typeface="微软雅黑" pitchFamily="34" charset="-122"/>
                <a:cs typeface="宋体" pitchFamily="2" charset="-122"/>
              </a:rPr>
              <a:t>初始化路由配置</a:t>
            </a:r>
            <a:endParaRPr kumimoji="0" lang="zh-CN" sz="1800" b="1"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p:txBody>
      </p:sp>
      <p:sp>
        <p:nvSpPr>
          <p:cNvPr id="14" name="Rectangle 3"/>
          <p:cNvSpPr>
            <a:spLocks noChangeArrowheads="1"/>
          </p:cNvSpPr>
          <p:nvPr/>
        </p:nvSpPr>
        <p:spPr bwMode="auto">
          <a:xfrm>
            <a:off x="683568" y="3090321"/>
            <a:ext cx="763284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firedragon</a:t>
            </a:r>
            <a:r>
              <a:rPr kumimoji="0" lang="zh-CN" altLang="zh-CN" sz="18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 </a:t>
            </a:r>
            <a:r>
              <a:rPr kumimoji="0" lang="zh-CN" altLang="zh-CN" sz="18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 </a:t>
            </a:r>
            <a:r>
              <a:rPr lang="zh-CN" altLang="en-US" sz="1800" b="1" dirty="0" smtClean="0">
                <a:solidFill>
                  <a:srgbClr val="808080"/>
                </a:solidFill>
                <a:latin typeface="微软雅黑" pitchFamily="34" charset="-122"/>
                <a:ea typeface="微软雅黑" pitchFamily="34" charset="-122"/>
                <a:cs typeface="宋体" pitchFamily="2" charset="-122"/>
              </a:rPr>
              <a:t>读取路由配置文件，启动服务</a:t>
            </a:r>
            <a:endParaRPr kumimoji="0" lang="zh-CN" sz="1800" b="1"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2" name="Rectangle 1"/>
          <p:cNvSpPr>
            <a:spLocks noChangeArrowheads="1"/>
          </p:cNvSpPr>
          <p:nvPr/>
        </p:nvSpPr>
        <p:spPr bwMode="auto">
          <a:xfrm>
            <a:off x="684041" y="1635646"/>
            <a:ext cx="763284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A9B7C6"/>
                </a:solidFill>
                <a:effectLst/>
                <a:latin typeface="微软雅黑" pitchFamily="34" charset="-122"/>
                <a:ea typeface="微软雅黑" pitchFamily="34" charset="-122"/>
                <a:cs typeface="宋体" pitchFamily="2" charset="-122"/>
              </a:rPr>
              <a:t>tnpm </a:t>
            </a:r>
            <a:r>
              <a:rPr kumimoji="0" lang="zh-CN" altLang="zh-CN" sz="1800" b="1" i="0" u="none" strike="noStrike" cap="none" normalizeH="0" baseline="0" smtClean="0">
                <a:ln>
                  <a:noFill/>
                </a:ln>
                <a:solidFill>
                  <a:srgbClr val="FFC66D"/>
                </a:solidFill>
                <a:effectLst/>
                <a:latin typeface="微软雅黑" pitchFamily="34" charset="-122"/>
                <a:ea typeface="微软雅黑" pitchFamily="34" charset="-122"/>
                <a:cs typeface="宋体" pitchFamily="2" charset="-122"/>
              </a:rPr>
              <a:t>install </a:t>
            </a:r>
            <a:r>
              <a:rPr kumimoji="0" lang="zh-CN" altLang="zh-CN" sz="1800" b="1" i="0" u="none" strike="noStrike" cap="none" normalizeH="0" baseline="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800" b="1" i="0" u="none" strike="noStrike" cap="none" normalizeH="0" baseline="0" smtClean="0">
                <a:ln>
                  <a:noFill/>
                </a:ln>
                <a:solidFill>
                  <a:srgbClr val="FFC66D"/>
                </a:solidFill>
                <a:effectLst/>
                <a:latin typeface="微软雅黑" pitchFamily="34" charset="-122"/>
                <a:ea typeface="微软雅黑" pitchFamily="34" charset="-122"/>
                <a:cs typeface="宋体" pitchFamily="2" charset="-122"/>
              </a:rPr>
              <a:t>g </a:t>
            </a:r>
            <a:r>
              <a:rPr kumimoji="0" lang="zh-CN" altLang="zh-CN" sz="1800" b="1" i="0" u="none" strike="noStrike" cap="none" normalizeH="0" baseline="0" smtClean="0">
                <a:ln>
                  <a:noFill/>
                </a:ln>
                <a:solidFill>
                  <a:srgbClr val="A9B7C6"/>
                </a:solidFill>
                <a:effectLst/>
                <a:latin typeface="微软雅黑" pitchFamily="34" charset="-122"/>
                <a:ea typeface="微软雅黑" pitchFamily="34" charset="-122"/>
                <a:cs typeface="宋体" pitchFamily="2" charset="-122"/>
              </a:rPr>
              <a:t>@tencent/firedragon </a:t>
            </a:r>
            <a:r>
              <a:rPr kumimoji="0" lang="zh-CN" altLang="zh-CN" sz="1800" b="1" i="0" u="none" strike="noStrike" cap="none" normalizeH="0" baseline="0" smtClean="0">
                <a:ln>
                  <a:noFill/>
                </a:ln>
                <a:solidFill>
                  <a:srgbClr val="808080"/>
                </a:solidFill>
                <a:effectLst/>
                <a:latin typeface="微软雅黑" pitchFamily="34" charset="-122"/>
                <a:ea typeface="微软雅黑" pitchFamily="34" charset="-122"/>
                <a:cs typeface="宋体" pitchFamily="2" charset="-122"/>
              </a:rPr>
              <a:t>// </a:t>
            </a:r>
            <a:r>
              <a:rPr kumimoji="0" lang="zh-CN" sz="1800" b="1" i="0" u="none" strike="noStrike" cap="none" normalizeH="0" baseline="0" smtClean="0">
                <a:ln>
                  <a:noFill/>
                </a:ln>
                <a:solidFill>
                  <a:srgbClr val="808080"/>
                </a:solidFill>
                <a:effectLst/>
                <a:latin typeface="微软雅黑" pitchFamily="34" charset="-122"/>
                <a:ea typeface="微软雅黑" pitchFamily="34" charset="-122"/>
                <a:cs typeface="宋体" pitchFamily="2" charset="-122"/>
              </a:rPr>
              <a:t>安装命令</a:t>
            </a:r>
            <a:endParaRPr kumimoji="0" lang="zh-CN" sz="1800" b="1"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18527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973835" cy="349276"/>
            <a:chOff x="-144016" y="419873"/>
            <a:chExt cx="4694092" cy="464516"/>
          </a:xfrm>
        </p:grpSpPr>
        <p:sp>
          <p:nvSpPr>
            <p:cNvPr id="28" name="TextBox 27"/>
            <p:cNvSpPr txBox="1"/>
            <p:nvPr/>
          </p:nvSpPr>
          <p:spPr>
            <a:xfrm>
              <a:off x="255643" y="434133"/>
              <a:ext cx="4294433"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开发调试</a:t>
              </a:r>
              <a:r>
                <a:rPr lang="en-US" altLang="zh-CN" sz="1600" b="1" dirty="0" smtClean="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流程</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57" name="TextBox 56"/>
          <p:cNvSpPr txBox="1"/>
          <p:nvPr/>
        </p:nvSpPr>
        <p:spPr>
          <a:xfrm>
            <a:off x="591085" y="3205236"/>
            <a:ext cx="700833" cy="400110"/>
          </a:xfrm>
          <a:prstGeom prst="rect">
            <a:avLst/>
          </a:prstGeom>
          <a:noFill/>
        </p:spPr>
        <p:txBody>
          <a:bodyPr wrap="none" rtlCol="0">
            <a:spAutoFit/>
          </a:bodyPr>
          <a:lstStyle/>
          <a:p>
            <a:pPr algn="ctr"/>
            <a:r>
              <a:rPr lang="zh-CN" altLang="en-US" sz="2000" b="1" dirty="0" smtClean="0">
                <a:solidFill>
                  <a:srgbClr val="159BFF"/>
                </a:solidFill>
              </a:rPr>
              <a:t>源码</a:t>
            </a:r>
            <a:endParaRPr lang="zh-CN" altLang="en-US" sz="2000" b="1" dirty="0">
              <a:solidFill>
                <a:srgbClr val="159BFF"/>
              </a:solidFill>
            </a:endParaRPr>
          </a:p>
        </p:txBody>
      </p:sp>
      <p:pic>
        <p:nvPicPr>
          <p:cNvPr id="6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812360" y="2695799"/>
            <a:ext cx="618844" cy="40196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7642325" y="3205236"/>
            <a:ext cx="958917" cy="400110"/>
          </a:xfrm>
          <a:prstGeom prst="rect">
            <a:avLst/>
          </a:prstGeom>
          <a:noFill/>
        </p:spPr>
        <p:txBody>
          <a:bodyPr wrap="none" rtlCol="0">
            <a:spAutoFit/>
          </a:bodyPr>
          <a:lstStyle/>
          <a:p>
            <a:pPr algn="ctr"/>
            <a:r>
              <a:rPr lang="zh-CN" altLang="en-US" sz="2000" b="1" dirty="0" smtClean="0">
                <a:solidFill>
                  <a:srgbClr val="159BFF"/>
                </a:solidFill>
              </a:rPr>
              <a:t>浏览器</a:t>
            </a:r>
            <a:endParaRPr lang="zh-CN" altLang="en-US" sz="2000" b="1" dirty="0">
              <a:solidFill>
                <a:srgbClr val="159BFF"/>
              </a:solidFill>
            </a:endParaRPr>
          </a:p>
        </p:txBody>
      </p:sp>
      <p:cxnSp>
        <p:nvCxnSpPr>
          <p:cNvPr id="64" name="直接箭头连接符 63"/>
          <p:cNvCxnSpPr/>
          <p:nvPr/>
        </p:nvCxnSpPr>
        <p:spPr>
          <a:xfrm>
            <a:off x="1150144" y="2936173"/>
            <a:ext cx="6658528" cy="0"/>
          </a:xfrm>
          <a:prstGeom prst="straightConnector1">
            <a:avLst/>
          </a:prstGeom>
          <a:ln w="19050">
            <a:gradFill flip="none" rotWithShape="1">
              <a:gsLst>
                <a:gs pos="100000">
                  <a:srgbClr val="0099FF"/>
                </a:gs>
                <a:gs pos="0">
                  <a:srgbClr val="0099FF"/>
                </a:gs>
                <a:gs pos="46000">
                  <a:srgbClr val="0099FF"/>
                </a:gs>
              </a:gsLst>
              <a:lin ang="0" scaled="1"/>
              <a:tileRect/>
            </a:gradFill>
            <a:tailEnd type="stealth" w="lg" len="lg"/>
          </a:ln>
          <a:effectLst>
            <a:glow>
              <a:schemeClr val="bg1"/>
            </a:glow>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2614780" y="2851114"/>
            <a:ext cx="144016" cy="144016"/>
          </a:xfrm>
          <a:prstGeom prst="ellipse">
            <a:avLst/>
          </a:prstGeom>
          <a:solidFill>
            <a:srgbClr val="0099FF"/>
          </a:solidFill>
          <a:ln w="19050">
            <a:solidFill>
              <a:srgbClr val="159BFF"/>
            </a:solidFill>
            <a:tailEnd type="arrow"/>
          </a:ln>
          <a:effectLst>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3" name="组合 72"/>
          <p:cNvGrpSpPr/>
          <p:nvPr/>
        </p:nvGrpSpPr>
        <p:grpSpPr>
          <a:xfrm>
            <a:off x="1839383" y="1955718"/>
            <a:ext cx="1708879" cy="818438"/>
            <a:chOff x="2287056" y="2898595"/>
            <a:chExt cx="1708879" cy="818438"/>
          </a:xfrm>
        </p:grpSpPr>
        <p:sp>
          <p:nvSpPr>
            <p:cNvPr id="78" name="圆角矩形 16"/>
            <p:cNvSpPr/>
            <p:nvPr/>
          </p:nvSpPr>
          <p:spPr>
            <a:xfrm>
              <a:off x="2287056" y="2898595"/>
              <a:ext cx="1708879" cy="818438"/>
            </a:xfrm>
            <a:custGeom>
              <a:avLst/>
              <a:gdLst/>
              <a:ahLst/>
              <a:cxnLst/>
              <a:rect l="l" t="t" r="r" b="b"/>
              <a:pathLst>
                <a:path w="1512168" h="724227">
                  <a:moveTo>
                    <a:pt x="96013" y="0"/>
                  </a:moveTo>
                  <a:lnTo>
                    <a:pt x="1416155" y="0"/>
                  </a:lnTo>
                  <a:cubicBezTo>
                    <a:pt x="1469182" y="0"/>
                    <a:pt x="1512168" y="42986"/>
                    <a:pt x="1512168" y="96013"/>
                  </a:cubicBezTo>
                  <a:lnTo>
                    <a:pt x="1512168" y="480051"/>
                  </a:lnTo>
                  <a:cubicBezTo>
                    <a:pt x="1512168" y="533078"/>
                    <a:pt x="1469182" y="576064"/>
                    <a:pt x="1416155" y="576064"/>
                  </a:cubicBezTo>
                  <a:lnTo>
                    <a:pt x="842018" y="576064"/>
                  </a:lnTo>
                  <a:lnTo>
                    <a:pt x="756084" y="724227"/>
                  </a:lnTo>
                  <a:lnTo>
                    <a:pt x="670150" y="576064"/>
                  </a:lnTo>
                  <a:lnTo>
                    <a:pt x="96013" y="576064"/>
                  </a:lnTo>
                  <a:cubicBezTo>
                    <a:pt x="42986" y="576064"/>
                    <a:pt x="0" y="533078"/>
                    <a:pt x="0" y="480051"/>
                  </a:cubicBezTo>
                  <a:lnTo>
                    <a:pt x="0" y="96013"/>
                  </a:lnTo>
                  <a:cubicBezTo>
                    <a:pt x="0" y="42986"/>
                    <a:pt x="42986" y="0"/>
                    <a:pt x="96013" y="0"/>
                  </a:cubicBezTo>
                  <a:close/>
                </a:path>
              </a:pathLst>
            </a:custGeom>
            <a:solidFill>
              <a:srgbClr val="159BFF"/>
            </a:solidFill>
            <a:ln w="19050">
              <a:noFill/>
              <a:tailEnd type="arrow"/>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9" name="TextBox 78"/>
            <p:cNvSpPr txBox="1"/>
            <p:nvPr/>
          </p:nvSpPr>
          <p:spPr>
            <a:xfrm>
              <a:off x="2848004" y="3041549"/>
              <a:ext cx="572913" cy="400110"/>
            </a:xfrm>
            <a:prstGeom prst="rect">
              <a:avLst/>
            </a:prstGeom>
            <a:noFill/>
          </p:spPr>
          <p:txBody>
            <a:bodyPr wrap="none" rtlCol="0">
              <a:spAutoFit/>
            </a:bodyPr>
            <a:lstStyle/>
            <a:p>
              <a:pPr algn="ctr"/>
              <a:r>
                <a:rPr lang="en-US" altLang="zh-CN" sz="2000" b="1" dirty="0" err="1" smtClean="0">
                  <a:solidFill>
                    <a:schemeClr val="bg1"/>
                  </a:solidFill>
                </a:rPr>
                <a:t>dev</a:t>
              </a:r>
              <a:endParaRPr lang="en-US" altLang="zh-CN" sz="2000" b="1" dirty="0" smtClean="0">
                <a:solidFill>
                  <a:schemeClr val="bg1"/>
                </a:solidFill>
              </a:endParaRPr>
            </a:p>
          </p:txBody>
        </p:sp>
      </p:grpSp>
      <p:sp>
        <p:nvSpPr>
          <p:cNvPr id="74" name="椭圆 73"/>
          <p:cNvSpPr/>
          <p:nvPr/>
        </p:nvSpPr>
        <p:spPr>
          <a:xfrm>
            <a:off x="6399037" y="2857738"/>
            <a:ext cx="144016" cy="144016"/>
          </a:xfrm>
          <a:prstGeom prst="ellipse">
            <a:avLst/>
          </a:prstGeom>
          <a:solidFill>
            <a:srgbClr val="159BFF"/>
          </a:solidFill>
          <a:ln w="19050">
            <a:solidFill>
              <a:srgbClr val="159BFF"/>
            </a:solidFill>
            <a:tailEnd type="arrow"/>
          </a:ln>
          <a:effectLst>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5" name="组合 74"/>
          <p:cNvGrpSpPr/>
          <p:nvPr/>
        </p:nvGrpSpPr>
        <p:grpSpPr>
          <a:xfrm>
            <a:off x="5616605" y="1953934"/>
            <a:ext cx="1708879" cy="818438"/>
            <a:chOff x="2287056" y="2898595"/>
            <a:chExt cx="1708879" cy="818438"/>
          </a:xfrm>
        </p:grpSpPr>
        <p:sp>
          <p:nvSpPr>
            <p:cNvPr id="76" name="圆角矩形 16"/>
            <p:cNvSpPr/>
            <p:nvPr/>
          </p:nvSpPr>
          <p:spPr>
            <a:xfrm>
              <a:off x="2287056" y="2898595"/>
              <a:ext cx="1708879" cy="818438"/>
            </a:xfrm>
            <a:custGeom>
              <a:avLst/>
              <a:gdLst/>
              <a:ahLst/>
              <a:cxnLst/>
              <a:rect l="l" t="t" r="r" b="b"/>
              <a:pathLst>
                <a:path w="1512168" h="724227">
                  <a:moveTo>
                    <a:pt x="96013" y="0"/>
                  </a:moveTo>
                  <a:lnTo>
                    <a:pt x="1416155" y="0"/>
                  </a:lnTo>
                  <a:cubicBezTo>
                    <a:pt x="1469182" y="0"/>
                    <a:pt x="1512168" y="42986"/>
                    <a:pt x="1512168" y="96013"/>
                  </a:cubicBezTo>
                  <a:lnTo>
                    <a:pt x="1512168" y="480051"/>
                  </a:lnTo>
                  <a:cubicBezTo>
                    <a:pt x="1512168" y="533078"/>
                    <a:pt x="1469182" y="576064"/>
                    <a:pt x="1416155" y="576064"/>
                  </a:cubicBezTo>
                  <a:lnTo>
                    <a:pt x="842018" y="576064"/>
                  </a:lnTo>
                  <a:lnTo>
                    <a:pt x="756084" y="724227"/>
                  </a:lnTo>
                  <a:lnTo>
                    <a:pt x="670150" y="576064"/>
                  </a:lnTo>
                  <a:lnTo>
                    <a:pt x="96013" y="576064"/>
                  </a:lnTo>
                  <a:cubicBezTo>
                    <a:pt x="42986" y="576064"/>
                    <a:pt x="0" y="533078"/>
                    <a:pt x="0" y="480051"/>
                  </a:cubicBezTo>
                  <a:lnTo>
                    <a:pt x="0" y="96013"/>
                  </a:lnTo>
                  <a:cubicBezTo>
                    <a:pt x="0" y="42986"/>
                    <a:pt x="42986" y="0"/>
                    <a:pt x="96013" y="0"/>
                  </a:cubicBezTo>
                  <a:close/>
                </a:path>
              </a:pathLst>
            </a:custGeom>
            <a:solidFill>
              <a:srgbClr val="159BFF"/>
            </a:solidFill>
            <a:ln w="19050">
              <a:noFill/>
              <a:tailEnd type="arrow"/>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7" name="TextBox 76"/>
            <p:cNvSpPr txBox="1"/>
            <p:nvPr/>
          </p:nvSpPr>
          <p:spPr>
            <a:xfrm>
              <a:off x="2697302" y="3043333"/>
              <a:ext cx="888385" cy="400110"/>
            </a:xfrm>
            <a:prstGeom prst="rect">
              <a:avLst/>
            </a:prstGeom>
            <a:noFill/>
          </p:spPr>
          <p:txBody>
            <a:bodyPr wrap="none" rtlCol="0">
              <a:spAutoFit/>
            </a:bodyPr>
            <a:lstStyle/>
            <a:p>
              <a:pPr algn="ctr"/>
              <a:r>
                <a:rPr lang="en-US" altLang="zh-CN" sz="2000" b="1" dirty="0" smtClean="0">
                  <a:solidFill>
                    <a:schemeClr val="bg1"/>
                  </a:solidFill>
                </a:rPr>
                <a:t>fiddler</a:t>
              </a:r>
              <a:endParaRPr lang="en-US" altLang="zh-CN" sz="2000" dirty="0">
                <a:solidFill>
                  <a:schemeClr val="bg1"/>
                </a:solidFill>
              </a:endParaRPr>
            </a:p>
          </p:txBody>
        </p:sp>
      </p:grpSp>
      <p:pic>
        <p:nvPicPr>
          <p:cNvPr id="1026" name="Picture 2" descr="C:\Users\richieli\Desktop\noun_883686_c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928" y="2642151"/>
            <a:ext cx="607145" cy="588044"/>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1115616" y="2931790"/>
            <a:ext cx="1297419" cy="276999"/>
          </a:xfrm>
          <a:prstGeom prst="rect">
            <a:avLst/>
          </a:prstGeom>
        </p:spPr>
        <p:txBody>
          <a:bodyPr wrap="square">
            <a:spAutoFit/>
          </a:bodyPr>
          <a:lstStyle/>
          <a:p>
            <a:pPr algn="ctr"/>
            <a:r>
              <a:rPr lang="en-US" altLang="zh-CN" sz="1200" b="1" dirty="0" err="1" smtClean="0">
                <a:solidFill>
                  <a:schemeClr val="bg1">
                    <a:lumMod val="50000"/>
                  </a:schemeClr>
                </a:solidFill>
                <a:latin typeface="微软雅黑" pitchFamily="34" charset="-122"/>
                <a:ea typeface="微软雅黑" pitchFamily="34" charset="-122"/>
              </a:rPr>
              <a:t>npm</a:t>
            </a:r>
            <a:r>
              <a:rPr lang="en-US" altLang="zh-CN" sz="1200" b="1" dirty="0" smtClean="0">
                <a:solidFill>
                  <a:schemeClr val="bg1">
                    <a:lumMod val="50000"/>
                  </a:schemeClr>
                </a:solidFill>
                <a:latin typeface="微软雅黑" pitchFamily="34" charset="-122"/>
                <a:ea typeface="微软雅黑" pitchFamily="34" charset="-122"/>
              </a:rPr>
              <a:t> start</a:t>
            </a:r>
            <a:endParaRPr lang="en-US" altLang="zh-CN" sz="1200" b="1" dirty="0">
              <a:solidFill>
                <a:schemeClr val="bg1">
                  <a:lumMod val="50000"/>
                </a:schemeClr>
              </a:solidFill>
              <a:latin typeface="微软雅黑" pitchFamily="34" charset="-122"/>
              <a:ea typeface="微软雅黑" pitchFamily="34" charset="-122"/>
            </a:endParaRPr>
          </a:p>
        </p:txBody>
      </p:sp>
      <p:sp>
        <p:nvSpPr>
          <p:cNvPr id="20" name="椭圆 19"/>
          <p:cNvSpPr/>
          <p:nvPr/>
        </p:nvSpPr>
        <p:spPr>
          <a:xfrm>
            <a:off x="4499992" y="2864165"/>
            <a:ext cx="144016" cy="144016"/>
          </a:xfrm>
          <a:prstGeom prst="ellipse">
            <a:avLst/>
          </a:prstGeom>
          <a:solidFill>
            <a:srgbClr val="0099FF"/>
          </a:solidFill>
          <a:ln w="19050">
            <a:solidFill>
              <a:srgbClr val="159BFF"/>
            </a:solidFill>
            <a:tailEnd type="arrow"/>
          </a:ln>
          <a:effectLst>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 name="组合 20"/>
          <p:cNvGrpSpPr/>
          <p:nvPr/>
        </p:nvGrpSpPr>
        <p:grpSpPr>
          <a:xfrm flipV="1">
            <a:off x="3710524" y="3122135"/>
            <a:ext cx="1708879" cy="796393"/>
            <a:chOff x="2287056" y="2898595"/>
            <a:chExt cx="1708879" cy="818438"/>
          </a:xfrm>
        </p:grpSpPr>
        <p:sp>
          <p:nvSpPr>
            <p:cNvPr id="22" name="圆角矩形 16"/>
            <p:cNvSpPr/>
            <p:nvPr/>
          </p:nvSpPr>
          <p:spPr>
            <a:xfrm>
              <a:off x="2287056" y="2898595"/>
              <a:ext cx="1708879" cy="818438"/>
            </a:xfrm>
            <a:custGeom>
              <a:avLst/>
              <a:gdLst/>
              <a:ahLst/>
              <a:cxnLst/>
              <a:rect l="l" t="t" r="r" b="b"/>
              <a:pathLst>
                <a:path w="1512168" h="724227">
                  <a:moveTo>
                    <a:pt x="96013" y="0"/>
                  </a:moveTo>
                  <a:lnTo>
                    <a:pt x="1416155" y="0"/>
                  </a:lnTo>
                  <a:cubicBezTo>
                    <a:pt x="1469182" y="0"/>
                    <a:pt x="1512168" y="42986"/>
                    <a:pt x="1512168" y="96013"/>
                  </a:cubicBezTo>
                  <a:lnTo>
                    <a:pt x="1512168" y="480051"/>
                  </a:lnTo>
                  <a:cubicBezTo>
                    <a:pt x="1512168" y="533078"/>
                    <a:pt x="1469182" y="576064"/>
                    <a:pt x="1416155" y="576064"/>
                  </a:cubicBezTo>
                  <a:lnTo>
                    <a:pt x="842018" y="576064"/>
                  </a:lnTo>
                  <a:lnTo>
                    <a:pt x="756084" y="724227"/>
                  </a:lnTo>
                  <a:lnTo>
                    <a:pt x="670150" y="576064"/>
                  </a:lnTo>
                  <a:lnTo>
                    <a:pt x="96013" y="576064"/>
                  </a:lnTo>
                  <a:cubicBezTo>
                    <a:pt x="42986" y="576064"/>
                    <a:pt x="0" y="533078"/>
                    <a:pt x="0" y="480051"/>
                  </a:cubicBezTo>
                  <a:lnTo>
                    <a:pt x="0" y="96013"/>
                  </a:lnTo>
                  <a:cubicBezTo>
                    <a:pt x="0" y="42986"/>
                    <a:pt x="42986" y="0"/>
                    <a:pt x="96013" y="0"/>
                  </a:cubicBezTo>
                  <a:close/>
                </a:path>
              </a:pathLst>
            </a:custGeom>
            <a:solidFill>
              <a:srgbClr val="159BFF"/>
            </a:solidFill>
            <a:ln w="19050">
              <a:noFill/>
              <a:tailEnd type="arrow"/>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3" name="TextBox 22"/>
            <p:cNvSpPr txBox="1"/>
            <p:nvPr/>
          </p:nvSpPr>
          <p:spPr>
            <a:xfrm rot="10800000">
              <a:off x="2488193" y="3036007"/>
              <a:ext cx="1292533" cy="411185"/>
            </a:xfrm>
            <a:prstGeom prst="rect">
              <a:avLst/>
            </a:prstGeom>
            <a:noFill/>
          </p:spPr>
          <p:txBody>
            <a:bodyPr wrap="none" rtlCol="0">
              <a:spAutoFit/>
            </a:bodyPr>
            <a:lstStyle/>
            <a:p>
              <a:pPr algn="ctr"/>
              <a:r>
                <a:rPr lang="en-US" altLang="zh-CN" sz="2000" b="1" dirty="0" err="1" smtClean="0">
                  <a:solidFill>
                    <a:schemeClr val="bg1"/>
                  </a:solidFill>
                </a:rPr>
                <a:t>firedragon</a:t>
              </a:r>
              <a:endParaRPr lang="en-US" altLang="zh-CN" sz="2000" b="1" dirty="0" smtClean="0">
                <a:solidFill>
                  <a:schemeClr val="bg1"/>
                </a:solidFill>
              </a:endParaRPr>
            </a:p>
          </p:txBody>
        </p:sp>
      </p:grpSp>
    </p:spTree>
    <p:extLst>
      <p:ext uri="{BB962C8B-B14F-4D97-AF65-F5344CB8AC3E}">
        <p14:creationId xmlns:p14="http://schemas.microsoft.com/office/powerpoint/2010/main" val="332602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250"/>
                                        <p:tgtEl>
                                          <p:spTgt spid="72"/>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25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250"/>
                                        <p:tgtEl>
                                          <p:spTgt spid="74"/>
                                        </p:tgtEl>
                                      </p:cBhvr>
                                    </p:animEffect>
                                  </p:childTnLst>
                                </p:cTn>
                              </p:par>
                            </p:childTnLst>
                          </p:cTn>
                        </p:par>
                        <p:par>
                          <p:cTn id="22" fill="hold">
                            <p:stCondLst>
                              <p:cond delay="250"/>
                            </p:stCondLst>
                            <p:childTnLst>
                              <p:par>
                                <p:cTn id="23" presetID="10" presetClass="entr" presetSubtype="0"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25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250"/>
                                        <p:tgtEl>
                                          <p:spTgt spid="20"/>
                                        </p:tgtEl>
                                      </p:cBhvr>
                                    </p:animEffect>
                                  </p:childTnLst>
                                </p:cTn>
                              </p:par>
                            </p:childTnLst>
                          </p:cTn>
                        </p:par>
                        <p:par>
                          <p:cTn id="31" fill="hold">
                            <p:stCondLst>
                              <p:cond delay="250"/>
                            </p:stCondLst>
                            <p:childTnLst>
                              <p:par>
                                <p:cTn id="32" presetID="10" presetClass="entr" presetSubtype="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250"/>
                                        <p:tgtEl>
                                          <p:spTgt spid="20"/>
                                        </p:tgtEl>
                                      </p:cBhvr>
                                    </p:animEffect>
                                    <p:set>
                                      <p:cBhvr>
                                        <p:cTn id="39" dur="1" fill="hold">
                                          <p:stCondLst>
                                            <p:cond delay="249"/>
                                          </p:stCondLst>
                                        </p:cTn>
                                        <p:tgtEl>
                                          <p:spTgt spid="20"/>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50"/>
                                        <p:tgtEl>
                                          <p:spTgt spid="21"/>
                                        </p:tgtEl>
                                      </p:cBhvr>
                                    </p:animEffect>
                                    <p:set>
                                      <p:cBhvr>
                                        <p:cTn id="42" dur="1" fill="hold">
                                          <p:stCondLst>
                                            <p:cond delay="24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25" grpId="0"/>
      <p:bldP spid="20" grpId="0" animBg="1"/>
      <p:bldP spid="20"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469779" cy="349276"/>
            <a:chOff x="-144016" y="419873"/>
            <a:chExt cx="4098676" cy="464516"/>
          </a:xfrm>
        </p:grpSpPr>
        <p:sp>
          <p:nvSpPr>
            <p:cNvPr id="28" name="TextBox 27"/>
            <p:cNvSpPr txBox="1"/>
            <p:nvPr/>
          </p:nvSpPr>
          <p:spPr>
            <a:xfrm>
              <a:off x="255643" y="434133"/>
              <a:ext cx="3699017"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开发调试</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自动化测试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57" name="TextBox 56"/>
          <p:cNvSpPr txBox="1"/>
          <p:nvPr/>
        </p:nvSpPr>
        <p:spPr>
          <a:xfrm>
            <a:off x="591085" y="2742932"/>
            <a:ext cx="700833" cy="400110"/>
          </a:xfrm>
          <a:prstGeom prst="rect">
            <a:avLst/>
          </a:prstGeom>
          <a:noFill/>
        </p:spPr>
        <p:txBody>
          <a:bodyPr wrap="none" rtlCol="0">
            <a:spAutoFit/>
          </a:bodyPr>
          <a:lstStyle/>
          <a:p>
            <a:pPr algn="ctr"/>
            <a:r>
              <a:rPr lang="zh-CN" altLang="en-US" sz="2000" b="1" dirty="0" smtClean="0">
                <a:solidFill>
                  <a:srgbClr val="159BFF"/>
                </a:solidFill>
              </a:rPr>
              <a:t>源码</a:t>
            </a:r>
            <a:endParaRPr lang="zh-CN" altLang="en-US" sz="2000" b="1" dirty="0">
              <a:solidFill>
                <a:srgbClr val="159BFF"/>
              </a:solidFill>
            </a:endParaRPr>
          </a:p>
        </p:txBody>
      </p:sp>
      <p:pic>
        <p:nvPicPr>
          <p:cNvPr id="6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874332" y="2181454"/>
            <a:ext cx="514092" cy="51409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7614273" y="2742932"/>
            <a:ext cx="1015021" cy="400110"/>
          </a:xfrm>
          <a:prstGeom prst="rect">
            <a:avLst/>
          </a:prstGeom>
          <a:noFill/>
        </p:spPr>
        <p:txBody>
          <a:bodyPr wrap="none" rtlCol="0">
            <a:spAutoFit/>
          </a:bodyPr>
          <a:lstStyle/>
          <a:p>
            <a:pPr algn="ctr"/>
            <a:r>
              <a:rPr lang="en-US" altLang="zh-CN" sz="2000" b="1" dirty="0" err="1" smtClean="0">
                <a:solidFill>
                  <a:srgbClr val="159BFF"/>
                </a:solidFill>
              </a:rPr>
              <a:t>Git</a:t>
            </a:r>
            <a:r>
              <a:rPr lang="zh-CN" altLang="en-US" sz="2000" b="1" dirty="0">
                <a:solidFill>
                  <a:srgbClr val="159BFF"/>
                </a:solidFill>
              </a:rPr>
              <a:t>仓库</a:t>
            </a:r>
            <a:endParaRPr lang="en-US" altLang="zh-CN" sz="2000" b="1" dirty="0" smtClean="0">
              <a:solidFill>
                <a:srgbClr val="159BFF"/>
              </a:solidFill>
            </a:endParaRPr>
          </a:p>
        </p:txBody>
      </p:sp>
      <p:cxnSp>
        <p:nvCxnSpPr>
          <p:cNvPr id="64" name="直接箭头连接符 63"/>
          <p:cNvCxnSpPr/>
          <p:nvPr/>
        </p:nvCxnSpPr>
        <p:spPr>
          <a:xfrm>
            <a:off x="1150144" y="2473869"/>
            <a:ext cx="6658528" cy="0"/>
          </a:xfrm>
          <a:prstGeom prst="straightConnector1">
            <a:avLst/>
          </a:prstGeom>
          <a:ln w="19050">
            <a:gradFill flip="none" rotWithShape="1">
              <a:gsLst>
                <a:gs pos="100000">
                  <a:srgbClr val="0099FF"/>
                </a:gs>
                <a:gs pos="0">
                  <a:srgbClr val="0099FF"/>
                </a:gs>
                <a:gs pos="46000">
                  <a:srgbClr val="0099FF"/>
                </a:gs>
              </a:gsLst>
              <a:lin ang="0" scaled="1"/>
              <a:tileRect/>
            </a:gradFill>
            <a:tailEnd type="stealth" w="lg" len="lg"/>
          </a:ln>
          <a:effectLst>
            <a:glow>
              <a:schemeClr val="bg1"/>
            </a:glow>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2614780" y="2388810"/>
            <a:ext cx="144016" cy="144016"/>
          </a:xfrm>
          <a:prstGeom prst="ellipse">
            <a:avLst/>
          </a:prstGeom>
          <a:solidFill>
            <a:srgbClr val="0099FF"/>
          </a:solidFill>
          <a:ln w="19050">
            <a:solidFill>
              <a:srgbClr val="159BFF"/>
            </a:solidFill>
            <a:tailEnd type="arrow"/>
          </a:ln>
          <a:effectLst>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3" name="组合 72"/>
          <p:cNvGrpSpPr/>
          <p:nvPr/>
        </p:nvGrpSpPr>
        <p:grpSpPr>
          <a:xfrm>
            <a:off x="1839383" y="1493414"/>
            <a:ext cx="1708879" cy="818438"/>
            <a:chOff x="2287056" y="2898595"/>
            <a:chExt cx="1708879" cy="818438"/>
          </a:xfrm>
        </p:grpSpPr>
        <p:sp>
          <p:nvSpPr>
            <p:cNvPr id="78" name="圆角矩形 16"/>
            <p:cNvSpPr/>
            <p:nvPr/>
          </p:nvSpPr>
          <p:spPr>
            <a:xfrm>
              <a:off x="2287056" y="2898595"/>
              <a:ext cx="1708879" cy="818438"/>
            </a:xfrm>
            <a:custGeom>
              <a:avLst/>
              <a:gdLst/>
              <a:ahLst/>
              <a:cxnLst/>
              <a:rect l="l" t="t" r="r" b="b"/>
              <a:pathLst>
                <a:path w="1512168" h="724227">
                  <a:moveTo>
                    <a:pt x="96013" y="0"/>
                  </a:moveTo>
                  <a:lnTo>
                    <a:pt x="1416155" y="0"/>
                  </a:lnTo>
                  <a:cubicBezTo>
                    <a:pt x="1469182" y="0"/>
                    <a:pt x="1512168" y="42986"/>
                    <a:pt x="1512168" y="96013"/>
                  </a:cubicBezTo>
                  <a:lnTo>
                    <a:pt x="1512168" y="480051"/>
                  </a:lnTo>
                  <a:cubicBezTo>
                    <a:pt x="1512168" y="533078"/>
                    <a:pt x="1469182" y="576064"/>
                    <a:pt x="1416155" y="576064"/>
                  </a:cubicBezTo>
                  <a:lnTo>
                    <a:pt x="842018" y="576064"/>
                  </a:lnTo>
                  <a:lnTo>
                    <a:pt x="756084" y="724227"/>
                  </a:lnTo>
                  <a:lnTo>
                    <a:pt x="670150" y="576064"/>
                  </a:lnTo>
                  <a:lnTo>
                    <a:pt x="96013" y="576064"/>
                  </a:lnTo>
                  <a:cubicBezTo>
                    <a:pt x="42986" y="576064"/>
                    <a:pt x="0" y="533078"/>
                    <a:pt x="0" y="480051"/>
                  </a:cubicBezTo>
                  <a:lnTo>
                    <a:pt x="0" y="96013"/>
                  </a:lnTo>
                  <a:cubicBezTo>
                    <a:pt x="0" y="42986"/>
                    <a:pt x="42986" y="0"/>
                    <a:pt x="96013" y="0"/>
                  </a:cubicBezTo>
                  <a:close/>
                </a:path>
              </a:pathLst>
            </a:custGeom>
            <a:solidFill>
              <a:srgbClr val="159BFF"/>
            </a:solidFill>
            <a:ln w="19050">
              <a:noFill/>
              <a:tailEnd type="arrow"/>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9" name="TextBox 78"/>
            <p:cNvSpPr txBox="1"/>
            <p:nvPr/>
          </p:nvSpPr>
          <p:spPr>
            <a:xfrm>
              <a:off x="2636407" y="3041549"/>
              <a:ext cx="996107" cy="400110"/>
            </a:xfrm>
            <a:prstGeom prst="rect">
              <a:avLst/>
            </a:prstGeom>
            <a:noFill/>
          </p:spPr>
          <p:txBody>
            <a:bodyPr wrap="none" rtlCol="0">
              <a:spAutoFit/>
            </a:bodyPr>
            <a:lstStyle/>
            <a:p>
              <a:pPr algn="ctr"/>
              <a:r>
                <a:rPr lang="en-US" altLang="zh-CN" sz="2000" b="1" dirty="0" smtClean="0">
                  <a:solidFill>
                    <a:schemeClr val="bg1"/>
                  </a:solidFill>
                </a:rPr>
                <a:t>commit</a:t>
              </a:r>
            </a:p>
          </p:txBody>
        </p:sp>
      </p:grpSp>
      <p:sp>
        <p:nvSpPr>
          <p:cNvPr id="74" name="椭圆 73"/>
          <p:cNvSpPr/>
          <p:nvPr/>
        </p:nvSpPr>
        <p:spPr>
          <a:xfrm>
            <a:off x="6399037" y="2395434"/>
            <a:ext cx="144016" cy="144016"/>
          </a:xfrm>
          <a:prstGeom prst="ellipse">
            <a:avLst/>
          </a:prstGeom>
          <a:solidFill>
            <a:srgbClr val="159BFF"/>
          </a:solidFill>
          <a:ln w="19050">
            <a:solidFill>
              <a:srgbClr val="159BFF"/>
            </a:solidFill>
            <a:tailEnd type="arrow"/>
          </a:ln>
          <a:effectLst>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5" name="组合 74"/>
          <p:cNvGrpSpPr/>
          <p:nvPr/>
        </p:nvGrpSpPr>
        <p:grpSpPr>
          <a:xfrm>
            <a:off x="5616605" y="1491630"/>
            <a:ext cx="1708879" cy="818438"/>
            <a:chOff x="2287056" y="2898595"/>
            <a:chExt cx="1708879" cy="818438"/>
          </a:xfrm>
        </p:grpSpPr>
        <p:sp>
          <p:nvSpPr>
            <p:cNvPr id="76" name="圆角矩形 16"/>
            <p:cNvSpPr/>
            <p:nvPr/>
          </p:nvSpPr>
          <p:spPr>
            <a:xfrm>
              <a:off x="2287056" y="2898595"/>
              <a:ext cx="1708879" cy="818438"/>
            </a:xfrm>
            <a:custGeom>
              <a:avLst/>
              <a:gdLst/>
              <a:ahLst/>
              <a:cxnLst/>
              <a:rect l="l" t="t" r="r" b="b"/>
              <a:pathLst>
                <a:path w="1512168" h="724227">
                  <a:moveTo>
                    <a:pt x="96013" y="0"/>
                  </a:moveTo>
                  <a:lnTo>
                    <a:pt x="1416155" y="0"/>
                  </a:lnTo>
                  <a:cubicBezTo>
                    <a:pt x="1469182" y="0"/>
                    <a:pt x="1512168" y="42986"/>
                    <a:pt x="1512168" y="96013"/>
                  </a:cubicBezTo>
                  <a:lnTo>
                    <a:pt x="1512168" y="480051"/>
                  </a:lnTo>
                  <a:cubicBezTo>
                    <a:pt x="1512168" y="533078"/>
                    <a:pt x="1469182" y="576064"/>
                    <a:pt x="1416155" y="576064"/>
                  </a:cubicBezTo>
                  <a:lnTo>
                    <a:pt x="842018" y="576064"/>
                  </a:lnTo>
                  <a:lnTo>
                    <a:pt x="756084" y="724227"/>
                  </a:lnTo>
                  <a:lnTo>
                    <a:pt x="670150" y="576064"/>
                  </a:lnTo>
                  <a:lnTo>
                    <a:pt x="96013" y="576064"/>
                  </a:lnTo>
                  <a:cubicBezTo>
                    <a:pt x="42986" y="576064"/>
                    <a:pt x="0" y="533078"/>
                    <a:pt x="0" y="480051"/>
                  </a:cubicBezTo>
                  <a:lnTo>
                    <a:pt x="0" y="96013"/>
                  </a:lnTo>
                  <a:cubicBezTo>
                    <a:pt x="0" y="42986"/>
                    <a:pt x="42986" y="0"/>
                    <a:pt x="96013" y="0"/>
                  </a:cubicBezTo>
                  <a:close/>
                </a:path>
              </a:pathLst>
            </a:custGeom>
            <a:solidFill>
              <a:srgbClr val="159BFF"/>
            </a:solidFill>
            <a:ln w="19050">
              <a:noFill/>
              <a:tailEnd type="arrow"/>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7" name="TextBox 76"/>
            <p:cNvSpPr txBox="1"/>
            <p:nvPr/>
          </p:nvSpPr>
          <p:spPr>
            <a:xfrm>
              <a:off x="2791077" y="3043333"/>
              <a:ext cx="700833" cy="400110"/>
            </a:xfrm>
            <a:prstGeom prst="rect">
              <a:avLst/>
            </a:prstGeom>
            <a:noFill/>
          </p:spPr>
          <p:txBody>
            <a:bodyPr wrap="none" rtlCol="0">
              <a:spAutoFit/>
            </a:bodyPr>
            <a:lstStyle/>
            <a:p>
              <a:pPr algn="ctr"/>
              <a:r>
                <a:rPr lang="en-US" altLang="zh-CN" sz="2000" b="1" dirty="0" smtClean="0">
                  <a:solidFill>
                    <a:schemeClr val="bg1"/>
                  </a:solidFill>
                </a:rPr>
                <a:t>push</a:t>
              </a:r>
              <a:endParaRPr lang="en-US" altLang="zh-CN" sz="2000" dirty="0">
                <a:solidFill>
                  <a:schemeClr val="bg1"/>
                </a:solidFill>
              </a:endParaRPr>
            </a:p>
          </p:txBody>
        </p:sp>
      </p:grpSp>
      <p:pic>
        <p:nvPicPr>
          <p:cNvPr id="1026" name="Picture 2" descr="C:\Users\richieli\Desktop\noun_883686_c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928" y="2179847"/>
            <a:ext cx="607145" cy="588044"/>
          </a:xfrm>
          <a:prstGeom prst="rect">
            <a:avLst/>
          </a:prstGeom>
          <a:noFill/>
          <a:extLst>
            <a:ext uri="{909E8E84-426E-40DD-AFC4-6F175D3DCCD1}">
              <a14:hiddenFill xmlns:a14="http://schemas.microsoft.com/office/drawing/2010/main">
                <a:solidFill>
                  <a:srgbClr val="FFFFFF"/>
                </a:solidFill>
              </a14:hiddenFill>
            </a:ext>
          </a:extLst>
        </p:spPr>
      </p:pic>
      <p:sp>
        <p:nvSpPr>
          <p:cNvPr id="20" name="椭圆 19"/>
          <p:cNvSpPr/>
          <p:nvPr/>
        </p:nvSpPr>
        <p:spPr>
          <a:xfrm>
            <a:off x="4499992" y="2401861"/>
            <a:ext cx="144016" cy="144016"/>
          </a:xfrm>
          <a:prstGeom prst="ellipse">
            <a:avLst/>
          </a:prstGeom>
          <a:solidFill>
            <a:srgbClr val="0099FF"/>
          </a:solidFill>
          <a:ln w="19050">
            <a:solidFill>
              <a:srgbClr val="159BFF"/>
            </a:solidFill>
            <a:tailEnd type="arrow"/>
          </a:ln>
          <a:effectLst>
            <a:outerShdw blurRad="63500" algn="ctr" rotWithShape="0">
              <a:schemeClr val="bg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 name="组合 20"/>
          <p:cNvGrpSpPr/>
          <p:nvPr/>
        </p:nvGrpSpPr>
        <p:grpSpPr>
          <a:xfrm flipV="1">
            <a:off x="3692786" y="2659831"/>
            <a:ext cx="1730281" cy="796393"/>
            <a:chOff x="2269318" y="2898595"/>
            <a:chExt cx="1730281" cy="818438"/>
          </a:xfrm>
        </p:grpSpPr>
        <p:sp>
          <p:nvSpPr>
            <p:cNvPr id="22" name="圆角矩形 16"/>
            <p:cNvSpPr/>
            <p:nvPr/>
          </p:nvSpPr>
          <p:spPr>
            <a:xfrm>
              <a:off x="2287056" y="2898595"/>
              <a:ext cx="1708879" cy="818438"/>
            </a:xfrm>
            <a:custGeom>
              <a:avLst/>
              <a:gdLst/>
              <a:ahLst/>
              <a:cxnLst/>
              <a:rect l="l" t="t" r="r" b="b"/>
              <a:pathLst>
                <a:path w="1512168" h="724227">
                  <a:moveTo>
                    <a:pt x="96013" y="0"/>
                  </a:moveTo>
                  <a:lnTo>
                    <a:pt x="1416155" y="0"/>
                  </a:lnTo>
                  <a:cubicBezTo>
                    <a:pt x="1469182" y="0"/>
                    <a:pt x="1512168" y="42986"/>
                    <a:pt x="1512168" y="96013"/>
                  </a:cubicBezTo>
                  <a:lnTo>
                    <a:pt x="1512168" y="480051"/>
                  </a:lnTo>
                  <a:cubicBezTo>
                    <a:pt x="1512168" y="533078"/>
                    <a:pt x="1469182" y="576064"/>
                    <a:pt x="1416155" y="576064"/>
                  </a:cubicBezTo>
                  <a:lnTo>
                    <a:pt x="842018" y="576064"/>
                  </a:lnTo>
                  <a:lnTo>
                    <a:pt x="756084" y="724227"/>
                  </a:lnTo>
                  <a:lnTo>
                    <a:pt x="670150" y="576064"/>
                  </a:lnTo>
                  <a:lnTo>
                    <a:pt x="96013" y="576064"/>
                  </a:lnTo>
                  <a:cubicBezTo>
                    <a:pt x="42986" y="576064"/>
                    <a:pt x="0" y="533078"/>
                    <a:pt x="0" y="480051"/>
                  </a:cubicBezTo>
                  <a:lnTo>
                    <a:pt x="0" y="96013"/>
                  </a:lnTo>
                  <a:cubicBezTo>
                    <a:pt x="0" y="42986"/>
                    <a:pt x="42986" y="0"/>
                    <a:pt x="96013" y="0"/>
                  </a:cubicBezTo>
                  <a:close/>
                </a:path>
              </a:pathLst>
            </a:custGeom>
            <a:solidFill>
              <a:srgbClr val="159BFF"/>
            </a:solidFill>
            <a:ln w="19050">
              <a:noFill/>
              <a:tailEnd type="arrow"/>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3" name="TextBox 22"/>
            <p:cNvSpPr txBox="1"/>
            <p:nvPr/>
          </p:nvSpPr>
          <p:spPr>
            <a:xfrm rot="10800000">
              <a:off x="2269318" y="3035999"/>
              <a:ext cx="1730281" cy="411185"/>
            </a:xfrm>
            <a:prstGeom prst="rect">
              <a:avLst/>
            </a:prstGeom>
            <a:noFill/>
          </p:spPr>
          <p:txBody>
            <a:bodyPr wrap="none" rtlCol="0">
              <a:spAutoFit/>
            </a:bodyPr>
            <a:lstStyle/>
            <a:p>
              <a:pPr algn="ctr"/>
              <a:r>
                <a:rPr lang="en-US" altLang="zh-CN" sz="2000" b="1" dirty="0" smtClean="0">
                  <a:solidFill>
                    <a:schemeClr val="bg1"/>
                  </a:solidFill>
                </a:rPr>
                <a:t>pre-push hook</a:t>
              </a:r>
            </a:p>
          </p:txBody>
        </p:sp>
      </p:grpSp>
      <p:sp>
        <p:nvSpPr>
          <p:cNvPr id="2" name="流程图: 决策 1"/>
          <p:cNvSpPr/>
          <p:nvPr/>
        </p:nvSpPr>
        <p:spPr>
          <a:xfrm>
            <a:off x="3715728" y="3765630"/>
            <a:ext cx="1712543" cy="648072"/>
          </a:xfrm>
          <a:prstGeom prst="flowChartDecision">
            <a:avLst/>
          </a:prstGeom>
          <a:solidFill>
            <a:srgbClr val="159BFF"/>
          </a:solidFill>
          <a:ln>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自动化测试</a:t>
            </a:r>
            <a:endParaRPr lang="zh-CN" altLang="en-US" sz="1600" b="1" dirty="0">
              <a:latin typeface="微软雅黑" pitchFamily="34" charset="-122"/>
              <a:ea typeface="微软雅黑" pitchFamily="34" charset="-122"/>
            </a:endParaRPr>
          </a:p>
        </p:txBody>
      </p:sp>
      <p:cxnSp>
        <p:nvCxnSpPr>
          <p:cNvPr id="26" name="直接箭头连接符 25"/>
          <p:cNvCxnSpPr>
            <a:endCxn id="2" idx="0"/>
          </p:cNvCxnSpPr>
          <p:nvPr/>
        </p:nvCxnSpPr>
        <p:spPr>
          <a:xfrm>
            <a:off x="4564964" y="3456224"/>
            <a:ext cx="7036" cy="309406"/>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肘形连接符 29"/>
          <p:cNvCxnSpPr>
            <a:endCxn id="74" idx="4"/>
          </p:cNvCxnSpPr>
          <p:nvPr/>
        </p:nvCxnSpPr>
        <p:spPr>
          <a:xfrm rot="5400000" flipH="1" flipV="1">
            <a:off x="5156548" y="2811173"/>
            <a:ext cx="1586220" cy="1042774"/>
          </a:xfrm>
          <a:prstGeom prst="bentConnector3">
            <a:avLst>
              <a:gd name="adj1" fmla="val 1862"/>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328615" y="3750586"/>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通过</a:t>
            </a:r>
            <a:endParaRPr lang="zh-CN" altLang="en-US" sz="1400" b="1" dirty="0">
              <a:solidFill>
                <a:schemeClr val="tx1">
                  <a:lumMod val="50000"/>
                  <a:lumOff val="50000"/>
                </a:schemeClr>
              </a:solidFill>
              <a:latin typeface="微软雅黑" pitchFamily="34" charset="-122"/>
              <a:ea typeface="微软雅黑" pitchFamily="34" charset="-122"/>
            </a:endParaRPr>
          </a:p>
        </p:txBody>
      </p:sp>
      <p:cxnSp>
        <p:nvCxnSpPr>
          <p:cNvPr id="36" name="直接箭头连接符 35"/>
          <p:cNvCxnSpPr>
            <a:stCxn id="2" idx="1"/>
            <a:endCxn id="38" idx="3"/>
          </p:cNvCxnSpPr>
          <p:nvPr/>
        </p:nvCxnSpPr>
        <p:spPr>
          <a:xfrm flipH="1">
            <a:off x="2117707" y="4089666"/>
            <a:ext cx="1598021" cy="0"/>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91085" y="3860238"/>
            <a:ext cx="1526622" cy="458855"/>
          </a:xfrm>
          <a:prstGeom prst="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latin typeface="微软雅黑" pitchFamily="34" charset="-122"/>
                <a:ea typeface="微软雅黑" pitchFamily="34" charset="-122"/>
              </a:rPr>
              <a:t>firedragon</a:t>
            </a:r>
            <a:endParaRPr lang="en-US" altLang="zh-CN" sz="1200" b="1" dirty="0" smtClean="0">
              <a:latin typeface="微软雅黑" pitchFamily="34" charset="-122"/>
              <a:ea typeface="微软雅黑" pitchFamily="34" charset="-122"/>
            </a:endParaRPr>
          </a:p>
        </p:txBody>
      </p:sp>
      <p:sp>
        <p:nvSpPr>
          <p:cNvPr id="40" name="TextBox 39"/>
          <p:cNvSpPr txBox="1"/>
          <p:nvPr/>
        </p:nvSpPr>
        <p:spPr>
          <a:xfrm>
            <a:off x="2312037" y="3765630"/>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不通过</a:t>
            </a:r>
            <a:endParaRPr lang="zh-CN" altLang="en-US" sz="1400" b="1" dirty="0">
              <a:solidFill>
                <a:schemeClr val="tx1">
                  <a:lumMod val="50000"/>
                  <a:lumOff val="50000"/>
                </a:schemeClr>
              </a:solidFill>
              <a:latin typeface="微软雅黑" pitchFamily="34" charset="-122"/>
              <a:ea typeface="微软雅黑" pitchFamily="34" charset="-122"/>
            </a:endParaRPr>
          </a:p>
        </p:txBody>
      </p:sp>
      <p:cxnSp>
        <p:nvCxnSpPr>
          <p:cNvPr id="41" name="直接箭头连接符 40"/>
          <p:cNvCxnSpPr>
            <a:endCxn id="57" idx="2"/>
          </p:cNvCxnSpPr>
          <p:nvPr/>
        </p:nvCxnSpPr>
        <p:spPr>
          <a:xfrm flipV="1">
            <a:off x="941500" y="3143042"/>
            <a:ext cx="2" cy="717196"/>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84699" y="3242410"/>
            <a:ext cx="1214438" cy="523220"/>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调试</a:t>
            </a:r>
            <a:endParaRPr lang="en-US" altLang="zh-CN" sz="1400" b="1" dirty="0" smtClean="0">
              <a:solidFill>
                <a:schemeClr val="tx1">
                  <a:lumMod val="50000"/>
                  <a:lumOff val="50000"/>
                </a:schemeClr>
              </a:solidFill>
              <a:latin typeface="微软雅黑" pitchFamily="34" charset="-122"/>
              <a:ea typeface="微软雅黑" pitchFamily="34" charset="-122"/>
            </a:endParaRPr>
          </a:p>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修改</a:t>
            </a:r>
            <a:endParaRPr lang="zh-CN" altLang="en-US" sz="1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0190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250"/>
                                        <p:tgtEl>
                                          <p:spTgt spid="7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250"/>
                                        <p:tgtEl>
                                          <p:spTgt spid="7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250"/>
                                        <p:tgtEl>
                                          <p:spTgt spid="74"/>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25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50"/>
                                        <p:tgtEl>
                                          <p:spTgt spid="20"/>
                                        </p:tgtEl>
                                      </p:cBhvr>
                                    </p:animEffect>
                                  </p:childTnLst>
                                </p:cTn>
                              </p:par>
                            </p:childTnLst>
                          </p:cTn>
                        </p:par>
                        <p:par>
                          <p:cTn id="25" fill="hold">
                            <p:stCondLst>
                              <p:cond delay="25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25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up)">
                                      <p:cBhvr>
                                        <p:cTn id="33" dur="250"/>
                                        <p:tgtEl>
                                          <p:spTgt spid="26"/>
                                        </p:tgtEl>
                                      </p:cBhvr>
                                    </p:animEffect>
                                  </p:childTnLst>
                                </p:cTn>
                              </p:par>
                            </p:childTnLst>
                          </p:cTn>
                        </p:par>
                        <p:par>
                          <p:cTn id="34" fill="hold">
                            <p:stCondLst>
                              <p:cond delay="25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250"/>
                                        <p:tgtEl>
                                          <p:spTgt spid="30"/>
                                        </p:tgtEl>
                                      </p:cBhvr>
                                    </p:animEffect>
                                  </p:childTnLst>
                                </p:cTn>
                              </p:par>
                            </p:childTnLst>
                          </p:cTn>
                        </p:par>
                        <p:par>
                          <p:cTn id="43" fill="hold">
                            <p:stCondLst>
                              <p:cond delay="25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25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right)">
                                      <p:cBhvr>
                                        <p:cTn id="51" dur="250"/>
                                        <p:tgtEl>
                                          <p:spTgt spid="36"/>
                                        </p:tgtEl>
                                      </p:cBhvr>
                                    </p:animEffect>
                                  </p:childTnLst>
                                </p:cTn>
                              </p:par>
                            </p:childTnLst>
                          </p:cTn>
                        </p:par>
                        <p:par>
                          <p:cTn id="52" fill="hold">
                            <p:stCondLst>
                              <p:cond delay="250"/>
                            </p:stCondLst>
                            <p:childTnLst>
                              <p:par>
                                <p:cTn id="53" presetID="10" presetClass="entr" presetSubtype="0"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250"/>
                                        <p:tgtEl>
                                          <p:spTgt spid="4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250"/>
                                        <p:tgtEl>
                                          <p:spTgt spid="38"/>
                                        </p:tgtEl>
                                      </p:cBhvr>
                                    </p:animEffect>
                                  </p:childTnLst>
                                </p:cTn>
                              </p:par>
                            </p:childTnLst>
                          </p:cTn>
                        </p:par>
                        <p:par>
                          <p:cTn id="60" fill="hold">
                            <p:stCondLst>
                              <p:cond delay="750"/>
                            </p:stCondLst>
                            <p:childTnLst>
                              <p:par>
                                <p:cTn id="61" presetID="22" presetClass="entr" presetSubtype="4" fill="hold"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down)">
                                      <p:cBhvr>
                                        <p:cTn id="63" dur="250"/>
                                        <p:tgtEl>
                                          <p:spTgt spid="41"/>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20" grpId="0" animBg="1"/>
      <p:bldP spid="2" grpId="0" animBg="1"/>
      <p:bldP spid="34" grpId="0"/>
      <p:bldP spid="38" grpId="0" animBg="1"/>
      <p:bldP spid="40" grpId="0"/>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757811" cy="349276"/>
            <a:chOff x="-144016" y="419873"/>
            <a:chExt cx="4438914" cy="464516"/>
          </a:xfrm>
        </p:grpSpPr>
        <p:sp>
          <p:nvSpPr>
            <p:cNvPr id="28" name="TextBox 27"/>
            <p:cNvSpPr txBox="1"/>
            <p:nvPr/>
          </p:nvSpPr>
          <p:spPr>
            <a:xfrm>
              <a:off x="255643" y="434133"/>
              <a:ext cx="4039255"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开发调试</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自动化测试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32" name="矩形 31"/>
          <p:cNvSpPr/>
          <p:nvPr/>
        </p:nvSpPr>
        <p:spPr>
          <a:xfrm>
            <a:off x="236512" y="843557"/>
            <a:ext cx="3039344" cy="1569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400" b="1" dirty="0" smtClean="0">
                <a:solidFill>
                  <a:schemeClr val="tx1">
                    <a:lumMod val="50000"/>
                    <a:lumOff val="50000"/>
                  </a:schemeClr>
                </a:solidFill>
                <a:latin typeface="微软雅黑" pitchFamily="34" charset="-122"/>
                <a:ea typeface="微软雅黑" pitchFamily="34" charset="-122"/>
              </a:rPr>
              <a:t>测试框架 </a:t>
            </a:r>
            <a:r>
              <a:rPr lang="en-US" altLang="zh-CN" sz="3200" b="1" dirty="0" smtClean="0">
                <a:solidFill>
                  <a:srgbClr val="159BFF"/>
                </a:solidFill>
                <a:latin typeface="微软雅黑" pitchFamily="34" charset="-122"/>
                <a:ea typeface="微软雅黑" pitchFamily="34" charset="-122"/>
              </a:rPr>
              <a:t>Mocha</a:t>
            </a:r>
          </a:p>
          <a:p>
            <a:pPr>
              <a:lnSpc>
                <a:spcPct val="150000"/>
              </a:lnSpc>
            </a:pPr>
            <a:r>
              <a:rPr lang="zh-CN" altLang="en-US" sz="2400" b="1" dirty="0" smtClean="0">
                <a:solidFill>
                  <a:schemeClr val="tx1">
                    <a:lumMod val="50000"/>
                    <a:lumOff val="50000"/>
                  </a:schemeClr>
                </a:solidFill>
                <a:latin typeface="微软雅黑" pitchFamily="34" charset="-122"/>
                <a:ea typeface="微软雅黑" pitchFamily="34" charset="-122"/>
              </a:rPr>
              <a:t>断言库</a:t>
            </a:r>
            <a:r>
              <a:rPr lang="zh-CN" altLang="en-US" sz="2400" b="1" dirty="0" smtClean="0">
                <a:solidFill>
                  <a:srgbClr val="159BFF"/>
                </a:solidFill>
                <a:latin typeface="微软雅黑" pitchFamily="34" charset="-122"/>
                <a:ea typeface="微软雅黑" pitchFamily="34" charset="-122"/>
              </a:rPr>
              <a:t> </a:t>
            </a:r>
            <a:r>
              <a:rPr lang="en-US" altLang="zh-CN" sz="3200" b="1" dirty="0" smtClean="0">
                <a:solidFill>
                  <a:srgbClr val="159BFF"/>
                </a:solidFill>
                <a:latin typeface="微软雅黑" pitchFamily="34" charset="-122"/>
                <a:ea typeface="微软雅黑" pitchFamily="34" charset="-122"/>
              </a:rPr>
              <a:t>Chai</a:t>
            </a:r>
            <a:endParaRPr lang="zh-CN" altLang="en-US" sz="3200" b="1" dirty="0">
              <a:solidFill>
                <a:srgbClr val="159BFF"/>
              </a:solidFill>
              <a:latin typeface="微软雅黑" pitchFamily="34" charset="-122"/>
              <a:ea typeface="微软雅黑" pitchFamily="34" charset="-122"/>
            </a:endParaRPr>
          </a:p>
        </p:txBody>
      </p:sp>
      <p:sp>
        <p:nvSpPr>
          <p:cNvPr id="3" name="Rectangle 1"/>
          <p:cNvSpPr>
            <a:spLocks noChangeArrowheads="1"/>
          </p:cNvSpPr>
          <p:nvPr/>
        </p:nvSpPr>
        <p:spPr bwMode="auto">
          <a:xfrm>
            <a:off x="3347864" y="126375"/>
            <a:ext cx="572412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const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{assert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expect} = </a:t>
            </a:r>
            <a:r>
              <a:rPr kumimoji="0" lang="zh-CN" altLang="zh-CN" sz="13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require</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'chai'</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const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request = </a:t>
            </a:r>
            <a:r>
              <a:rPr kumimoji="0" lang="zh-CN" altLang="zh-CN" sz="13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require</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'request'</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var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r = request.</a:t>
            </a:r>
            <a:r>
              <a:rPr kumimoji="0" lang="zh-CN" altLang="zh-CN" sz="13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defaults</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'proxy'</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'http://127.0.0.1:3000'</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headers</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xxx</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xxx</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startFireDragon</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describe(</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a:t>
            </a:r>
            <a:r>
              <a:rPr kumimoji="0" 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自动化直出检查</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 '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item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function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testing.map(test =&gt;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it(</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a:t>
            </a:r>
            <a:r>
              <a:rPr kumimoji="0" 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渲染页面测试</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test.name</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function</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(done){</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var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selector = test.selector</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r(item</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function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(error</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response</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body)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expect(error).to.be.</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null</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assert.</a:t>
            </a:r>
            <a:r>
              <a:rPr kumimoji="0" lang="zh-CN" altLang="zh-CN" sz="13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equal</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6897BB"/>
                </a:solidFill>
                <a:effectLst/>
                <a:latin typeface="微软雅黑" pitchFamily="34" charset="-122"/>
                <a:ea typeface="微软雅黑" pitchFamily="34" charset="-122"/>
                <a:cs typeface="宋体" pitchFamily="2" charset="-122"/>
              </a:rPr>
              <a:t>200</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response &amp;&amp; response.</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statusCode</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expect(body.indexOf(selector) &gt; -</a:t>
            </a:r>
            <a:r>
              <a:rPr kumimoji="0" lang="zh-CN" altLang="zh-CN" sz="1300" b="1" i="0" u="none" strike="noStrike" cap="none" normalizeH="0" baseline="0" dirty="0" smtClean="0">
                <a:ln>
                  <a:noFill/>
                </a:ln>
                <a:solidFill>
                  <a:srgbClr val="6897BB"/>
                </a:solidFill>
                <a:effectLst/>
                <a:latin typeface="微软雅黑" pitchFamily="34" charset="-122"/>
                <a:ea typeface="微软雅黑" pitchFamily="34" charset="-122"/>
                <a:cs typeface="宋体" pitchFamily="2" charset="-122"/>
              </a:rPr>
              <a:t>1</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).to.be.true</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done()</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endParaRPr kumimoji="0" lang="zh-CN" altLang="zh-CN" sz="1800" b="1"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35" name="矩形 34"/>
          <p:cNvSpPr/>
          <p:nvPr/>
        </p:nvSpPr>
        <p:spPr>
          <a:xfrm>
            <a:off x="3419872" y="1995686"/>
            <a:ext cx="1584175" cy="246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148064" y="1936112"/>
            <a:ext cx="1690463" cy="338554"/>
          </a:xfrm>
          <a:prstGeom prst="rect">
            <a:avLst/>
          </a:prstGeom>
          <a:noFill/>
        </p:spPr>
        <p:txBody>
          <a:bodyPr wrap="none" rtlCol="0">
            <a:spAutoFit/>
          </a:bodyPr>
          <a:lstStyle/>
          <a:p>
            <a:r>
              <a:rPr lang="zh-CN" altLang="en-US" sz="1600" b="1" dirty="0" smtClean="0">
                <a:solidFill>
                  <a:srgbClr val="FF0000"/>
                </a:solidFill>
                <a:latin typeface="微软雅黑" pitchFamily="34" charset="-122"/>
                <a:ea typeface="微软雅黑" pitchFamily="34" charset="-122"/>
              </a:rPr>
              <a:t>启动</a:t>
            </a:r>
            <a:r>
              <a:rPr lang="en-US" altLang="zh-CN" sz="1600" b="1" dirty="0" err="1" smtClean="0">
                <a:solidFill>
                  <a:srgbClr val="FF0000"/>
                </a:solidFill>
                <a:latin typeface="微软雅黑" pitchFamily="34" charset="-122"/>
                <a:ea typeface="微软雅黑" pitchFamily="34" charset="-122"/>
              </a:rPr>
              <a:t>firedragon</a:t>
            </a:r>
            <a:endParaRPr lang="zh-CN" altLang="en-US" sz="1600" b="1" dirty="0">
              <a:solidFill>
                <a:srgbClr val="FF0000"/>
              </a:solidFill>
              <a:latin typeface="微软雅黑" pitchFamily="34" charset="-122"/>
              <a:ea typeface="微软雅黑" pitchFamily="34" charset="-122"/>
            </a:endParaRPr>
          </a:p>
        </p:txBody>
      </p:sp>
      <p:sp>
        <p:nvSpPr>
          <p:cNvPr id="37" name="矩形 36"/>
          <p:cNvSpPr/>
          <p:nvPr/>
        </p:nvSpPr>
        <p:spPr>
          <a:xfrm>
            <a:off x="3923928" y="3147814"/>
            <a:ext cx="3738397" cy="246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6948264" y="1903815"/>
            <a:ext cx="1415772" cy="338554"/>
          </a:xfrm>
          <a:prstGeom prst="rect">
            <a:avLst/>
          </a:prstGeom>
          <a:noFill/>
        </p:spPr>
        <p:txBody>
          <a:bodyPr wrap="none" rtlCol="0">
            <a:spAutoFit/>
          </a:bodyPr>
          <a:lstStyle/>
          <a:p>
            <a:r>
              <a:rPr lang="zh-CN" altLang="en-US" sz="1600" b="1" dirty="0" smtClean="0">
                <a:solidFill>
                  <a:srgbClr val="FF0000"/>
                </a:solidFill>
                <a:latin typeface="微软雅黑" pitchFamily="34" charset="-122"/>
                <a:ea typeface="微软雅黑" pitchFamily="34" charset="-122"/>
              </a:rPr>
              <a:t>发起页面请求</a:t>
            </a:r>
            <a:endParaRPr lang="zh-CN" altLang="en-US" sz="1600" b="1" dirty="0">
              <a:solidFill>
                <a:srgbClr val="FF0000"/>
              </a:solidFill>
              <a:latin typeface="微软雅黑" pitchFamily="34" charset="-122"/>
              <a:ea typeface="微软雅黑" pitchFamily="34" charset="-122"/>
            </a:endParaRPr>
          </a:p>
        </p:txBody>
      </p:sp>
      <p:sp>
        <p:nvSpPr>
          <p:cNvPr id="42" name="矩形 41"/>
          <p:cNvSpPr/>
          <p:nvPr/>
        </p:nvSpPr>
        <p:spPr>
          <a:xfrm>
            <a:off x="4211960" y="3547730"/>
            <a:ext cx="4536504" cy="246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5993295" y="4083918"/>
            <a:ext cx="1210588" cy="338554"/>
          </a:xfrm>
          <a:prstGeom prst="rect">
            <a:avLst/>
          </a:prstGeom>
          <a:noFill/>
        </p:spPr>
        <p:txBody>
          <a:bodyPr wrap="none" rtlCol="0">
            <a:spAutoFit/>
          </a:bodyPr>
          <a:lstStyle/>
          <a:p>
            <a:r>
              <a:rPr lang="zh-CN" altLang="en-US" sz="1600" b="1" dirty="0" smtClean="0">
                <a:solidFill>
                  <a:srgbClr val="FF0000"/>
                </a:solidFill>
                <a:latin typeface="微软雅黑" pitchFamily="34" charset="-122"/>
                <a:ea typeface="微软雅黑" pitchFamily="34" charset="-122"/>
              </a:rPr>
              <a:t>返回状态码</a:t>
            </a:r>
            <a:endParaRPr lang="zh-CN" altLang="en-US" sz="1600" b="1" dirty="0">
              <a:solidFill>
                <a:srgbClr val="FF0000"/>
              </a:solidFill>
              <a:latin typeface="微软雅黑" pitchFamily="34" charset="-122"/>
              <a:ea typeface="微软雅黑" pitchFamily="34" charset="-122"/>
            </a:endParaRPr>
          </a:p>
        </p:txBody>
      </p:sp>
      <p:sp>
        <p:nvSpPr>
          <p:cNvPr id="45" name="矩形 44"/>
          <p:cNvSpPr/>
          <p:nvPr/>
        </p:nvSpPr>
        <p:spPr>
          <a:xfrm>
            <a:off x="4211960" y="3723878"/>
            <a:ext cx="4032448" cy="246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5993295" y="4405595"/>
            <a:ext cx="1415772" cy="338554"/>
          </a:xfrm>
          <a:prstGeom prst="rect">
            <a:avLst/>
          </a:prstGeom>
          <a:noFill/>
        </p:spPr>
        <p:txBody>
          <a:bodyPr wrap="none" rtlCol="0">
            <a:spAutoFit/>
          </a:bodyPr>
          <a:lstStyle/>
          <a:p>
            <a:r>
              <a:rPr lang="zh-CN" altLang="en-US" sz="1600" b="1" dirty="0" smtClean="0">
                <a:solidFill>
                  <a:srgbClr val="FF0000"/>
                </a:solidFill>
                <a:latin typeface="微软雅黑" pitchFamily="34" charset="-122"/>
                <a:ea typeface="微软雅黑" pitchFamily="34" charset="-122"/>
              </a:rPr>
              <a:t>页面关键元素</a:t>
            </a:r>
            <a:endParaRPr lang="zh-CN" altLang="en-US" sz="1600" b="1" dirty="0">
              <a:solidFill>
                <a:srgbClr val="FF0000"/>
              </a:solidFill>
              <a:latin typeface="微软雅黑" pitchFamily="34" charset="-122"/>
              <a:ea typeface="微软雅黑" pitchFamily="34" charset="-122"/>
            </a:endParaRPr>
          </a:p>
        </p:txBody>
      </p:sp>
      <p:sp>
        <p:nvSpPr>
          <p:cNvPr id="5" name="Rectangle 2"/>
          <p:cNvSpPr>
            <a:spLocks noChangeArrowheads="1"/>
          </p:cNvSpPr>
          <p:nvPr/>
        </p:nvSpPr>
        <p:spPr bwMode="auto">
          <a:xfrm>
            <a:off x="96764" y="3499705"/>
            <a:ext cx="2963324"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mocha index.js</a:t>
            </a:r>
            <a:endParaRPr kumimoji="0" lang="zh-CN" altLang="zh-CN" sz="1800" b="1"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2520954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50"/>
                                        <p:tgtEl>
                                          <p:spTgt spid="35"/>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35"/>
                                        </p:tgtEl>
                                      </p:cBhvr>
                                    </p:animEffect>
                                    <p:set>
                                      <p:cBhvr>
                                        <p:cTn id="21" dur="1" fill="hold">
                                          <p:stCondLst>
                                            <p:cond delay="249"/>
                                          </p:stCondLst>
                                        </p:cTn>
                                        <p:tgtEl>
                                          <p:spTgt spid="3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4"/>
                                        </p:tgtEl>
                                      </p:cBhvr>
                                    </p:animEffect>
                                    <p:set>
                                      <p:cBhvr>
                                        <p:cTn id="24" dur="1" fill="hold">
                                          <p:stCondLst>
                                            <p:cond delay="249"/>
                                          </p:stCondLst>
                                        </p:cTn>
                                        <p:tgtEl>
                                          <p:spTgt spid="4"/>
                                        </p:tgtEl>
                                        <p:attrNameLst>
                                          <p:attrName>style.visibility</p:attrName>
                                        </p:attrNameLst>
                                      </p:cBhvr>
                                      <p:to>
                                        <p:strVal val="hidden"/>
                                      </p:to>
                                    </p:set>
                                  </p:childTnLst>
                                </p:cTn>
                              </p:par>
                            </p:childTnLst>
                          </p:cTn>
                        </p:par>
                        <p:par>
                          <p:cTn id="25" fill="hold">
                            <p:stCondLst>
                              <p:cond delay="250"/>
                            </p:stCondLst>
                            <p:childTnLst>
                              <p:par>
                                <p:cTn id="26" presetID="10" presetClass="entr" presetSubtype="0" fill="hold" grpId="1"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250"/>
                                        <p:tgtEl>
                                          <p:spTgt spid="37"/>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2" nodeType="clickEffect">
                                  <p:stCondLst>
                                    <p:cond delay="0"/>
                                  </p:stCondLst>
                                  <p:childTnLst>
                                    <p:animEffect transition="out" filter="fade">
                                      <p:cBhvr>
                                        <p:cTn id="35" dur="250"/>
                                        <p:tgtEl>
                                          <p:spTgt spid="37"/>
                                        </p:tgtEl>
                                      </p:cBhvr>
                                    </p:animEffect>
                                    <p:set>
                                      <p:cBhvr>
                                        <p:cTn id="36" dur="1" fill="hold">
                                          <p:stCondLst>
                                            <p:cond delay="249"/>
                                          </p:stCondLst>
                                        </p:cTn>
                                        <p:tgtEl>
                                          <p:spTgt spid="37"/>
                                        </p:tgtEl>
                                        <p:attrNameLst>
                                          <p:attrName>style.visibility</p:attrName>
                                        </p:attrNameLst>
                                      </p:cBhvr>
                                      <p:to>
                                        <p:strVal val="hidden"/>
                                      </p:to>
                                    </p:set>
                                  </p:childTnLst>
                                </p:cTn>
                              </p:par>
                              <p:par>
                                <p:cTn id="37" presetID="10" presetClass="exit" presetSubtype="0" fill="hold" grpId="2" nodeType="withEffect">
                                  <p:stCondLst>
                                    <p:cond delay="0"/>
                                  </p:stCondLst>
                                  <p:childTnLst>
                                    <p:animEffect transition="out" filter="fade">
                                      <p:cBhvr>
                                        <p:cTn id="38" dur="250"/>
                                        <p:tgtEl>
                                          <p:spTgt spid="39"/>
                                        </p:tgtEl>
                                      </p:cBhvr>
                                    </p:animEffect>
                                    <p:set>
                                      <p:cBhvr>
                                        <p:cTn id="39" dur="1" fill="hold">
                                          <p:stCondLst>
                                            <p:cond delay="249"/>
                                          </p:stCondLst>
                                        </p:cTn>
                                        <p:tgtEl>
                                          <p:spTgt spid="39"/>
                                        </p:tgtEl>
                                        <p:attrNameLst>
                                          <p:attrName>style.visibility</p:attrName>
                                        </p:attrNameLst>
                                      </p:cBhvr>
                                      <p:to>
                                        <p:strVal val="hidden"/>
                                      </p:to>
                                    </p:se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25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25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250"/>
                                        <p:tgtEl>
                                          <p:spTgt spid="42"/>
                                        </p:tgtEl>
                                      </p:cBhvr>
                                    </p:animEffect>
                                    <p:set>
                                      <p:cBhvr>
                                        <p:cTn id="51" dur="1" fill="hold">
                                          <p:stCondLst>
                                            <p:cond delay="249"/>
                                          </p:stCondLst>
                                        </p:cTn>
                                        <p:tgtEl>
                                          <p:spTgt spid="42"/>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250"/>
                                        <p:tgtEl>
                                          <p:spTgt spid="43"/>
                                        </p:tgtEl>
                                      </p:cBhvr>
                                    </p:animEffect>
                                    <p:set>
                                      <p:cBhvr>
                                        <p:cTn id="54" dur="1" fill="hold">
                                          <p:stCondLst>
                                            <p:cond delay="249"/>
                                          </p:stCondLst>
                                        </p:cTn>
                                        <p:tgtEl>
                                          <p:spTgt spid="43"/>
                                        </p:tgtEl>
                                        <p:attrNameLst>
                                          <p:attrName>style.visibility</p:attrName>
                                        </p:attrNameLst>
                                      </p:cBhvr>
                                      <p:to>
                                        <p:strVal val="hidden"/>
                                      </p:to>
                                    </p:set>
                                  </p:childTnLst>
                                </p:cTn>
                              </p:par>
                            </p:childTnLst>
                          </p:cTn>
                        </p:par>
                        <p:par>
                          <p:cTn id="55" fill="hold">
                            <p:stCondLst>
                              <p:cond delay="250"/>
                            </p:stCondLst>
                            <p:childTnLst>
                              <p:par>
                                <p:cTn id="56" presetID="10" presetClass="entr" presetSubtype="0" fill="hold" grpId="0" nodeType="after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25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250"/>
                                        <p:tgtEl>
                                          <p:spTgt spid="46"/>
                                        </p:tgtEl>
                                      </p:cBhvr>
                                    </p:animEffect>
                                    <p:set>
                                      <p:cBhvr>
                                        <p:cTn id="66" dur="1" fill="hold">
                                          <p:stCondLst>
                                            <p:cond delay="249"/>
                                          </p:stCondLst>
                                        </p:cTn>
                                        <p:tgtEl>
                                          <p:spTgt spid="4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250"/>
                                        <p:tgtEl>
                                          <p:spTgt spid="45"/>
                                        </p:tgtEl>
                                      </p:cBhvr>
                                    </p:animEffect>
                                    <p:set>
                                      <p:cBhvr>
                                        <p:cTn id="69" dur="1" fill="hold">
                                          <p:stCondLst>
                                            <p:cond delay="249"/>
                                          </p:stCondLst>
                                        </p:cTn>
                                        <p:tgtEl>
                                          <p:spTgt spid="45"/>
                                        </p:tgtEl>
                                        <p:attrNameLst>
                                          <p:attrName>style.visibility</p:attrName>
                                        </p:attrNameLst>
                                      </p:cBhvr>
                                      <p:to>
                                        <p:strVal val="hidden"/>
                                      </p:to>
                                    </p:set>
                                  </p:childTnLst>
                                </p:cTn>
                              </p:par>
                            </p:childTnLst>
                          </p:cTn>
                        </p:par>
                        <p:par>
                          <p:cTn id="70" fill="hold">
                            <p:stCondLst>
                              <p:cond delay="250"/>
                            </p:stCondLst>
                            <p:childTnLst>
                              <p:par>
                                <p:cTn id="71" presetID="10" presetClass="entr" presetSubtype="0" fill="hold" grpId="0" nodeType="after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5" grpId="1" animBg="1"/>
      <p:bldP spid="4" grpId="0"/>
      <p:bldP spid="4" grpId="1"/>
      <p:bldP spid="37" grpId="1" animBg="1"/>
      <p:bldP spid="37" grpId="2" animBg="1"/>
      <p:bldP spid="39" grpId="1"/>
      <p:bldP spid="39" grpId="2"/>
      <p:bldP spid="42" grpId="0" animBg="1"/>
      <p:bldP spid="42" grpId="1" animBg="1"/>
      <p:bldP spid="43" grpId="0"/>
      <p:bldP spid="43" grpId="1"/>
      <p:bldP spid="45" grpId="0" animBg="1"/>
      <p:bldP spid="45" grpId="1" animBg="1"/>
      <p:bldP spid="46" grpId="0"/>
      <p:bldP spid="46" grpId="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目录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411760" y="1627495"/>
            <a:ext cx="1363984" cy="100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411760" y="3116616"/>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开发调试</a:t>
            </a:r>
            <a:endParaRPr lang="zh-CN" altLang="en-US" sz="1400" b="1" dirty="0">
              <a:solidFill>
                <a:schemeClr val="tx1">
                  <a:lumMod val="50000"/>
                  <a:lumOff val="50000"/>
                </a:schemeClr>
              </a:solidFill>
              <a:latin typeface="微软雅黑" pitchFamily="34" charset="-122"/>
              <a:ea typeface="微软雅黑" pitchFamily="34" charset="-122"/>
            </a:endParaRPr>
          </a:p>
        </p:txBody>
      </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12273" y="1676301"/>
            <a:ext cx="1363983" cy="100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5587045" y="3127871"/>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容灾</a:t>
            </a:r>
            <a:endParaRPr lang="zh-CN" altLang="en-US" sz="1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865129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容灾</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11" name="TextBox 29"/>
          <p:cNvSpPr txBox="1"/>
          <p:nvPr/>
        </p:nvSpPr>
        <p:spPr>
          <a:xfrm>
            <a:off x="1220279" y="640308"/>
            <a:ext cx="6703442" cy="923330"/>
          </a:xfrm>
          <a:prstGeom prst="rect">
            <a:avLst/>
          </a:prstGeom>
          <a:noFill/>
        </p:spPr>
        <p:txBody>
          <a:bodyPr wrap="square" rtlCol="0">
            <a:spAutoFit/>
          </a:bodyPr>
          <a:lstStyle/>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阵容合理 </a:t>
            </a:r>
            <a:r>
              <a:rPr lang="zh-CN" altLang="en-US" sz="3600" b="1" dirty="0" smtClean="0">
                <a:solidFill>
                  <a:srgbClr val="159BFF"/>
                </a:solidFill>
                <a:latin typeface="微软雅黑" pitchFamily="34" charset="-122"/>
                <a:ea typeface="微软雅黑" pitchFamily="34" charset="-122"/>
              </a:rPr>
              <a:t>取长补短 </a:t>
            </a:r>
            <a:r>
              <a:rPr lang="zh-CN" altLang="en-US" sz="2800" b="1" dirty="0" smtClean="0">
                <a:solidFill>
                  <a:schemeClr val="bg1">
                    <a:lumMod val="50000"/>
                  </a:schemeClr>
                </a:solidFill>
                <a:latin typeface="微软雅黑" pitchFamily="34" charset="-122"/>
                <a:ea typeface="微软雅黑" pitchFamily="34" charset="-122"/>
              </a:rPr>
              <a:t>才不容易失败 </a:t>
            </a:r>
            <a:endParaRPr lang="en-US" altLang="zh-CN" sz="2800" b="1" dirty="0">
              <a:solidFill>
                <a:schemeClr val="bg1">
                  <a:lumMod val="50000"/>
                </a:schemeClr>
              </a:solidFill>
              <a:latin typeface="微软雅黑" pitchFamily="34" charset="-122"/>
              <a:ea typeface="微软雅黑" pitchFamily="34" charset="-122"/>
            </a:endParaRPr>
          </a:p>
        </p:txBody>
      </p:sp>
      <p:pic>
        <p:nvPicPr>
          <p:cNvPr id="6145" name="Picture 1" descr="C:\Users\richieli\Documents\Tencent Files\114135304\Image\C2C\C15E068189ED75224B01B2FC17CE56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506" y="1493169"/>
            <a:ext cx="6204988" cy="349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62918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容灾</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框架机</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grpSp>
        <p:nvGrpSpPr>
          <p:cNvPr id="31" name="组合 46087"/>
          <p:cNvGrpSpPr/>
          <p:nvPr/>
        </p:nvGrpSpPr>
        <p:grpSpPr>
          <a:xfrm>
            <a:off x="1259632" y="843557"/>
            <a:ext cx="7488831" cy="4145379"/>
            <a:chOff x="1133467" y="1116012"/>
            <a:chExt cx="7042788" cy="5513100"/>
          </a:xfrm>
        </p:grpSpPr>
        <p:sp>
          <p:nvSpPr>
            <p:cNvPr id="32" name="矩形 31"/>
            <p:cNvSpPr/>
            <p:nvPr/>
          </p:nvSpPr>
          <p:spPr>
            <a:xfrm>
              <a:off x="1133467" y="1116012"/>
              <a:ext cx="7042788" cy="5513100"/>
            </a:xfrm>
            <a:prstGeom prst="rect">
              <a:avLst/>
            </a:prstGeom>
            <a:solidFill>
              <a:srgbClr val="D9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23"/>
            <p:cNvSpPr txBox="1"/>
            <p:nvPr/>
          </p:nvSpPr>
          <p:spPr>
            <a:xfrm>
              <a:off x="3659125" y="1205986"/>
              <a:ext cx="1991472" cy="388858"/>
            </a:xfrm>
            <a:prstGeom prst="rect">
              <a:avLst/>
            </a:prstGeom>
            <a:noFill/>
          </p:spPr>
          <p:txBody>
            <a:bodyPr wrap="square" rtlCol="0">
              <a:spAutoFit/>
            </a:bodyPr>
            <a:lstStyle/>
            <a:p>
              <a:pPr algn="ctr"/>
              <a:r>
                <a:rPr lang="zh-CN" altLang="en-US" sz="1300" b="1" dirty="0" smtClean="0">
                  <a:solidFill>
                    <a:srgbClr val="159BFF"/>
                  </a:solidFill>
                  <a:latin typeface="微软雅黑" pitchFamily="34" charset="-122"/>
                  <a:ea typeface="微软雅黑" pitchFamily="34" charset="-122"/>
                </a:rPr>
                <a:t>直出框架机</a:t>
              </a:r>
              <a:endParaRPr lang="zh-CN" altLang="en-US" sz="1300" b="1" dirty="0">
                <a:solidFill>
                  <a:srgbClr val="159BFF"/>
                </a:solidFill>
                <a:latin typeface="微软雅黑" pitchFamily="34" charset="-122"/>
                <a:ea typeface="微软雅黑" pitchFamily="34" charset="-122"/>
              </a:endParaRPr>
            </a:p>
          </p:txBody>
        </p:sp>
      </p:grpSp>
      <p:cxnSp>
        <p:nvCxnSpPr>
          <p:cNvPr id="34" name="直接箭头连接符 33"/>
          <p:cNvCxnSpPr/>
          <p:nvPr/>
        </p:nvCxnSpPr>
        <p:spPr>
          <a:xfrm>
            <a:off x="216421" y="3110785"/>
            <a:ext cx="1043211" cy="0"/>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63895" y="2715766"/>
            <a:ext cx="2803841" cy="338554"/>
          </a:xfrm>
          <a:prstGeom prst="rect">
            <a:avLst/>
          </a:prstGeom>
        </p:spPr>
        <p:txBody>
          <a:bodyPr wrap="square">
            <a:spAutoFit/>
          </a:bodyPr>
          <a:lstStyle/>
          <a:p>
            <a:pPr algn="ctr"/>
            <a:r>
              <a:rPr lang="en-US" altLang="zh-CN" sz="1600" b="1" dirty="0" err="1" smtClean="0">
                <a:solidFill>
                  <a:schemeClr val="bg1">
                    <a:lumMod val="50000"/>
                  </a:schemeClr>
                </a:solidFill>
                <a:latin typeface="微软雅黑" pitchFamily="34" charset="-122"/>
                <a:ea typeface="微软雅黑" pitchFamily="34" charset="-122"/>
              </a:rPr>
              <a:t>req</a:t>
            </a:r>
            <a:endParaRPr lang="en-US" altLang="zh-CN" sz="1600" b="1" dirty="0">
              <a:solidFill>
                <a:schemeClr val="bg1">
                  <a:lumMod val="50000"/>
                </a:schemeClr>
              </a:solidFill>
              <a:latin typeface="微软雅黑" pitchFamily="34" charset="-122"/>
              <a:ea typeface="微软雅黑" pitchFamily="34" charset="-122"/>
            </a:endParaRPr>
          </a:p>
        </p:txBody>
      </p:sp>
      <p:sp>
        <p:nvSpPr>
          <p:cNvPr id="36" name="圆角矩形 35"/>
          <p:cNvSpPr/>
          <p:nvPr/>
        </p:nvSpPr>
        <p:spPr bwMode="auto">
          <a:xfrm>
            <a:off x="1619672" y="2607387"/>
            <a:ext cx="1244843" cy="1023720"/>
          </a:xfrm>
          <a:prstGeom prst="roundRect">
            <a:avLst/>
          </a:prstGeom>
          <a:solidFill>
            <a:srgbClr val="FCBD00"/>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负载检查</a:t>
            </a:r>
            <a:endParaRPr kumimoji="0" lang="en-US" altLang="zh-CN"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1800" b="1" dirty="0" smtClean="0">
                <a:solidFill>
                  <a:schemeClr val="bg1"/>
                </a:solidFill>
                <a:latin typeface="微软雅黑" panose="020B0503020204020204" pitchFamily="34" charset="-122"/>
                <a:ea typeface="微软雅黑" panose="020B0503020204020204" pitchFamily="34" charset="-122"/>
              </a:rPr>
              <a:t>内存检查</a:t>
            </a:r>
            <a:endParaRPr kumimoji="0" lang="zh-CN" alt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3746669" y="1604615"/>
            <a:ext cx="1617419" cy="898566"/>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逻辑处理</a:t>
            </a:r>
            <a:endPar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8" name="流程图: 决策 37"/>
          <p:cNvSpPr/>
          <p:nvPr/>
        </p:nvSpPr>
        <p:spPr>
          <a:xfrm>
            <a:off x="6228184" y="1523801"/>
            <a:ext cx="2215628" cy="1060194"/>
          </a:xfrm>
          <a:prstGeom prst="flowChartDecision">
            <a:avLst/>
          </a:prstGeom>
          <a:solidFill>
            <a:srgbClr val="159BFF"/>
          </a:solidFill>
          <a:ln>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r>
              <a:rPr lang="zh-CN" altLang="en-US" sz="1800" dirty="0" smtClean="0">
                <a:solidFill>
                  <a:schemeClr val="bg1"/>
                </a:solidFill>
                <a:latin typeface="微软雅黑" panose="020B0503020204020204" pitchFamily="34" charset="-122"/>
                <a:ea typeface="微软雅黑" panose="020B0503020204020204" pitchFamily="34" charset="-122"/>
              </a:rPr>
              <a:t>编译报错</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algn="ctr" defTabSz="914400" eaLnBrk="0" fontAlgn="base" hangingPunct="0">
              <a:spcBef>
                <a:spcPct val="0"/>
              </a:spcBef>
              <a:spcAft>
                <a:spcPct val="0"/>
              </a:spcAft>
            </a:pPr>
            <a:r>
              <a:rPr lang="zh-CN" altLang="en-US" sz="1800" dirty="0" smtClean="0">
                <a:solidFill>
                  <a:schemeClr val="bg1"/>
                </a:solidFill>
                <a:latin typeface="微软雅黑" panose="020B0503020204020204" pitchFamily="34" charset="-122"/>
                <a:ea typeface="微软雅黑" panose="020B0503020204020204" pitchFamily="34" charset="-122"/>
              </a:rPr>
              <a:t>处理超时</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3763290" y="3767319"/>
            <a:ext cx="1617419" cy="898566"/>
          </a:xfrm>
          <a:prstGeom prst="roundRect">
            <a:avLst/>
          </a:prstGeom>
          <a:solidFill>
            <a:srgbClr val="0070C0"/>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柔性</a:t>
            </a:r>
            <a:r>
              <a:rPr lang="zh-CN" altLang="en-US" sz="1800" dirty="0">
                <a:solidFill>
                  <a:schemeClr val="bg1"/>
                </a:solidFill>
                <a:latin typeface="微软雅黑" panose="020B0503020204020204" pitchFamily="34" charset="-122"/>
                <a:ea typeface="微软雅黑" panose="020B0503020204020204" pitchFamily="34" charset="-122"/>
              </a:rPr>
              <a:t>处理</a:t>
            </a:r>
            <a:endPar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0" name="圆角矩形 39"/>
          <p:cNvSpPr/>
          <p:nvPr/>
        </p:nvSpPr>
        <p:spPr bwMode="auto">
          <a:xfrm>
            <a:off x="6228182" y="3557198"/>
            <a:ext cx="2002055" cy="420242"/>
          </a:xfrm>
          <a:prstGeom prst="roundRect">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zh-CN"/>
            </a:defPPr>
            <a:lvl1pPr marL="0" algn="l" defTabSz="914143" rtl="0" eaLnBrk="1" latinLnBrk="0" hangingPunct="1">
              <a:defRPr sz="1900" kern="1200">
                <a:solidFill>
                  <a:schemeClr val="tx1"/>
                </a:solidFill>
                <a:latin typeface="+mn-lt"/>
                <a:ea typeface="+mn-ea"/>
                <a:cs typeface="+mn-cs"/>
              </a:defRPr>
            </a:lvl1pPr>
            <a:lvl2pPr marL="457074" algn="l" defTabSz="914143" rtl="0" eaLnBrk="1" latinLnBrk="0" hangingPunct="1">
              <a:defRPr sz="1900" kern="1200">
                <a:solidFill>
                  <a:schemeClr val="tx1"/>
                </a:solidFill>
                <a:latin typeface="+mn-lt"/>
                <a:ea typeface="+mn-ea"/>
                <a:cs typeface="+mn-cs"/>
              </a:defRPr>
            </a:lvl2pPr>
            <a:lvl3pPr marL="914143" algn="l" defTabSz="914143" rtl="0" eaLnBrk="1" latinLnBrk="0" hangingPunct="1">
              <a:defRPr sz="1900" kern="1200">
                <a:solidFill>
                  <a:schemeClr val="tx1"/>
                </a:solidFill>
                <a:latin typeface="+mn-lt"/>
                <a:ea typeface="+mn-ea"/>
                <a:cs typeface="+mn-cs"/>
              </a:defRPr>
            </a:lvl3pPr>
            <a:lvl4pPr marL="1371216" algn="l" defTabSz="914143" rtl="0" eaLnBrk="1" latinLnBrk="0" hangingPunct="1">
              <a:defRPr sz="1900" kern="1200">
                <a:solidFill>
                  <a:schemeClr val="tx1"/>
                </a:solidFill>
                <a:latin typeface="+mn-lt"/>
                <a:ea typeface="+mn-ea"/>
                <a:cs typeface="+mn-cs"/>
              </a:defRPr>
            </a:lvl4pPr>
            <a:lvl5pPr marL="1828288" algn="l" defTabSz="914143" rtl="0" eaLnBrk="1" latinLnBrk="0" hangingPunct="1">
              <a:defRPr sz="1900" kern="1200">
                <a:solidFill>
                  <a:schemeClr val="tx1"/>
                </a:solidFill>
                <a:latin typeface="+mn-lt"/>
                <a:ea typeface="+mn-ea"/>
                <a:cs typeface="+mn-cs"/>
              </a:defRPr>
            </a:lvl5pPr>
            <a:lvl6pPr marL="2285361" algn="l" defTabSz="914143" rtl="0" eaLnBrk="1" latinLnBrk="0" hangingPunct="1">
              <a:defRPr sz="1900" kern="1200">
                <a:solidFill>
                  <a:schemeClr val="tx1"/>
                </a:solidFill>
                <a:latin typeface="+mn-lt"/>
                <a:ea typeface="+mn-ea"/>
                <a:cs typeface="+mn-cs"/>
              </a:defRPr>
            </a:lvl6pPr>
            <a:lvl7pPr marL="2742432" algn="l" defTabSz="914143" rtl="0" eaLnBrk="1" latinLnBrk="0" hangingPunct="1">
              <a:defRPr sz="1900" kern="1200">
                <a:solidFill>
                  <a:schemeClr val="tx1"/>
                </a:solidFill>
                <a:latin typeface="+mn-lt"/>
                <a:ea typeface="+mn-ea"/>
                <a:cs typeface="+mn-cs"/>
              </a:defRPr>
            </a:lvl7pPr>
            <a:lvl8pPr marL="3199504" algn="l" defTabSz="914143" rtl="0" eaLnBrk="1" latinLnBrk="0" hangingPunct="1">
              <a:defRPr sz="1900" kern="1200">
                <a:solidFill>
                  <a:schemeClr val="tx1"/>
                </a:solidFill>
                <a:latin typeface="+mn-lt"/>
                <a:ea typeface="+mn-ea"/>
                <a:cs typeface="+mn-cs"/>
              </a:defRPr>
            </a:lvl8pPr>
            <a:lvl9pPr marL="3656576" algn="l" defTabSz="914143" rtl="0" eaLnBrk="1" latinLnBrk="0" hangingPunct="1">
              <a:defRPr sz="1900" kern="1200">
                <a:solidFill>
                  <a:schemeClr val="tx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静态</a:t>
            </a:r>
            <a:r>
              <a:rPr kumimoji="0" lang="en-US" altLang="zh-CN"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HTML</a:t>
            </a:r>
            <a:endPar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1" name="圆角矩形 40"/>
          <p:cNvSpPr/>
          <p:nvPr/>
        </p:nvSpPr>
        <p:spPr bwMode="auto">
          <a:xfrm>
            <a:off x="6228184" y="4006665"/>
            <a:ext cx="2002055" cy="420242"/>
          </a:xfrm>
          <a:prstGeom prst="roundRect">
            <a:avLst/>
          </a:prstGeom>
          <a:solidFill>
            <a:srgbClr val="B0B4BC"/>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defPPr>
              <a:defRPr lang="zh-CN"/>
            </a:defPPr>
            <a:lvl1pPr marL="0" algn="l" defTabSz="914143" rtl="0" eaLnBrk="1" latinLnBrk="0" hangingPunct="1">
              <a:defRPr sz="1900" kern="1200">
                <a:solidFill>
                  <a:schemeClr val="tx1"/>
                </a:solidFill>
                <a:latin typeface="+mn-lt"/>
                <a:ea typeface="+mn-ea"/>
                <a:cs typeface="+mn-cs"/>
              </a:defRPr>
            </a:lvl1pPr>
            <a:lvl2pPr marL="457074" algn="l" defTabSz="914143" rtl="0" eaLnBrk="1" latinLnBrk="0" hangingPunct="1">
              <a:defRPr sz="1900" kern="1200">
                <a:solidFill>
                  <a:schemeClr val="tx1"/>
                </a:solidFill>
                <a:latin typeface="+mn-lt"/>
                <a:ea typeface="+mn-ea"/>
                <a:cs typeface="+mn-cs"/>
              </a:defRPr>
            </a:lvl2pPr>
            <a:lvl3pPr marL="914143" algn="l" defTabSz="914143" rtl="0" eaLnBrk="1" latinLnBrk="0" hangingPunct="1">
              <a:defRPr sz="1900" kern="1200">
                <a:solidFill>
                  <a:schemeClr val="tx1"/>
                </a:solidFill>
                <a:latin typeface="+mn-lt"/>
                <a:ea typeface="+mn-ea"/>
                <a:cs typeface="+mn-cs"/>
              </a:defRPr>
            </a:lvl3pPr>
            <a:lvl4pPr marL="1371216" algn="l" defTabSz="914143" rtl="0" eaLnBrk="1" latinLnBrk="0" hangingPunct="1">
              <a:defRPr sz="1900" kern="1200">
                <a:solidFill>
                  <a:schemeClr val="tx1"/>
                </a:solidFill>
                <a:latin typeface="+mn-lt"/>
                <a:ea typeface="+mn-ea"/>
                <a:cs typeface="+mn-cs"/>
              </a:defRPr>
            </a:lvl4pPr>
            <a:lvl5pPr marL="1828288" algn="l" defTabSz="914143" rtl="0" eaLnBrk="1" latinLnBrk="0" hangingPunct="1">
              <a:defRPr sz="1900" kern="1200">
                <a:solidFill>
                  <a:schemeClr val="tx1"/>
                </a:solidFill>
                <a:latin typeface="+mn-lt"/>
                <a:ea typeface="+mn-ea"/>
                <a:cs typeface="+mn-cs"/>
              </a:defRPr>
            </a:lvl5pPr>
            <a:lvl6pPr marL="2285361" algn="l" defTabSz="914143" rtl="0" eaLnBrk="1" latinLnBrk="0" hangingPunct="1">
              <a:defRPr sz="1900" kern="1200">
                <a:solidFill>
                  <a:schemeClr val="tx1"/>
                </a:solidFill>
                <a:latin typeface="+mn-lt"/>
                <a:ea typeface="+mn-ea"/>
                <a:cs typeface="+mn-cs"/>
              </a:defRPr>
            </a:lvl6pPr>
            <a:lvl7pPr marL="2742432" algn="l" defTabSz="914143" rtl="0" eaLnBrk="1" latinLnBrk="0" hangingPunct="1">
              <a:defRPr sz="1900" kern="1200">
                <a:solidFill>
                  <a:schemeClr val="tx1"/>
                </a:solidFill>
                <a:latin typeface="+mn-lt"/>
                <a:ea typeface="+mn-ea"/>
                <a:cs typeface="+mn-cs"/>
              </a:defRPr>
            </a:lvl7pPr>
            <a:lvl8pPr marL="3199504" algn="l" defTabSz="914143" rtl="0" eaLnBrk="1" latinLnBrk="0" hangingPunct="1">
              <a:defRPr sz="1900" kern="1200">
                <a:solidFill>
                  <a:schemeClr val="tx1"/>
                </a:solidFill>
                <a:latin typeface="+mn-lt"/>
                <a:ea typeface="+mn-ea"/>
                <a:cs typeface="+mn-cs"/>
              </a:defRPr>
            </a:lvl8pPr>
            <a:lvl9pPr marL="3656576" algn="l" defTabSz="914143" rtl="0" eaLnBrk="1" latinLnBrk="0" hangingPunct="1">
              <a:defRPr sz="1900" kern="1200">
                <a:solidFill>
                  <a:schemeClr val="tx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US" altLang="zh-CN" sz="1800" dirty="0">
                <a:solidFill>
                  <a:schemeClr val="bg1"/>
                </a:solidFill>
                <a:latin typeface="微软雅黑" panose="020B0503020204020204" pitchFamily="34" charset="-122"/>
                <a:ea typeface="微软雅黑" panose="020B0503020204020204" pitchFamily="34" charset="-122"/>
              </a:rPr>
              <a:t>4</a:t>
            </a:r>
            <a:r>
              <a:rPr kumimoji="0" lang="en-US" altLang="zh-CN"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xx</a:t>
            </a:r>
            <a:endPar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cxnSp>
        <p:nvCxnSpPr>
          <p:cNvPr id="43" name="直接箭头连接符 42"/>
          <p:cNvCxnSpPr>
            <a:endCxn id="38" idx="1"/>
          </p:cNvCxnSpPr>
          <p:nvPr/>
        </p:nvCxnSpPr>
        <p:spPr>
          <a:xfrm>
            <a:off x="5364088" y="2053898"/>
            <a:ext cx="864096" cy="0"/>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肘形连接符 44"/>
          <p:cNvCxnSpPr>
            <a:stCxn id="36" idx="2"/>
            <a:endCxn id="39" idx="1"/>
          </p:cNvCxnSpPr>
          <p:nvPr/>
        </p:nvCxnSpPr>
        <p:spPr>
          <a:xfrm rot="16200000" flipH="1">
            <a:off x="2709945" y="3163256"/>
            <a:ext cx="585495" cy="1521196"/>
          </a:xfrm>
          <a:prstGeom prst="bentConnector2">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肘形连接符 48"/>
          <p:cNvCxnSpPr>
            <a:stCxn id="36" idx="0"/>
          </p:cNvCxnSpPr>
          <p:nvPr/>
        </p:nvCxnSpPr>
        <p:spPr>
          <a:xfrm rot="5400000" flipH="1" flipV="1">
            <a:off x="2732409" y="1563584"/>
            <a:ext cx="553489" cy="1534118"/>
          </a:xfrm>
          <a:prstGeom prst="bentConnector2">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肘形连接符 51"/>
          <p:cNvCxnSpPr>
            <a:stCxn id="39" idx="3"/>
            <a:endCxn id="40" idx="1"/>
          </p:cNvCxnSpPr>
          <p:nvPr/>
        </p:nvCxnSpPr>
        <p:spPr>
          <a:xfrm flipV="1">
            <a:off x="5380709" y="3767319"/>
            <a:ext cx="847473" cy="449283"/>
          </a:xfrm>
          <a:prstGeom prst="bentConnector3">
            <a:avLst>
              <a:gd name="adj1" fmla="val 50000"/>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38" idx="2"/>
            <a:endCxn id="39" idx="0"/>
          </p:cNvCxnSpPr>
          <p:nvPr/>
        </p:nvCxnSpPr>
        <p:spPr>
          <a:xfrm rot="5400000">
            <a:off x="5362337" y="1793658"/>
            <a:ext cx="1183324" cy="2763998"/>
          </a:xfrm>
          <a:prstGeom prst="bentConnector3">
            <a:avLst>
              <a:gd name="adj1" fmla="val 50000"/>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肘形连接符 61"/>
          <p:cNvCxnSpPr>
            <a:stCxn id="38" idx="0"/>
          </p:cNvCxnSpPr>
          <p:nvPr/>
        </p:nvCxnSpPr>
        <p:spPr>
          <a:xfrm rot="16200000" flipV="1">
            <a:off x="3688117" y="-2124081"/>
            <a:ext cx="176187" cy="7119577"/>
          </a:xfrm>
          <a:prstGeom prst="bentConnector2">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63895" y="1347614"/>
            <a:ext cx="2803841" cy="338554"/>
          </a:xfrm>
          <a:prstGeom prst="rect">
            <a:avLst/>
          </a:prstGeom>
        </p:spPr>
        <p:txBody>
          <a:bodyPr wrap="square">
            <a:spAutoFit/>
          </a:bodyPr>
          <a:lstStyle/>
          <a:p>
            <a:pPr algn="ctr"/>
            <a:r>
              <a:rPr lang="en-US" altLang="zh-CN" sz="1600" b="1" dirty="0" smtClean="0">
                <a:solidFill>
                  <a:schemeClr val="bg1">
                    <a:lumMod val="50000"/>
                  </a:schemeClr>
                </a:solidFill>
                <a:latin typeface="微软雅黑" pitchFamily="34" charset="-122"/>
                <a:ea typeface="微软雅黑" pitchFamily="34" charset="-122"/>
              </a:rPr>
              <a:t>res</a:t>
            </a:r>
            <a:endParaRPr lang="en-US" altLang="zh-CN" sz="1600" b="1" dirty="0">
              <a:solidFill>
                <a:schemeClr val="bg1">
                  <a:lumMod val="50000"/>
                </a:schemeClr>
              </a:solidFill>
              <a:latin typeface="微软雅黑" pitchFamily="34" charset="-122"/>
              <a:ea typeface="微软雅黑" pitchFamily="34" charset="-122"/>
            </a:endParaRPr>
          </a:p>
        </p:txBody>
      </p:sp>
      <p:sp>
        <p:nvSpPr>
          <p:cNvPr id="69" name="矩形 68"/>
          <p:cNvSpPr/>
          <p:nvPr/>
        </p:nvSpPr>
        <p:spPr>
          <a:xfrm>
            <a:off x="1600771" y="1491630"/>
            <a:ext cx="2803841" cy="584775"/>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负载正常</a:t>
            </a:r>
            <a:endParaRPr lang="en-US" altLang="zh-CN" sz="1600" b="1" dirty="0" smtClean="0">
              <a:solidFill>
                <a:schemeClr val="bg1">
                  <a:lumMod val="50000"/>
                </a:schemeClr>
              </a:solidFill>
              <a:latin typeface="微软雅黑" pitchFamily="34" charset="-122"/>
              <a:ea typeface="微软雅黑" pitchFamily="34" charset="-122"/>
            </a:endParaRPr>
          </a:p>
          <a:p>
            <a:pPr algn="ctr"/>
            <a:r>
              <a:rPr lang="zh-CN" altLang="en-US" sz="1600" b="1" dirty="0" smtClean="0">
                <a:solidFill>
                  <a:schemeClr val="bg1">
                    <a:lumMod val="50000"/>
                  </a:schemeClr>
                </a:solidFill>
                <a:latin typeface="微软雅黑" pitchFamily="34" charset="-122"/>
                <a:ea typeface="微软雅黑" pitchFamily="34" charset="-122"/>
              </a:rPr>
              <a:t>内存正常</a:t>
            </a:r>
            <a:endParaRPr lang="en-US" altLang="zh-CN" sz="1600" b="1" dirty="0">
              <a:solidFill>
                <a:schemeClr val="bg1">
                  <a:lumMod val="50000"/>
                </a:schemeClr>
              </a:solidFill>
              <a:latin typeface="微软雅黑" pitchFamily="34" charset="-122"/>
              <a:ea typeface="微软雅黑" pitchFamily="34" charset="-122"/>
            </a:endParaRPr>
          </a:p>
        </p:txBody>
      </p:sp>
      <p:sp>
        <p:nvSpPr>
          <p:cNvPr id="70" name="矩形 69"/>
          <p:cNvSpPr/>
          <p:nvPr/>
        </p:nvSpPr>
        <p:spPr>
          <a:xfrm>
            <a:off x="1547664" y="4219223"/>
            <a:ext cx="2803841" cy="584775"/>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负载</a:t>
            </a:r>
            <a:r>
              <a:rPr lang="zh-CN" altLang="en-US" sz="1600" b="1" dirty="0">
                <a:solidFill>
                  <a:schemeClr val="bg1">
                    <a:lumMod val="50000"/>
                  </a:schemeClr>
                </a:solidFill>
                <a:latin typeface="微软雅黑" pitchFamily="34" charset="-122"/>
                <a:ea typeface="微软雅黑" pitchFamily="34" charset="-122"/>
              </a:rPr>
              <a:t>过高</a:t>
            </a:r>
            <a:endParaRPr lang="en-US" altLang="zh-CN" sz="1600" b="1" dirty="0" smtClean="0">
              <a:solidFill>
                <a:schemeClr val="bg1">
                  <a:lumMod val="50000"/>
                </a:schemeClr>
              </a:solidFill>
              <a:latin typeface="微软雅黑" pitchFamily="34" charset="-122"/>
              <a:ea typeface="微软雅黑" pitchFamily="34" charset="-122"/>
            </a:endParaRPr>
          </a:p>
          <a:p>
            <a:pPr algn="ctr"/>
            <a:r>
              <a:rPr lang="zh-CN" altLang="en-US" sz="1600" b="1" dirty="0" smtClean="0">
                <a:solidFill>
                  <a:schemeClr val="bg1">
                    <a:lumMod val="50000"/>
                  </a:schemeClr>
                </a:solidFill>
                <a:latin typeface="微软雅黑" pitchFamily="34" charset="-122"/>
                <a:ea typeface="微软雅黑" pitchFamily="34" charset="-122"/>
              </a:rPr>
              <a:t>内存过高</a:t>
            </a:r>
            <a:endParaRPr lang="en-US" altLang="zh-CN" sz="1600" b="1" dirty="0">
              <a:solidFill>
                <a:schemeClr val="bg1">
                  <a:lumMod val="50000"/>
                </a:schemeClr>
              </a:solidFill>
              <a:latin typeface="微软雅黑" pitchFamily="34" charset="-122"/>
              <a:ea typeface="微软雅黑" pitchFamily="34" charset="-122"/>
            </a:endParaRPr>
          </a:p>
        </p:txBody>
      </p:sp>
      <p:sp>
        <p:nvSpPr>
          <p:cNvPr id="72" name="矩形 71"/>
          <p:cNvSpPr/>
          <p:nvPr/>
        </p:nvSpPr>
        <p:spPr>
          <a:xfrm>
            <a:off x="6228183" y="2567394"/>
            <a:ext cx="2803841" cy="338554"/>
          </a:xfrm>
          <a:prstGeom prst="rect">
            <a:avLst/>
          </a:prstGeom>
        </p:spPr>
        <p:txBody>
          <a:bodyPr wrap="square">
            <a:spAutoFit/>
          </a:bodyPr>
          <a:lstStyle/>
          <a:p>
            <a:pPr algn="ctr"/>
            <a:r>
              <a:rPr lang="zh-CN" altLang="en-US" sz="1600" b="1" dirty="0" smtClean="0">
                <a:solidFill>
                  <a:schemeClr val="bg1">
                    <a:lumMod val="50000"/>
                  </a:schemeClr>
                </a:solidFill>
                <a:latin typeface="微软雅黑" pitchFamily="34" charset="-122"/>
                <a:ea typeface="微软雅黑" pitchFamily="34" charset="-122"/>
              </a:rPr>
              <a:t>是</a:t>
            </a:r>
            <a:endParaRPr lang="en-US" altLang="zh-CN" sz="1600" b="1" dirty="0">
              <a:solidFill>
                <a:schemeClr val="bg1">
                  <a:lumMod val="50000"/>
                </a:schemeClr>
              </a:solidFill>
              <a:latin typeface="微软雅黑" pitchFamily="34" charset="-122"/>
              <a:ea typeface="微软雅黑" pitchFamily="34" charset="-122"/>
            </a:endParaRPr>
          </a:p>
        </p:txBody>
      </p:sp>
      <p:sp>
        <p:nvSpPr>
          <p:cNvPr id="73" name="矩形 72"/>
          <p:cNvSpPr/>
          <p:nvPr/>
        </p:nvSpPr>
        <p:spPr>
          <a:xfrm>
            <a:off x="6228182" y="1266061"/>
            <a:ext cx="2803841" cy="338554"/>
          </a:xfrm>
          <a:prstGeom prst="rect">
            <a:avLst/>
          </a:prstGeom>
        </p:spPr>
        <p:txBody>
          <a:bodyPr wrap="square">
            <a:spAutoFit/>
          </a:bodyPr>
          <a:lstStyle/>
          <a:p>
            <a:pPr algn="ctr"/>
            <a:r>
              <a:rPr lang="zh-CN" altLang="en-US" sz="1600" b="1" dirty="0">
                <a:solidFill>
                  <a:schemeClr val="bg1">
                    <a:lumMod val="50000"/>
                  </a:schemeClr>
                </a:solidFill>
                <a:latin typeface="微软雅黑" pitchFamily="34" charset="-122"/>
                <a:ea typeface="微软雅黑" pitchFamily="34" charset="-122"/>
              </a:rPr>
              <a:t>否</a:t>
            </a:r>
            <a:endParaRPr lang="en-US" altLang="zh-CN" sz="1600" b="1" dirty="0">
              <a:solidFill>
                <a:schemeClr val="bg1">
                  <a:lumMod val="50000"/>
                </a:schemeClr>
              </a:solidFill>
              <a:latin typeface="微软雅黑" pitchFamily="34" charset="-122"/>
              <a:ea typeface="微软雅黑" pitchFamily="34" charset="-122"/>
            </a:endParaRPr>
          </a:p>
        </p:txBody>
      </p:sp>
      <p:sp>
        <p:nvSpPr>
          <p:cNvPr id="44" name="圆角矩形 43"/>
          <p:cNvSpPr/>
          <p:nvPr/>
        </p:nvSpPr>
        <p:spPr bwMode="auto">
          <a:xfrm>
            <a:off x="6228181" y="4455764"/>
            <a:ext cx="2002055" cy="420242"/>
          </a:xfrm>
          <a:prstGeom prst="roundRect">
            <a:avLst/>
          </a:prstGeom>
          <a:solidFill>
            <a:srgbClr val="F179AC"/>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5xx</a:t>
            </a:r>
            <a:endParaRPr kumimoji="0" lang="zh-CN" altLang="en-US"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cxnSp>
        <p:nvCxnSpPr>
          <p:cNvPr id="46" name="直接箭头连接符 45"/>
          <p:cNvCxnSpPr>
            <a:endCxn id="41" idx="1"/>
          </p:cNvCxnSpPr>
          <p:nvPr/>
        </p:nvCxnSpPr>
        <p:spPr>
          <a:xfrm>
            <a:off x="5364088" y="4216786"/>
            <a:ext cx="864096" cy="0"/>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肘形连接符 46"/>
          <p:cNvCxnSpPr/>
          <p:nvPr/>
        </p:nvCxnSpPr>
        <p:spPr>
          <a:xfrm>
            <a:off x="5380709" y="4219223"/>
            <a:ext cx="847472" cy="446662"/>
          </a:xfrm>
          <a:prstGeom prst="bentConnector3">
            <a:avLst>
              <a:gd name="adj1" fmla="val 50000"/>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673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25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25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250"/>
                                        <p:tgtEl>
                                          <p:spTgt spid="45"/>
                                        </p:tgtEl>
                                      </p:cBhvr>
                                    </p:animEffect>
                                  </p:childTnLst>
                                </p:cTn>
                              </p:par>
                            </p:childTnLst>
                          </p:cTn>
                        </p:par>
                        <p:par>
                          <p:cTn id="21" fill="hold">
                            <p:stCondLst>
                              <p:cond delay="250"/>
                            </p:stCondLst>
                            <p:childTnLst>
                              <p:par>
                                <p:cTn id="22" presetID="10" presetClass="entr" presetSubtype="0"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250"/>
                                        <p:tgtEl>
                                          <p:spTgt spid="7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25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left)">
                                      <p:cBhvr>
                                        <p:cTn id="34" dur="250"/>
                                        <p:tgtEl>
                                          <p:spTgt spid="46"/>
                                        </p:tgtEl>
                                      </p:cBhvr>
                                    </p:animEffect>
                                  </p:childTnLst>
                                </p:cTn>
                              </p:par>
                              <p:par>
                                <p:cTn id="35" presetID="22" presetClass="entr" presetSubtype="8"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250"/>
                                        <p:tgtEl>
                                          <p:spTgt spid="52"/>
                                        </p:tgtEl>
                                      </p:cBhvr>
                                    </p:animEffect>
                                  </p:childTnLst>
                                </p:cTn>
                              </p:par>
                              <p:par>
                                <p:cTn id="38" presetID="22" presetClass="entr" presetSubtype="8"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250"/>
                                        <p:tgtEl>
                                          <p:spTgt spid="47"/>
                                        </p:tgtEl>
                                      </p:cBhvr>
                                    </p:animEffect>
                                  </p:childTnLst>
                                </p:cTn>
                              </p:par>
                            </p:childTnLst>
                          </p:cTn>
                        </p:par>
                        <p:par>
                          <p:cTn id="41" fill="hold">
                            <p:stCondLst>
                              <p:cond delay="250"/>
                            </p:stCondLst>
                            <p:childTnLst>
                              <p:par>
                                <p:cTn id="42" presetID="10" presetClass="entr" presetSubtype="0" fill="hold" grpId="0"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25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25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left)">
                                      <p:cBhvr>
                                        <p:cTn id="55" dur="250"/>
                                        <p:tgtEl>
                                          <p:spTgt spid="49"/>
                                        </p:tgtEl>
                                      </p:cBhvr>
                                    </p:animEffect>
                                  </p:childTnLst>
                                </p:cTn>
                              </p:par>
                            </p:childTnLst>
                          </p:cTn>
                        </p:par>
                        <p:par>
                          <p:cTn id="56" fill="hold">
                            <p:stCondLst>
                              <p:cond delay="250"/>
                            </p:stCondLst>
                            <p:childTnLst>
                              <p:par>
                                <p:cTn id="57" presetID="10" presetClass="entr" presetSubtype="0"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fade">
                                      <p:cBhvr>
                                        <p:cTn id="59" dur="250"/>
                                        <p:tgtEl>
                                          <p:spTgt spid="6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25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250"/>
                                        <p:tgtEl>
                                          <p:spTgt spid="43"/>
                                        </p:tgtEl>
                                      </p:cBhvr>
                                    </p:animEffect>
                                  </p:childTnLst>
                                </p:cTn>
                              </p:par>
                            </p:childTnLst>
                          </p:cTn>
                        </p:par>
                        <p:par>
                          <p:cTn id="70" fill="hold">
                            <p:stCondLst>
                              <p:cond delay="250"/>
                            </p:stCondLst>
                            <p:childTnLst>
                              <p:par>
                                <p:cTn id="71" presetID="10" presetClass="entr" presetSubtype="0"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25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up)">
                                      <p:cBhvr>
                                        <p:cTn id="78" dur="250"/>
                                        <p:tgtEl>
                                          <p:spTgt spid="58"/>
                                        </p:tgtEl>
                                      </p:cBhvr>
                                    </p:animEffect>
                                  </p:childTnLst>
                                </p:cTn>
                              </p:par>
                            </p:childTnLst>
                          </p:cTn>
                        </p:par>
                        <p:par>
                          <p:cTn id="79" fill="hold">
                            <p:stCondLst>
                              <p:cond delay="250"/>
                            </p:stCondLst>
                            <p:childTnLst>
                              <p:par>
                                <p:cTn id="80" presetID="10" presetClass="entr" presetSubtype="0" fill="hold" grpId="0" nodeType="after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fade">
                                      <p:cBhvr>
                                        <p:cTn id="82" dur="25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wipe(right)">
                                      <p:cBhvr>
                                        <p:cTn id="87" dur="250"/>
                                        <p:tgtEl>
                                          <p:spTgt spid="62"/>
                                        </p:tgtEl>
                                      </p:cBhvr>
                                    </p:animEffect>
                                  </p:childTnLst>
                                </p:cTn>
                              </p:par>
                            </p:childTnLst>
                          </p:cTn>
                        </p:par>
                        <p:par>
                          <p:cTn id="88" fill="hold">
                            <p:stCondLst>
                              <p:cond delay="250"/>
                            </p:stCondLst>
                            <p:childTnLst>
                              <p:par>
                                <p:cTn id="89" presetID="10" presetClass="entr" presetSubtype="0" fill="hold" grpId="0" nodeType="after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250"/>
                                        <p:tgtEl>
                                          <p:spTgt spid="73"/>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fade">
                                      <p:cBhvr>
                                        <p:cTn id="95" dur="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animBg="1"/>
      <p:bldP spid="38" grpId="0" animBg="1"/>
      <p:bldP spid="39" grpId="0" animBg="1"/>
      <p:bldP spid="40" grpId="0" animBg="1"/>
      <p:bldP spid="41" grpId="0" animBg="1"/>
      <p:bldP spid="68" grpId="0"/>
      <p:bldP spid="69" grpId="0"/>
      <p:bldP spid="70" grpId="0"/>
      <p:bldP spid="72" grpId="0"/>
      <p:bldP spid="73" grpId="0"/>
      <p:bldP spid="4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613796"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容灾</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接入层</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9" name="TextBox 29"/>
          <p:cNvSpPr txBox="1"/>
          <p:nvPr/>
        </p:nvSpPr>
        <p:spPr>
          <a:xfrm>
            <a:off x="1220279" y="1870288"/>
            <a:ext cx="6703442" cy="1569660"/>
          </a:xfrm>
          <a:prstGeom prst="rect">
            <a:avLst/>
          </a:prstGeom>
          <a:noFill/>
        </p:spPr>
        <p:txBody>
          <a:bodyPr wrap="square" rtlCol="0">
            <a:spAutoFit/>
          </a:bodyPr>
          <a:lstStyle/>
          <a:p>
            <a:pPr algn="ctr">
              <a:lnSpc>
                <a:spcPct val="150000"/>
              </a:lnSpc>
            </a:pPr>
            <a:r>
              <a:rPr lang="zh-CN" altLang="en-US" sz="3600" b="1" dirty="0" smtClean="0">
                <a:solidFill>
                  <a:srgbClr val="159BFF"/>
                </a:solidFill>
                <a:latin typeface="微软雅黑" pitchFamily="34" charset="-122"/>
                <a:ea typeface="微软雅黑" pitchFamily="34" charset="-122"/>
              </a:rPr>
              <a:t>直出服务挂掉 </a:t>
            </a:r>
            <a:r>
              <a:rPr lang="zh-CN" altLang="en-US" sz="2800" b="1" dirty="0">
                <a:solidFill>
                  <a:schemeClr val="bg1">
                    <a:lumMod val="50000"/>
                  </a:schemeClr>
                </a:solidFill>
                <a:latin typeface="微软雅黑" pitchFamily="34" charset="-122"/>
                <a:ea typeface="微软雅黑" pitchFamily="34" charset="-122"/>
              </a:rPr>
              <a:t>页面</a:t>
            </a:r>
            <a:r>
              <a:rPr lang="zh-CN" altLang="en-US" sz="2800" b="1" dirty="0" smtClean="0">
                <a:solidFill>
                  <a:schemeClr val="bg1">
                    <a:lumMod val="50000"/>
                  </a:schemeClr>
                </a:solidFill>
                <a:latin typeface="微软雅黑" pitchFamily="34" charset="-122"/>
                <a:ea typeface="微软雅黑" pitchFamily="34" charset="-122"/>
              </a:rPr>
              <a:t>还可以正常使用 </a:t>
            </a:r>
            <a:endParaRPr lang="en-US" altLang="zh-CN" sz="2800" b="1" dirty="0" smtClean="0">
              <a:solidFill>
                <a:schemeClr val="bg1">
                  <a:lumMod val="50000"/>
                </a:schemeClr>
              </a:solidFill>
              <a:latin typeface="微软雅黑" pitchFamily="34" charset="-122"/>
              <a:ea typeface="微软雅黑" pitchFamily="34" charset="-122"/>
            </a:endParaRPr>
          </a:p>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信不信？</a:t>
            </a:r>
            <a:endParaRPr lang="en-US" altLang="zh-CN" sz="28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85578138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5"/>
          </a:xfrm>
        </p:grpSpPr>
        <p:sp>
          <p:nvSpPr>
            <p:cNvPr id="28" name="TextBox 27"/>
            <p:cNvSpPr txBox="1"/>
            <p:nvPr/>
          </p:nvSpPr>
          <p:spPr>
            <a:xfrm>
              <a:off x="255645" y="434133"/>
              <a:ext cx="3359080" cy="450255"/>
            </a:xfrm>
            <a:prstGeom prst="rect">
              <a:avLst/>
            </a:prstGeom>
            <a:noFill/>
          </p:spPr>
          <p:txBody>
            <a:bodyPr wrap="square" rtlCol="0">
              <a:spAutoFit/>
            </a:bodyPr>
            <a:lstStyle/>
            <a:p>
              <a:r>
                <a:rPr lang="zh-CN" altLang="en-US" sz="1600" b="1" dirty="0">
                  <a:solidFill>
                    <a:srgbClr val="159BFF"/>
                  </a:solidFill>
                  <a:latin typeface="微软雅黑" pitchFamily="34" charset="-122"/>
                  <a:ea typeface="微软雅黑" pitchFamily="34" charset="-122"/>
                </a:rPr>
                <a:t>高可用性</a:t>
              </a:r>
              <a:r>
                <a:rPr lang="en-US" altLang="zh-CN" sz="1600" b="1" dirty="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容</a:t>
              </a:r>
              <a:r>
                <a:rPr lang="zh-CN" altLang="en-US" sz="1600" b="1" dirty="0" smtClean="0">
                  <a:solidFill>
                    <a:srgbClr val="159BFF"/>
                  </a:solidFill>
                  <a:latin typeface="微软雅黑" pitchFamily="34" charset="-122"/>
                  <a:ea typeface="微软雅黑" pitchFamily="34" charset="-122"/>
                </a:rPr>
                <a:t>灾</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接入层</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2050" name="Picture 2" descr="C:\Users\richieli\Desktop\150830426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1935" y="771550"/>
            <a:ext cx="3980130" cy="398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75175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a:t>
              </a:r>
              <a:r>
                <a:rPr lang="zh-CN" altLang="en-US" sz="1600" b="1" dirty="0">
                  <a:solidFill>
                    <a:srgbClr val="159BFF"/>
                  </a:solidFill>
                  <a:latin typeface="微软雅黑" pitchFamily="34" charset="-122"/>
                  <a:ea typeface="微软雅黑" pitchFamily="34" charset="-122"/>
                </a:rPr>
                <a:t>可用性</a:t>
              </a:r>
              <a:r>
                <a:rPr lang="en-US" altLang="zh-CN" sz="1600" b="1" dirty="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容</a:t>
              </a:r>
              <a:r>
                <a:rPr lang="zh-CN" altLang="en-US" sz="1600" b="1" dirty="0" smtClean="0">
                  <a:solidFill>
                    <a:srgbClr val="159BFF"/>
                  </a:solidFill>
                  <a:latin typeface="微软雅黑" pitchFamily="34" charset="-122"/>
                  <a:ea typeface="微软雅黑" pitchFamily="34" charset="-122"/>
                </a:rPr>
                <a:t>灾</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接入层</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7" name="Picture 3" descr="C:\Users\Milo\Desktop\图层2.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895842" y="2360856"/>
            <a:ext cx="591875" cy="642942"/>
          </a:xfrm>
          <a:prstGeom prst="rect">
            <a:avLst/>
          </a:prstGeom>
          <a:noFill/>
          <a:extLst>
            <a:ext uri="{909E8E84-426E-40DD-AFC4-6F175D3DCCD1}">
              <a14:hiddenFill xmlns:a14="http://schemas.microsoft.com/office/drawing/2010/main">
                <a:solidFill>
                  <a:srgbClr val="FFFFFF"/>
                </a:solidFill>
              </a14:hiddenFill>
            </a:ext>
          </a:extLst>
        </p:spPr>
      </p:pic>
      <p:sp>
        <p:nvSpPr>
          <p:cNvPr id="8" name="云形 7"/>
          <p:cNvSpPr/>
          <p:nvPr/>
        </p:nvSpPr>
        <p:spPr>
          <a:xfrm>
            <a:off x="2294138" y="2070259"/>
            <a:ext cx="1698048" cy="1224136"/>
          </a:xfrm>
          <a:prstGeom prst="cloud">
            <a:avLst/>
          </a:prstGeom>
          <a:solidFill>
            <a:srgbClr val="159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143" rtl="0" eaLnBrk="1" latinLnBrk="0" hangingPunct="1">
              <a:defRPr sz="1900" kern="1200">
                <a:solidFill>
                  <a:schemeClr val="lt1"/>
                </a:solidFill>
                <a:latin typeface="+mn-lt"/>
                <a:ea typeface="+mn-ea"/>
                <a:cs typeface="+mn-cs"/>
              </a:defRPr>
            </a:lvl1pPr>
            <a:lvl2pPr marL="457074" algn="l" defTabSz="914143" rtl="0" eaLnBrk="1" latinLnBrk="0" hangingPunct="1">
              <a:defRPr sz="1900" kern="1200">
                <a:solidFill>
                  <a:schemeClr val="lt1"/>
                </a:solidFill>
                <a:latin typeface="+mn-lt"/>
                <a:ea typeface="+mn-ea"/>
                <a:cs typeface="+mn-cs"/>
              </a:defRPr>
            </a:lvl2pPr>
            <a:lvl3pPr marL="914143" algn="l" defTabSz="914143" rtl="0" eaLnBrk="1" latinLnBrk="0" hangingPunct="1">
              <a:defRPr sz="1900" kern="1200">
                <a:solidFill>
                  <a:schemeClr val="lt1"/>
                </a:solidFill>
                <a:latin typeface="+mn-lt"/>
                <a:ea typeface="+mn-ea"/>
                <a:cs typeface="+mn-cs"/>
              </a:defRPr>
            </a:lvl3pPr>
            <a:lvl4pPr marL="1371216" algn="l" defTabSz="914143" rtl="0" eaLnBrk="1" latinLnBrk="0" hangingPunct="1">
              <a:defRPr sz="1900" kern="1200">
                <a:solidFill>
                  <a:schemeClr val="lt1"/>
                </a:solidFill>
                <a:latin typeface="+mn-lt"/>
                <a:ea typeface="+mn-ea"/>
                <a:cs typeface="+mn-cs"/>
              </a:defRPr>
            </a:lvl4pPr>
            <a:lvl5pPr marL="1828288" algn="l" defTabSz="914143" rtl="0" eaLnBrk="1" latinLnBrk="0" hangingPunct="1">
              <a:defRPr sz="1900" kern="1200">
                <a:solidFill>
                  <a:schemeClr val="lt1"/>
                </a:solidFill>
                <a:latin typeface="+mn-lt"/>
                <a:ea typeface="+mn-ea"/>
                <a:cs typeface="+mn-cs"/>
              </a:defRPr>
            </a:lvl5pPr>
            <a:lvl6pPr marL="2285361" algn="l" defTabSz="914143" rtl="0" eaLnBrk="1" latinLnBrk="0" hangingPunct="1">
              <a:defRPr sz="1900" kern="1200">
                <a:solidFill>
                  <a:schemeClr val="lt1"/>
                </a:solidFill>
                <a:latin typeface="+mn-lt"/>
                <a:ea typeface="+mn-ea"/>
                <a:cs typeface="+mn-cs"/>
              </a:defRPr>
            </a:lvl6pPr>
            <a:lvl7pPr marL="2742432" algn="l" defTabSz="914143" rtl="0" eaLnBrk="1" latinLnBrk="0" hangingPunct="1">
              <a:defRPr sz="1900" kern="1200">
                <a:solidFill>
                  <a:schemeClr val="lt1"/>
                </a:solidFill>
                <a:latin typeface="+mn-lt"/>
                <a:ea typeface="+mn-ea"/>
                <a:cs typeface="+mn-cs"/>
              </a:defRPr>
            </a:lvl7pPr>
            <a:lvl8pPr marL="3199504" algn="l" defTabSz="914143" rtl="0" eaLnBrk="1" latinLnBrk="0" hangingPunct="1">
              <a:defRPr sz="1900" kern="1200">
                <a:solidFill>
                  <a:schemeClr val="lt1"/>
                </a:solidFill>
                <a:latin typeface="+mn-lt"/>
                <a:ea typeface="+mn-ea"/>
                <a:cs typeface="+mn-cs"/>
              </a:defRPr>
            </a:lvl8pPr>
            <a:lvl9pPr marL="3656576" algn="l" defTabSz="914143" rtl="0" eaLnBrk="1" latinLnBrk="0" hangingPunct="1">
              <a:defRPr sz="1900" kern="1200">
                <a:solidFill>
                  <a:schemeClr val="lt1"/>
                </a:solidFill>
                <a:latin typeface="+mn-lt"/>
                <a:ea typeface="+mn-ea"/>
                <a:cs typeface="+mn-cs"/>
              </a:defRPr>
            </a:lvl9pPr>
          </a:lstStyle>
          <a:p>
            <a:pPr algn="ctr"/>
            <a:r>
              <a:rPr lang="en-US" altLang="zh-CN" sz="1600" b="1" dirty="0" smtClean="0">
                <a:latin typeface="微软雅黑" pitchFamily="34" charset="-122"/>
                <a:ea typeface="微软雅黑" pitchFamily="34" charset="-122"/>
              </a:rPr>
              <a:t>Internet</a:t>
            </a:r>
            <a:endParaRPr lang="zh-CN" altLang="en-US" sz="1600" b="1" dirty="0">
              <a:latin typeface="微软雅黑" pitchFamily="34" charset="-122"/>
              <a:ea typeface="微软雅黑" pitchFamily="34" charset="-122"/>
            </a:endParaRPr>
          </a:p>
        </p:txBody>
      </p:sp>
      <p:cxnSp>
        <p:nvCxnSpPr>
          <p:cNvPr id="9" name="直接箭头连接符 8"/>
          <p:cNvCxnSpPr>
            <a:stCxn id="7" idx="3"/>
            <a:endCxn id="8" idx="2"/>
          </p:cNvCxnSpPr>
          <p:nvPr/>
        </p:nvCxnSpPr>
        <p:spPr>
          <a:xfrm>
            <a:off x="1487717" y="2682327"/>
            <a:ext cx="811688" cy="0"/>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960300" y="771550"/>
            <a:ext cx="691820" cy="785818"/>
            <a:chOff x="4923169" y="4277525"/>
            <a:chExt cx="691820" cy="785818"/>
          </a:xfrm>
        </p:grpSpPr>
        <p:pic>
          <p:nvPicPr>
            <p:cNvPr id="41" name="Picture 4" descr="C:\Documents and Settings\milozhang\桌面\qqqq.png"/>
            <p:cNvPicPr>
              <a:picLocks noChangeAspect="1" noChangeArrowheads="1"/>
            </p:cNvPicPr>
            <p:nvPr/>
          </p:nvPicPr>
          <p:blipFill>
            <a:blip r:embed="rId5" cstate="print"/>
            <a:srcRect/>
            <a:stretch>
              <a:fillRect/>
            </a:stretch>
          </p:blipFill>
          <p:spPr bwMode="auto">
            <a:xfrm>
              <a:off x="4923169" y="4277525"/>
              <a:ext cx="524505" cy="642942"/>
            </a:xfrm>
            <a:prstGeom prst="rect">
              <a:avLst/>
            </a:prstGeom>
            <a:noFill/>
          </p:spPr>
        </p:pic>
        <p:pic>
          <p:nvPicPr>
            <p:cNvPr id="42" name="Picture 4" descr="C:\Documents and Settings\milozhang\桌面\qqqq.png"/>
            <p:cNvPicPr>
              <a:picLocks noChangeAspect="1" noChangeArrowheads="1"/>
            </p:cNvPicPr>
            <p:nvPr/>
          </p:nvPicPr>
          <p:blipFill>
            <a:blip r:embed="rId5" cstate="print"/>
            <a:srcRect/>
            <a:stretch>
              <a:fillRect/>
            </a:stretch>
          </p:blipFill>
          <p:spPr bwMode="auto">
            <a:xfrm>
              <a:off x="5090484" y="4420401"/>
              <a:ext cx="524505" cy="642942"/>
            </a:xfrm>
            <a:prstGeom prst="rect">
              <a:avLst/>
            </a:prstGeom>
            <a:noFill/>
          </p:spPr>
        </p:pic>
      </p:grpSp>
      <p:sp>
        <p:nvSpPr>
          <p:cNvPr id="11" name="矩形 10"/>
          <p:cNvSpPr/>
          <p:nvPr/>
        </p:nvSpPr>
        <p:spPr>
          <a:xfrm>
            <a:off x="3707904" y="1635646"/>
            <a:ext cx="3295299" cy="307777"/>
          </a:xfrm>
          <a:prstGeom prst="rect">
            <a:avLst/>
          </a:prstGeom>
        </p:spPr>
        <p:txBody>
          <a:bodyPr wrap="square">
            <a:spAutoFit/>
          </a:bodyPr>
          <a:lstStyle>
            <a:defPPr>
              <a:defRPr lang="zh-CN"/>
            </a:defPPr>
            <a:lvl1pPr marL="0" algn="l" defTabSz="914143" rtl="0" eaLnBrk="1" latinLnBrk="0" hangingPunct="1">
              <a:defRPr sz="1900" kern="1200">
                <a:solidFill>
                  <a:schemeClr val="tx1"/>
                </a:solidFill>
                <a:latin typeface="+mn-lt"/>
                <a:ea typeface="+mn-ea"/>
                <a:cs typeface="+mn-cs"/>
              </a:defRPr>
            </a:lvl1pPr>
            <a:lvl2pPr marL="457074" algn="l" defTabSz="914143" rtl="0" eaLnBrk="1" latinLnBrk="0" hangingPunct="1">
              <a:defRPr sz="1900" kern="1200">
                <a:solidFill>
                  <a:schemeClr val="tx1"/>
                </a:solidFill>
                <a:latin typeface="+mn-lt"/>
                <a:ea typeface="+mn-ea"/>
                <a:cs typeface="+mn-cs"/>
              </a:defRPr>
            </a:lvl2pPr>
            <a:lvl3pPr marL="914143" algn="l" defTabSz="914143" rtl="0" eaLnBrk="1" latinLnBrk="0" hangingPunct="1">
              <a:defRPr sz="1900" kern="1200">
                <a:solidFill>
                  <a:schemeClr val="tx1"/>
                </a:solidFill>
                <a:latin typeface="+mn-lt"/>
                <a:ea typeface="+mn-ea"/>
                <a:cs typeface="+mn-cs"/>
              </a:defRPr>
            </a:lvl3pPr>
            <a:lvl4pPr marL="1371216" algn="l" defTabSz="914143" rtl="0" eaLnBrk="1" latinLnBrk="0" hangingPunct="1">
              <a:defRPr sz="1900" kern="1200">
                <a:solidFill>
                  <a:schemeClr val="tx1"/>
                </a:solidFill>
                <a:latin typeface="+mn-lt"/>
                <a:ea typeface="+mn-ea"/>
                <a:cs typeface="+mn-cs"/>
              </a:defRPr>
            </a:lvl4pPr>
            <a:lvl5pPr marL="1828288" algn="l" defTabSz="914143" rtl="0" eaLnBrk="1" latinLnBrk="0" hangingPunct="1">
              <a:defRPr sz="1900" kern="1200">
                <a:solidFill>
                  <a:schemeClr val="tx1"/>
                </a:solidFill>
                <a:latin typeface="+mn-lt"/>
                <a:ea typeface="+mn-ea"/>
                <a:cs typeface="+mn-cs"/>
              </a:defRPr>
            </a:lvl5pPr>
            <a:lvl6pPr marL="2285361" algn="l" defTabSz="914143" rtl="0" eaLnBrk="1" latinLnBrk="0" hangingPunct="1">
              <a:defRPr sz="1900" kern="1200">
                <a:solidFill>
                  <a:schemeClr val="tx1"/>
                </a:solidFill>
                <a:latin typeface="+mn-lt"/>
                <a:ea typeface="+mn-ea"/>
                <a:cs typeface="+mn-cs"/>
              </a:defRPr>
            </a:lvl6pPr>
            <a:lvl7pPr marL="2742432" algn="l" defTabSz="914143" rtl="0" eaLnBrk="1" latinLnBrk="0" hangingPunct="1">
              <a:defRPr sz="1900" kern="1200">
                <a:solidFill>
                  <a:schemeClr val="tx1"/>
                </a:solidFill>
                <a:latin typeface="+mn-lt"/>
                <a:ea typeface="+mn-ea"/>
                <a:cs typeface="+mn-cs"/>
              </a:defRPr>
            </a:lvl7pPr>
            <a:lvl8pPr marL="3199504" algn="l" defTabSz="914143" rtl="0" eaLnBrk="1" latinLnBrk="0" hangingPunct="1">
              <a:defRPr sz="1900" kern="1200">
                <a:solidFill>
                  <a:schemeClr val="tx1"/>
                </a:solidFill>
                <a:latin typeface="+mn-lt"/>
                <a:ea typeface="+mn-ea"/>
                <a:cs typeface="+mn-cs"/>
              </a:defRPr>
            </a:lvl8pPr>
            <a:lvl9pPr marL="3656576" algn="l" defTabSz="914143" rtl="0" eaLnBrk="1" latinLnBrk="0" hangingPunct="1">
              <a:defRPr sz="1900" kern="1200">
                <a:solidFill>
                  <a:schemeClr val="tx1"/>
                </a:solidFill>
                <a:latin typeface="+mn-lt"/>
                <a:ea typeface="+mn-ea"/>
                <a:cs typeface="+mn-cs"/>
              </a:defRPr>
            </a:lvl9pPr>
          </a:lstStyle>
          <a:p>
            <a:pPr algn="ctr"/>
            <a:r>
              <a:rPr lang="en-US" altLang="zh-CN" sz="1400" b="1" dirty="0" smtClean="0">
                <a:solidFill>
                  <a:schemeClr val="bg1">
                    <a:lumMod val="50000"/>
                  </a:schemeClr>
                </a:solidFill>
                <a:latin typeface="微软雅黑" pitchFamily="34" charset="-122"/>
                <a:ea typeface="微软雅黑" pitchFamily="34" charset="-122"/>
              </a:rPr>
              <a:t>CDN</a:t>
            </a:r>
            <a:endParaRPr lang="en-US" altLang="zh-CN" sz="1400" b="1" dirty="0">
              <a:solidFill>
                <a:schemeClr val="bg1">
                  <a:lumMod val="50000"/>
                </a:schemeClr>
              </a:solidFill>
              <a:latin typeface="微软雅黑" pitchFamily="34" charset="-122"/>
              <a:ea typeface="微软雅黑" pitchFamily="34" charset="-122"/>
            </a:endParaRPr>
          </a:p>
        </p:txBody>
      </p:sp>
      <p:cxnSp>
        <p:nvCxnSpPr>
          <p:cNvPr id="12" name="直接箭头连接符 11"/>
          <p:cNvCxnSpPr/>
          <p:nvPr/>
        </p:nvCxnSpPr>
        <p:spPr>
          <a:xfrm flipV="1">
            <a:off x="4067944" y="1414493"/>
            <a:ext cx="824097" cy="874925"/>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5082463" y="2289418"/>
            <a:ext cx="691820" cy="785818"/>
            <a:chOff x="4923169" y="4277525"/>
            <a:chExt cx="691820" cy="785818"/>
          </a:xfrm>
        </p:grpSpPr>
        <p:pic>
          <p:nvPicPr>
            <p:cNvPr id="39" name="Picture 4" descr="C:\Documents and Settings\milozhang\桌面\qqqq.png"/>
            <p:cNvPicPr>
              <a:picLocks noChangeAspect="1" noChangeArrowheads="1"/>
            </p:cNvPicPr>
            <p:nvPr/>
          </p:nvPicPr>
          <p:blipFill>
            <a:blip r:embed="rId5" cstate="print"/>
            <a:srcRect/>
            <a:stretch>
              <a:fillRect/>
            </a:stretch>
          </p:blipFill>
          <p:spPr bwMode="auto">
            <a:xfrm>
              <a:off x="4923169" y="4277525"/>
              <a:ext cx="524505" cy="642942"/>
            </a:xfrm>
            <a:prstGeom prst="rect">
              <a:avLst/>
            </a:prstGeom>
            <a:noFill/>
          </p:spPr>
        </p:pic>
        <p:pic>
          <p:nvPicPr>
            <p:cNvPr id="40" name="Picture 4" descr="C:\Documents and Settings\milozhang\桌面\qqqq.png"/>
            <p:cNvPicPr>
              <a:picLocks noChangeAspect="1" noChangeArrowheads="1"/>
            </p:cNvPicPr>
            <p:nvPr/>
          </p:nvPicPr>
          <p:blipFill>
            <a:blip r:embed="rId5" cstate="print"/>
            <a:srcRect/>
            <a:stretch>
              <a:fillRect/>
            </a:stretch>
          </p:blipFill>
          <p:spPr bwMode="auto">
            <a:xfrm>
              <a:off x="5090484" y="4420401"/>
              <a:ext cx="524505" cy="642942"/>
            </a:xfrm>
            <a:prstGeom prst="rect">
              <a:avLst/>
            </a:prstGeom>
            <a:noFill/>
          </p:spPr>
        </p:pic>
      </p:grpSp>
      <p:cxnSp>
        <p:nvCxnSpPr>
          <p:cNvPr id="14" name="直接箭头连接符 13"/>
          <p:cNvCxnSpPr/>
          <p:nvPr/>
        </p:nvCxnSpPr>
        <p:spPr>
          <a:xfrm>
            <a:off x="4139952" y="2682327"/>
            <a:ext cx="820348" cy="0"/>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697065" y="3125118"/>
            <a:ext cx="3295299" cy="523220"/>
          </a:xfrm>
          <a:prstGeom prst="rect">
            <a:avLst/>
          </a:prstGeom>
        </p:spPr>
        <p:txBody>
          <a:bodyPr wrap="square">
            <a:spAutoFit/>
          </a:bodyPr>
          <a:lstStyle>
            <a:defPPr>
              <a:defRPr lang="zh-CN"/>
            </a:defPPr>
            <a:lvl1pPr marL="0" algn="l" defTabSz="914143" rtl="0" eaLnBrk="1" latinLnBrk="0" hangingPunct="1">
              <a:defRPr sz="1900" kern="1200">
                <a:solidFill>
                  <a:schemeClr val="tx1"/>
                </a:solidFill>
                <a:latin typeface="+mn-lt"/>
                <a:ea typeface="+mn-ea"/>
                <a:cs typeface="+mn-cs"/>
              </a:defRPr>
            </a:lvl1pPr>
            <a:lvl2pPr marL="457074" algn="l" defTabSz="914143" rtl="0" eaLnBrk="1" latinLnBrk="0" hangingPunct="1">
              <a:defRPr sz="1900" kern="1200">
                <a:solidFill>
                  <a:schemeClr val="tx1"/>
                </a:solidFill>
                <a:latin typeface="+mn-lt"/>
                <a:ea typeface="+mn-ea"/>
                <a:cs typeface="+mn-cs"/>
              </a:defRPr>
            </a:lvl2pPr>
            <a:lvl3pPr marL="914143" algn="l" defTabSz="914143" rtl="0" eaLnBrk="1" latinLnBrk="0" hangingPunct="1">
              <a:defRPr sz="1900" kern="1200">
                <a:solidFill>
                  <a:schemeClr val="tx1"/>
                </a:solidFill>
                <a:latin typeface="+mn-lt"/>
                <a:ea typeface="+mn-ea"/>
                <a:cs typeface="+mn-cs"/>
              </a:defRPr>
            </a:lvl3pPr>
            <a:lvl4pPr marL="1371216" algn="l" defTabSz="914143" rtl="0" eaLnBrk="1" latinLnBrk="0" hangingPunct="1">
              <a:defRPr sz="1900" kern="1200">
                <a:solidFill>
                  <a:schemeClr val="tx1"/>
                </a:solidFill>
                <a:latin typeface="+mn-lt"/>
                <a:ea typeface="+mn-ea"/>
                <a:cs typeface="+mn-cs"/>
              </a:defRPr>
            </a:lvl4pPr>
            <a:lvl5pPr marL="1828288" algn="l" defTabSz="914143" rtl="0" eaLnBrk="1" latinLnBrk="0" hangingPunct="1">
              <a:defRPr sz="1900" kern="1200">
                <a:solidFill>
                  <a:schemeClr val="tx1"/>
                </a:solidFill>
                <a:latin typeface="+mn-lt"/>
                <a:ea typeface="+mn-ea"/>
                <a:cs typeface="+mn-cs"/>
              </a:defRPr>
            </a:lvl5pPr>
            <a:lvl6pPr marL="2285361" algn="l" defTabSz="914143" rtl="0" eaLnBrk="1" latinLnBrk="0" hangingPunct="1">
              <a:defRPr sz="1900" kern="1200">
                <a:solidFill>
                  <a:schemeClr val="tx1"/>
                </a:solidFill>
                <a:latin typeface="+mn-lt"/>
                <a:ea typeface="+mn-ea"/>
                <a:cs typeface="+mn-cs"/>
              </a:defRPr>
            </a:lvl6pPr>
            <a:lvl7pPr marL="2742432" algn="l" defTabSz="914143" rtl="0" eaLnBrk="1" latinLnBrk="0" hangingPunct="1">
              <a:defRPr sz="1900" kern="1200">
                <a:solidFill>
                  <a:schemeClr val="tx1"/>
                </a:solidFill>
                <a:latin typeface="+mn-lt"/>
                <a:ea typeface="+mn-ea"/>
                <a:cs typeface="+mn-cs"/>
              </a:defRPr>
            </a:lvl7pPr>
            <a:lvl8pPr marL="3199504" algn="l" defTabSz="914143" rtl="0" eaLnBrk="1" latinLnBrk="0" hangingPunct="1">
              <a:defRPr sz="1900" kern="1200">
                <a:solidFill>
                  <a:schemeClr val="tx1"/>
                </a:solidFill>
                <a:latin typeface="+mn-lt"/>
                <a:ea typeface="+mn-ea"/>
                <a:cs typeface="+mn-cs"/>
              </a:defRPr>
            </a:lvl8pPr>
            <a:lvl9pPr marL="3656576" algn="l" defTabSz="914143" rtl="0" eaLnBrk="1" latinLnBrk="0" hangingPunct="1">
              <a:defRPr sz="1900" kern="1200">
                <a:solidFill>
                  <a:schemeClr val="tx1"/>
                </a:solidFill>
                <a:latin typeface="+mn-lt"/>
                <a:ea typeface="+mn-ea"/>
                <a:cs typeface="+mn-cs"/>
              </a:defRPr>
            </a:lvl9pPr>
          </a:lstStyle>
          <a:p>
            <a:pPr algn="ctr"/>
            <a:r>
              <a:rPr lang="zh-CN" altLang="en-US" sz="1400" b="1" dirty="0" smtClean="0">
                <a:solidFill>
                  <a:schemeClr val="bg1">
                    <a:lumMod val="50000"/>
                  </a:schemeClr>
                </a:solidFill>
                <a:latin typeface="微软雅黑" pitchFamily="34" charset="-122"/>
                <a:ea typeface="微软雅黑" pitchFamily="34" charset="-122"/>
              </a:rPr>
              <a:t>反向代理</a:t>
            </a:r>
            <a:r>
              <a:rPr lang="en-US" altLang="zh-CN" sz="1400" b="1" dirty="0" smtClean="0">
                <a:solidFill>
                  <a:schemeClr val="bg1">
                    <a:lumMod val="50000"/>
                  </a:schemeClr>
                </a:solidFill>
                <a:latin typeface="微软雅黑" pitchFamily="34" charset="-122"/>
                <a:ea typeface="微软雅黑" pitchFamily="34" charset="-122"/>
              </a:rPr>
              <a:t>+</a:t>
            </a:r>
            <a:r>
              <a:rPr lang="zh-CN" altLang="en-US" sz="1400" b="1" dirty="0" smtClean="0">
                <a:solidFill>
                  <a:schemeClr val="bg1">
                    <a:lumMod val="50000"/>
                  </a:schemeClr>
                </a:solidFill>
                <a:latin typeface="微软雅黑" pitchFamily="34" charset="-122"/>
                <a:ea typeface="微软雅黑" pitchFamily="34" charset="-122"/>
              </a:rPr>
              <a:t>负载均衡</a:t>
            </a:r>
            <a:endParaRPr lang="en-US" altLang="zh-CN" sz="1400" b="1" dirty="0" smtClean="0">
              <a:solidFill>
                <a:schemeClr val="bg1">
                  <a:lumMod val="50000"/>
                </a:schemeClr>
              </a:solidFill>
              <a:latin typeface="微软雅黑" pitchFamily="34" charset="-122"/>
              <a:ea typeface="微软雅黑" pitchFamily="34" charset="-122"/>
            </a:endParaRPr>
          </a:p>
          <a:p>
            <a:pPr algn="ctr"/>
            <a:r>
              <a:rPr lang="zh-CN" altLang="en-US" sz="1400" b="1" dirty="0" smtClean="0">
                <a:solidFill>
                  <a:schemeClr val="bg1">
                    <a:lumMod val="50000"/>
                  </a:schemeClr>
                </a:solidFill>
                <a:latin typeface="微软雅黑" pitchFamily="34" charset="-122"/>
                <a:ea typeface="微软雅黑" pitchFamily="34" charset="-122"/>
              </a:rPr>
              <a:t>服务器集群</a:t>
            </a:r>
            <a:endParaRPr lang="en-US" altLang="zh-CN" sz="1400" b="1" dirty="0">
              <a:solidFill>
                <a:schemeClr val="bg1">
                  <a:lumMod val="50000"/>
                </a:schemeClr>
              </a:solidFill>
              <a:latin typeface="微软雅黑" pitchFamily="34" charset="-122"/>
              <a:ea typeface="微软雅黑" pitchFamily="34" charset="-122"/>
            </a:endParaRPr>
          </a:p>
        </p:txBody>
      </p:sp>
      <p:grpSp>
        <p:nvGrpSpPr>
          <p:cNvPr id="16" name="组合 15"/>
          <p:cNvGrpSpPr/>
          <p:nvPr/>
        </p:nvGrpSpPr>
        <p:grpSpPr>
          <a:xfrm>
            <a:off x="7198603" y="2303403"/>
            <a:ext cx="691820" cy="785818"/>
            <a:chOff x="4923169" y="4277525"/>
            <a:chExt cx="691820" cy="785818"/>
          </a:xfrm>
        </p:grpSpPr>
        <p:pic>
          <p:nvPicPr>
            <p:cNvPr id="37" name="Picture 4" descr="C:\Documents and Settings\milozhang\桌面\qqqq.png"/>
            <p:cNvPicPr>
              <a:picLocks noChangeAspect="1" noChangeArrowheads="1"/>
            </p:cNvPicPr>
            <p:nvPr/>
          </p:nvPicPr>
          <p:blipFill>
            <a:blip r:embed="rId5" cstate="print"/>
            <a:srcRect/>
            <a:stretch>
              <a:fillRect/>
            </a:stretch>
          </p:blipFill>
          <p:spPr bwMode="auto">
            <a:xfrm>
              <a:off x="4923169" y="4277525"/>
              <a:ext cx="524505" cy="642942"/>
            </a:xfrm>
            <a:prstGeom prst="rect">
              <a:avLst/>
            </a:prstGeom>
            <a:noFill/>
          </p:spPr>
        </p:pic>
        <p:pic>
          <p:nvPicPr>
            <p:cNvPr id="38" name="Picture 4" descr="C:\Documents and Settings\milozhang\桌面\qqqq.png"/>
            <p:cNvPicPr>
              <a:picLocks noChangeAspect="1" noChangeArrowheads="1"/>
            </p:cNvPicPr>
            <p:nvPr/>
          </p:nvPicPr>
          <p:blipFill>
            <a:blip r:embed="rId5" cstate="print"/>
            <a:srcRect/>
            <a:stretch>
              <a:fillRect/>
            </a:stretch>
          </p:blipFill>
          <p:spPr bwMode="auto">
            <a:xfrm>
              <a:off x="5090484" y="4420401"/>
              <a:ext cx="524505" cy="642942"/>
            </a:xfrm>
            <a:prstGeom prst="rect">
              <a:avLst/>
            </a:prstGeom>
            <a:noFill/>
          </p:spPr>
        </p:pic>
      </p:grpSp>
      <p:sp>
        <p:nvSpPr>
          <p:cNvPr id="17" name="矩形 16"/>
          <p:cNvSpPr/>
          <p:nvPr/>
        </p:nvSpPr>
        <p:spPr>
          <a:xfrm>
            <a:off x="5813205" y="3139103"/>
            <a:ext cx="3295299" cy="307777"/>
          </a:xfrm>
          <a:prstGeom prst="rect">
            <a:avLst/>
          </a:prstGeom>
        </p:spPr>
        <p:txBody>
          <a:bodyPr wrap="square">
            <a:spAutoFit/>
          </a:bodyPr>
          <a:lstStyle>
            <a:defPPr>
              <a:defRPr lang="zh-CN"/>
            </a:defPPr>
            <a:lvl1pPr marL="0" algn="l" defTabSz="914143" rtl="0" eaLnBrk="1" latinLnBrk="0" hangingPunct="1">
              <a:defRPr sz="1900" kern="1200">
                <a:solidFill>
                  <a:schemeClr val="tx1"/>
                </a:solidFill>
                <a:latin typeface="+mn-lt"/>
                <a:ea typeface="+mn-ea"/>
                <a:cs typeface="+mn-cs"/>
              </a:defRPr>
            </a:lvl1pPr>
            <a:lvl2pPr marL="457074" algn="l" defTabSz="914143" rtl="0" eaLnBrk="1" latinLnBrk="0" hangingPunct="1">
              <a:defRPr sz="1900" kern="1200">
                <a:solidFill>
                  <a:schemeClr val="tx1"/>
                </a:solidFill>
                <a:latin typeface="+mn-lt"/>
                <a:ea typeface="+mn-ea"/>
                <a:cs typeface="+mn-cs"/>
              </a:defRPr>
            </a:lvl2pPr>
            <a:lvl3pPr marL="914143" algn="l" defTabSz="914143" rtl="0" eaLnBrk="1" latinLnBrk="0" hangingPunct="1">
              <a:defRPr sz="1900" kern="1200">
                <a:solidFill>
                  <a:schemeClr val="tx1"/>
                </a:solidFill>
                <a:latin typeface="+mn-lt"/>
                <a:ea typeface="+mn-ea"/>
                <a:cs typeface="+mn-cs"/>
              </a:defRPr>
            </a:lvl3pPr>
            <a:lvl4pPr marL="1371216" algn="l" defTabSz="914143" rtl="0" eaLnBrk="1" latinLnBrk="0" hangingPunct="1">
              <a:defRPr sz="1900" kern="1200">
                <a:solidFill>
                  <a:schemeClr val="tx1"/>
                </a:solidFill>
                <a:latin typeface="+mn-lt"/>
                <a:ea typeface="+mn-ea"/>
                <a:cs typeface="+mn-cs"/>
              </a:defRPr>
            </a:lvl4pPr>
            <a:lvl5pPr marL="1828288" algn="l" defTabSz="914143" rtl="0" eaLnBrk="1" latinLnBrk="0" hangingPunct="1">
              <a:defRPr sz="1900" kern="1200">
                <a:solidFill>
                  <a:schemeClr val="tx1"/>
                </a:solidFill>
                <a:latin typeface="+mn-lt"/>
                <a:ea typeface="+mn-ea"/>
                <a:cs typeface="+mn-cs"/>
              </a:defRPr>
            </a:lvl5pPr>
            <a:lvl6pPr marL="2285361" algn="l" defTabSz="914143" rtl="0" eaLnBrk="1" latinLnBrk="0" hangingPunct="1">
              <a:defRPr sz="1900" kern="1200">
                <a:solidFill>
                  <a:schemeClr val="tx1"/>
                </a:solidFill>
                <a:latin typeface="+mn-lt"/>
                <a:ea typeface="+mn-ea"/>
                <a:cs typeface="+mn-cs"/>
              </a:defRPr>
            </a:lvl6pPr>
            <a:lvl7pPr marL="2742432" algn="l" defTabSz="914143" rtl="0" eaLnBrk="1" latinLnBrk="0" hangingPunct="1">
              <a:defRPr sz="1900" kern="1200">
                <a:solidFill>
                  <a:schemeClr val="tx1"/>
                </a:solidFill>
                <a:latin typeface="+mn-lt"/>
                <a:ea typeface="+mn-ea"/>
                <a:cs typeface="+mn-cs"/>
              </a:defRPr>
            </a:lvl7pPr>
            <a:lvl8pPr marL="3199504" algn="l" defTabSz="914143" rtl="0" eaLnBrk="1" latinLnBrk="0" hangingPunct="1">
              <a:defRPr sz="1900" kern="1200">
                <a:solidFill>
                  <a:schemeClr val="tx1"/>
                </a:solidFill>
                <a:latin typeface="+mn-lt"/>
                <a:ea typeface="+mn-ea"/>
                <a:cs typeface="+mn-cs"/>
              </a:defRPr>
            </a:lvl8pPr>
            <a:lvl9pPr marL="3656576" algn="l" defTabSz="914143" rtl="0" eaLnBrk="1" latinLnBrk="0" hangingPunct="1">
              <a:defRPr sz="1900" kern="1200">
                <a:solidFill>
                  <a:schemeClr val="tx1"/>
                </a:solidFill>
                <a:latin typeface="+mn-lt"/>
                <a:ea typeface="+mn-ea"/>
                <a:cs typeface="+mn-cs"/>
              </a:defRPr>
            </a:lvl9pPr>
          </a:lstStyle>
          <a:p>
            <a:pPr algn="ctr"/>
            <a:r>
              <a:rPr lang="zh-CN" altLang="en-US" sz="1400" b="1" dirty="0" smtClean="0">
                <a:solidFill>
                  <a:schemeClr val="bg1">
                    <a:lumMod val="50000"/>
                  </a:schemeClr>
                </a:solidFill>
                <a:latin typeface="微软雅黑" pitchFamily="34" charset="-122"/>
                <a:ea typeface="微软雅黑" pitchFamily="34" charset="-122"/>
              </a:rPr>
              <a:t>后台服务器集群</a:t>
            </a:r>
            <a:endParaRPr lang="en-US" altLang="zh-CN" sz="1400" b="1" dirty="0">
              <a:solidFill>
                <a:schemeClr val="bg1">
                  <a:lumMod val="50000"/>
                </a:schemeClr>
              </a:solidFill>
              <a:latin typeface="微软雅黑" pitchFamily="34" charset="-122"/>
              <a:ea typeface="微软雅黑" pitchFamily="34" charset="-122"/>
            </a:endParaRPr>
          </a:p>
        </p:txBody>
      </p:sp>
      <p:cxnSp>
        <p:nvCxnSpPr>
          <p:cNvPr id="18" name="直接箭头连接符 17"/>
          <p:cNvCxnSpPr/>
          <p:nvPr/>
        </p:nvCxnSpPr>
        <p:spPr>
          <a:xfrm>
            <a:off x="6012160" y="2682327"/>
            <a:ext cx="820348" cy="0"/>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6012160" y="1414492"/>
            <a:ext cx="980204" cy="1171368"/>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7198603" y="843558"/>
            <a:ext cx="691820" cy="785818"/>
            <a:chOff x="4923169" y="4277525"/>
            <a:chExt cx="691820" cy="785818"/>
          </a:xfrm>
        </p:grpSpPr>
        <p:pic>
          <p:nvPicPr>
            <p:cNvPr id="35" name="Picture 4" descr="C:\Documents and Settings\milozhang\桌面\qqqq.png"/>
            <p:cNvPicPr>
              <a:picLocks noChangeAspect="1" noChangeArrowheads="1"/>
            </p:cNvPicPr>
            <p:nvPr/>
          </p:nvPicPr>
          <p:blipFill>
            <a:blip r:embed="rId5" cstate="print"/>
            <a:srcRect/>
            <a:stretch>
              <a:fillRect/>
            </a:stretch>
          </p:blipFill>
          <p:spPr bwMode="auto">
            <a:xfrm>
              <a:off x="4923169" y="4277525"/>
              <a:ext cx="524505" cy="642942"/>
            </a:xfrm>
            <a:prstGeom prst="rect">
              <a:avLst/>
            </a:prstGeom>
            <a:noFill/>
          </p:spPr>
        </p:pic>
        <p:pic>
          <p:nvPicPr>
            <p:cNvPr id="36" name="Picture 4" descr="C:\Documents and Settings\milozhang\桌面\qqqq.png"/>
            <p:cNvPicPr>
              <a:picLocks noChangeAspect="1" noChangeArrowheads="1"/>
            </p:cNvPicPr>
            <p:nvPr/>
          </p:nvPicPr>
          <p:blipFill>
            <a:blip r:embed="rId5" cstate="print"/>
            <a:srcRect/>
            <a:stretch>
              <a:fillRect/>
            </a:stretch>
          </p:blipFill>
          <p:spPr bwMode="auto">
            <a:xfrm>
              <a:off x="5090484" y="4420401"/>
              <a:ext cx="524505" cy="642942"/>
            </a:xfrm>
            <a:prstGeom prst="rect">
              <a:avLst/>
            </a:prstGeom>
            <a:noFill/>
          </p:spPr>
        </p:pic>
      </p:grpSp>
      <p:sp>
        <p:nvSpPr>
          <p:cNvPr id="21" name="矩形 20"/>
          <p:cNvSpPr/>
          <p:nvPr/>
        </p:nvSpPr>
        <p:spPr>
          <a:xfrm>
            <a:off x="5813205" y="1679258"/>
            <a:ext cx="3295299" cy="523220"/>
          </a:xfrm>
          <a:prstGeom prst="rect">
            <a:avLst/>
          </a:prstGeom>
        </p:spPr>
        <p:txBody>
          <a:bodyPr wrap="square">
            <a:spAutoFit/>
          </a:bodyPr>
          <a:lstStyle>
            <a:defPPr>
              <a:defRPr lang="zh-CN"/>
            </a:defPPr>
            <a:lvl1pPr marL="0" algn="l" defTabSz="914143" rtl="0" eaLnBrk="1" latinLnBrk="0" hangingPunct="1">
              <a:defRPr sz="1900" kern="1200">
                <a:solidFill>
                  <a:schemeClr val="tx1"/>
                </a:solidFill>
                <a:latin typeface="+mn-lt"/>
                <a:ea typeface="+mn-ea"/>
                <a:cs typeface="+mn-cs"/>
              </a:defRPr>
            </a:lvl1pPr>
            <a:lvl2pPr marL="457074" algn="l" defTabSz="914143" rtl="0" eaLnBrk="1" latinLnBrk="0" hangingPunct="1">
              <a:defRPr sz="1900" kern="1200">
                <a:solidFill>
                  <a:schemeClr val="tx1"/>
                </a:solidFill>
                <a:latin typeface="+mn-lt"/>
                <a:ea typeface="+mn-ea"/>
                <a:cs typeface="+mn-cs"/>
              </a:defRPr>
            </a:lvl2pPr>
            <a:lvl3pPr marL="914143" algn="l" defTabSz="914143" rtl="0" eaLnBrk="1" latinLnBrk="0" hangingPunct="1">
              <a:defRPr sz="1900" kern="1200">
                <a:solidFill>
                  <a:schemeClr val="tx1"/>
                </a:solidFill>
                <a:latin typeface="+mn-lt"/>
                <a:ea typeface="+mn-ea"/>
                <a:cs typeface="+mn-cs"/>
              </a:defRPr>
            </a:lvl3pPr>
            <a:lvl4pPr marL="1371216" algn="l" defTabSz="914143" rtl="0" eaLnBrk="1" latinLnBrk="0" hangingPunct="1">
              <a:defRPr sz="1900" kern="1200">
                <a:solidFill>
                  <a:schemeClr val="tx1"/>
                </a:solidFill>
                <a:latin typeface="+mn-lt"/>
                <a:ea typeface="+mn-ea"/>
                <a:cs typeface="+mn-cs"/>
              </a:defRPr>
            </a:lvl4pPr>
            <a:lvl5pPr marL="1828288" algn="l" defTabSz="914143" rtl="0" eaLnBrk="1" latinLnBrk="0" hangingPunct="1">
              <a:defRPr sz="1900" kern="1200">
                <a:solidFill>
                  <a:schemeClr val="tx1"/>
                </a:solidFill>
                <a:latin typeface="+mn-lt"/>
                <a:ea typeface="+mn-ea"/>
                <a:cs typeface="+mn-cs"/>
              </a:defRPr>
            </a:lvl5pPr>
            <a:lvl6pPr marL="2285361" algn="l" defTabSz="914143" rtl="0" eaLnBrk="1" latinLnBrk="0" hangingPunct="1">
              <a:defRPr sz="1900" kern="1200">
                <a:solidFill>
                  <a:schemeClr val="tx1"/>
                </a:solidFill>
                <a:latin typeface="+mn-lt"/>
                <a:ea typeface="+mn-ea"/>
                <a:cs typeface="+mn-cs"/>
              </a:defRPr>
            </a:lvl6pPr>
            <a:lvl7pPr marL="2742432" algn="l" defTabSz="914143" rtl="0" eaLnBrk="1" latinLnBrk="0" hangingPunct="1">
              <a:defRPr sz="1900" kern="1200">
                <a:solidFill>
                  <a:schemeClr val="tx1"/>
                </a:solidFill>
                <a:latin typeface="+mn-lt"/>
                <a:ea typeface="+mn-ea"/>
                <a:cs typeface="+mn-cs"/>
              </a:defRPr>
            </a:lvl7pPr>
            <a:lvl8pPr marL="3199504" algn="l" defTabSz="914143" rtl="0" eaLnBrk="1" latinLnBrk="0" hangingPunct="1">
              <a:defRPr sz="1900" kern="1200">
                <a:solidFill>
                  <a:schemeClr val="tx1"/>
                </a:solidFill>
                <a:latin typeface="+mn-lt"/>
                <a:ea typeface="+mn-ea"/>
                <a:cs typeface="+mn-cs"/>
              </a:defRPr>
            </a:lvl8pPr>
            <a:lvl9pPr marL="3656576" algn="l" defTabSz="914143" rtl="0" eaLnBrk="1" latinLnBrk="0" hangingPunct="1">
              <a:defRPr sz="1900" kern="1200">
                <a:solidFill>
                  <a:schemeClr val="tx1"/>
                </a:solidFill>
                <a:latin typeface="+mn-lt"/>
                <a:ea typeface="+mn-ea"/>
                <a:cs typeface="+mn-cs"/>
              </a:defRPr>
            </a:lvl9pPr>
          </a:lstStyle>
          <a:p>
            <a:pPr algn="ctr"/>
            <a:r>
              <a:rPr lang="en-US" altLang="zh-CN" sz="1400" b="1" dirty="0" smtClean="0">
                <a:solidFill>
                  <a:schemeClr val="bg1">
                    <a:lumMod val="50000"/>
                  </a:schemeClr>
                </a:solidFill>
                <a:latin typeface="微软雅黑" pitchFamily="34" charset="-122"/>
                <a:ea typeface="微软雅黑" pitchFamily="34" charset="-122"/>
              </a:rPr>
              <a:t>HTML</a:t>
            </a:r>
            <a:r>
              <a:rPr lang="zh-CN" altLang="en-US" sz="1400" b="1" dirty="0" smtClean="0">
                <a:solidFill>
                  <a:schemeClr val="bg1">
                    <a:lumMod val="50000"/>
                  </a:schemeClr>
                </a:solidFill>
                <a:latin typeface="微软雅黑" pitchFamily="34" charset="-122"/>
                <a:ea typeface="微软雅黑" pitchFamily="34" charset="-122"/>
              </a:rPr>
              <a:t>静态文件</a:t>
            </a:r>
            <a:endParaRPr lang="en-US" altLang="zh-CN" sz="1400" b="1" dirty="0" smtClean="0">
              <a:solidFill>
                <a:schemeClr val="bg1">
                  <a:lumMod val="50000"/>
                </a:schemeClr>
              </a:solidFill>
              <a:latin typeface="微软雅黑" pitchFamily="34" charset="-122"/>
              <a:ea typeface="微软雅黑" pitchFamily="34" charset="-122"/>
            </a:endParaRPr>
          </a:p>
          <a:p>
            <a:pPr algn="ctr"/>
            <a:r>
              <a:rPr lang="zh-CN" altLang="en-US" sz="1400" b="1" dirty="0" smtClean="0">
                <a:solidFill>
                  <a:schemeClr val="bg1">
                    <a:lumMod val="50000"/>
                  </a:schemeClr>
                </a:solidFill>
                <a:latin typeface="微软雅黑" pitchFamily="34" charset="-122"/>
                <a:ea typeface="微软雅黑" pitchFamily="34" charset="-122"/>
              </a:rPr>
              <a:t>服务器集群</a:t>
            </a:r>
            <a:endParaRPr lang="en-US" altLang="zh-CN" sz="1400" b="1" dirty="0">
              <a:solidFill>
                <a:schemeClr val="bg1">
                  <a:lumMod val="50000"/>
                </a:schemeClr>
              </a:solidFill>
              <a:latin typeface="微软雅黑" pitchFamily="34" charset="-122"/>
              <a:ea typeface="微软雅黑" pitchFamily="34" charset="-122"/>
            </a:endParaRPr>
          </a:p>
        </p:txBody>
      </p:sp>
      <p:cxnSp>
        <p:nvCxnSpPr>
          <p:cNvPr id="22" name="直接箭头连接符 21"/>
          <p:cNvCxnSpPr/>
          <p:nvPr/>
        </p:nvCxnSpPr>
        <p:spPr>
          <a:xfrm>
            <a:off x="6012160" y="2767750"/>
            <a:ext cx="980204" cy="1460184"/>
          </a:xfrm>
          <a:prstGeom prst="straightConnector1">
            <a:avLst/>
          </a:prstGeom>
          <a:ln w="38100">
            <a:solidFill>
              <a:srgbClr val="159B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7192548" y="3773760"/>
            <a:ext cx="691820" cy="785818"/>
            <a:chOff x="4923169" y="4277525"/>
            <a:chExt cx="691820" cy="785818"/>
          </a:xfrm>
        </p:grpSpPr>
        <p:pic>
          <p:nvPicPr>
            <p:cNvPr id="33" name="Picture 4" descr="C:\Documents and Settings\milozhang\桌面\qqqq.png"/>
            <p:cNvPicPr>
              <a:picLocks noChangeAspect="1" noChangeArrowheads="1"/>
            </p:cNvPicPr>
            <p:nvPr/>
          </p:nvPicPr>
          <p:blipFill>
            <a:blip r:embed="rId5" cstate="print"/>
            <a:srcRect/>
            <a:stretch>
              <a:fillRect/>
            </a:stretch>
          </p:blipFill>
          <p:spPr bwMode="auto">
            <a:xfrm>
              <a:off x="4923169" y="4277525"/>
              <a:ext cx="524505" cy="642942"/>
            </a:xfrm>
            <a:prstGeom prst="rect">
              <a:avLst/>
            </a:prstGeom>
            <a:noFill/>
          </p:spPr>
        </p:pic>
        <p:pic>
          <p:nvPicPr>
            <p:cNvPr id="34" name="Picture 4" descr="C:\Documents and Settings\milozhang\桌面\qqqq.png"/>
            <p:cNvPicPr>
              <a:picLocks noChangeAspect="1" noChangeArrowheads="1"/>
            </p:cNvPicPr>
            <p:nvPr/>
          </p:nvPicPr>
          <p:blipFill>
            <a:blip r:embed="rId5" cstate="print"/>
            <a:srcRect/>
            <a:stretch>
              <a:fillRect/>
            </a:stretch>
          </p:blipFill>
          <p:spPr bwMode="auto">
            <a:xfrm>
              <a:off x="5090484" y="4420401"/>
              <a:ext cx="524505" cy="642942"/>
            </a:xfrm>
            <a:prstGeom prst="rect">
              <a:avLst/>
            </a:prstGeom>
            <a:noFill/>
          </p:spPr>
        </p:pic>
      </p:grpSp>
      <p:sp>
        <p:nvSpPr>
          <p:cNvPr id="24" name="矩形 23"/>
          <p:cNvSpPr/>
          <p:nvPr/>
        </p:nvSpPr>
        <p:spPr>
          <a:xfrm>
            <a:off x="5813205" y="4609460"/>
            <a:ext cx="3295299" cy="307777"/>
          </a:xfrm>
          <a:prstGeom prst="rect">
            <a:avLst/>
          </a:prstGeom>
        </p:spPr>
        <p:txBody>
          <a:bodyPr wrap="square">
            <a:spAutoFit/>
          </a:bodyPr>
          <a:lstStyle>
            <a:defPPr>
              <a:defRPr lang="zh-CN"/>
            </a:defPPr>
            <a:lvl1pPr marL="0" algn="l" defTabSz="914143" rtl="0" eaLnBrk="1" latinLnBrk="0" hangingPunct="1">
              <a:defRPr sz="1900" kern="1200">
                <a:solidFill>
                  <a:schemeClr val="tx1"/>
                </a:solidFill>
                <a:latin typeface="+mn-lt"/>
                <a:ea typeface="+mn-ea"/>
                <a:cs typeface="+mn-cs"/>
              </a:defRPr>
            </a:lvl1pPr>
            <a:lvl2pPr marL="457074" algn="l" defTabSz="914143" rtl="0" eaLnBrk="1" latinLnBrk="0" hangingPunct="1">
              <a:defRPr sz="1900" kern="1200">
                <a:solidFill>
                  <a:schemeClr val="tx1"/>
                </a:solidFill>
                <a:latin typeface="+mn-lt"/>
                <a:ea typeface="+mn-ea"/>
                <a:cs typeface="+mn-cs"/>
              </a:defRPr>
            </a:lvl2pPr>
            <a:lvl3pPr marL="914143" algn="l" defTabSz="914143" rtl="0" eaLnBrk="1" latinLnBrk="0" hangingPunct="1">
              <a:defRPr sz="1900" kern="1200">
                <a:solidFill>
                  <a:schemeClr val="tx1"/>
                </a:solidFill>
                <a:latin typeface="+mn-lt"/>
                <a:ea typeface="+mn-ea"/>
                <a:cs typeface="+mn-cs"/>
              </a:defRPr>
            </a:lvl3pPr>
            <a:lvl4pPr marL="1371216" algn="l" defTabSz="914143" rtl="0" eaLnBrk="1" latinLnBrk="0" hangingPunct="1">
              <a:defRPr sz="1900" kern="1200">
                <a:solidFill>
                  <a:schemeClr val="tx1"/>
                </a:solidFill>
                <a:latin typeface="+mn-lt"/>
                <a:ea typeface="+mn-ea"/>
                <a:cs typeface="+mn-cs"/>
              </a:defRPr>
            </a:lvl4pPr>
            <a:lvl5pPr marL="1828288" algn="l" defTabSz="914143" rtl="0" eaLnBrk="1" latinLnBrk="0" hangingPunct="1">
              <a:defRPr sz="1900" kern="1200">
                <a:solidFill>
                  <a:schemeClr val="tx1"/>
                </a:solidFill>
                <a:latin typeface="+mn-lt"/>
                <a:ea typeface="+mn-ea"/>
                <a:cs typeface="+mn-cs"/>
              </a:defRPr>
            </a:lvl5pPr>
            <a:lvl6pPr marL="2285361" algn="l" defTabSz="914143" rtl="0" eaLnBrk="1" latinLnBrk="0" hangingPunct="1">
              <a:defRPr sz="1900" kern="1200">
                <a:solidFill>
                  <a:schemeClr val="tx1"/>
                </a:solidFill>
                <a:latin typeface="+mn-lt"/>
                <a:ea typeface="+mn-ea"/>
                <a:cs typeface="+mn-cs"/>
              </a:defRPr>
            </a:lvl6pPr>
            <a:lvl7pPr marL="2742432" algn="l" defTabSz="914143" rtl="0" eaLnBrk="1" latinLnBrk="0" hangingPunct="1">
              <a:defRPr sz="1900" kern="1200">
                <a:solidFill>
                  <a:schemeClr val="tx1"/>
                </a:solidFill>
                <a:latin typeface="+mn-lt"/>
                <a:ea typeface="+mn-ea"/>
                <a:cs typeface="+mn-cs"/>
              </a:defRPr>
            </a:lvl7pPr>
            <a:lvl8pPr marL="3199504" algn="l" defTabSz="914143" rtl="0" eaLnBrk="1" latinLnBrk="0" hangingPunct="1">
              <a:defRPr sz="1900" kern="1200">
                <a:solidFill>
                  <a:schemeClr val="tx1"/>
                </a:solidFill>
                <a:latin typeface="+mn-lt"/>
                <a:ea typeface="+mn-ea"/>
                <a:cs typeface="+mn-cs"/>
              </a:defRPr>
            </a:lvl8pPr>
            <a:lvl9pPr marL="3656576" algn="l" defTabSz="914143" rtl="0" eaLnBrk="1" latinLnBrk="0" hangingPunct="1">
              <a:defRPr sz="1900" kern="1200">
                <a:solidFill>
                  <a:schemeClr val="tx1"/>
                </a:solidFill>
                <a:latin typeface="+mn-lt"/>
                <a:ea typeface="+mn-ea"/>
                <a:cs typeface="+mn-cs"/>
              </a:defRPr>
            </a:lvl9pPr>
          </a:lstStyle>
          <a:p>
            <a:pPr algn="ctr"/>
            <a:r>
              <a:rPr lang="zh-CN" altLang="en-US" sz="1400" b="1" dirty="0">
                <a:solidFill>
                  <a:schemeClr val="bg1">
                    <a:lumMod val="50000"/>
                  </a:schemeClr>
                </a:solidFill>
                <a:latin typeface="微软雅黑" pitchFamily="34" charset="-122"/>
                <a:ea typeface="微软雅黑" pitchFamily="34" charset="-122"/>
              </a:rPr>
              <a:t>直出</a:t>
            </a:r>
            <a:r>
              <a:rPr lang="zh-CN" altLang="en-US" sz="1400" b="1" dirty="0" smtClean="0">
                <a:solidFill>
                  <a:schemeClr val="bg1">
                    <a:lumMod val="50000"/>
                  </a:schemeClr>
                </a:solidFill>
                <a:latin typeface="微软雅黑" pitchFamily="34" charset="-122"/>
                <a:ea typeface="微软雅黑" pitchFamily="34" charset="-122"/>
              </a:rPr>
              <a:t>服务器集群</a:t>
            </a:r>
            <a:endParaRPr lang="en-US" altLang="zh-CN" sz="1400" b="1" dirty="0">
              <a:solidFill>
                <a:schemeClr val="bg1">
                  <a:lumMod val="50000"/>
                </a:schemeClr>
              </a:solidFill>
              <a:latin typeface="微软雅黑" pitchFamily="34" charset="-122"/>
              <a:ea typeface="微软雅黑" pitchFamily="34" charset="-122"/>
            </a:endParaRPr>
          </a:p>
        </p:txBody>
      </p:sp>
      <p:sp>
        <p:nvSpPr>
          <p:cNvPr id="49" name="矩形 48"/>
          <p:cNvSpPr/>
          <p:nvPr/>
        </p:nvSpPr>
        <p:spPr>
          <a:xfrm rot="3359775">
            <a:off x="5066245" y="3358988"/>
            <a:ext cx="3295299" cy="338554"/>
          </a:xfrm>
          <a:prstGeom prst="rect">
            <a:avLst/>
          </a:prstGeom>
        </p:spPr>
        <p:txBody>
          <a:bodyPr wrap="square">
            <a:spAutoFit/>
          </a:bodyPr>
          <a:lstStyle>
            <a:defPPr>
              <a:defRPr lang="zh-CN"/>
            </a:defPPr>
            <a:lvl1pPr marL="0" algn="l" defTabSz="914143" rtl="0" eaLnBrk="1" latinLnBrk="0" hangingPunct="1">
              <a:defRPr sz="1900" kern="1200">
                <a:solidFill>
                  <a:schemeClr val="tx1"/>
                </a:solidFill>
                <a:latin typeface="+mn-lt"/>
                <a:ea typeface="+mn-ea"/>
                <a:cs typeface="+mn-cs"/>
              </a:defRPr>
            </a:lvl1pPr>
            <a:lvl2pPr marL="457074" algn="l" defTabSz="914143" rtl="0" eaLnBrk="1" latinLnBrk="0" hangingPunct="1">
              <a:defRPr sz="1900" kern="1200">
                <a:solidFill>
                  <a:schemeClr val="tx1"/>
                </a:solidFill>
                <a:latin typeface="+mn-lt"/>
                <a:ea typeface="+mn-ea"/>
                <a:cs typeface="+mn-cs"/>
              </a:defRPr>
            </a:lvl2pPr>
            <a:lvl3pPr marL="914143" algn="l" defTabSz="914143" rtl="0" eaLnBrk="1" latinLnBrk="0" hangingPunct="1">
              <a:defRPr sz="1900" kern="1200">
                <a:solidFill>
                  <a:schemeClr val="tx1"/>
                </a:solidFill>
                <a:latin typeface="+mn-lt"/>
                <a:ea typeface="+mn-ea"/>
                <a:cs typeface="+mn-cs"/>
              </a:defRPr>
            </a:lvl3pPr>
            <a:lvl4pPr marL="1371216" algn="l" defTabSz="914143" rtl="0" eaLnBrk="1" latinLnBrk="0" hangingPunct="1">
              <a:defRPr sz="1900" kern="1200">
                <a:solidFill>
                  <a:schemeClr val="tx1"/>
                </a:solidFill>
                <a:latin typeface="+mn-lt"/>
                <a:ea typeface="+mn-ea"/>
                <a:cs typeface="+mn-cs"/>
              </a:defRPr>
            </a:lvl4pPr>
            <a:lvl5pPr marL="1828288" algn="l" defTabSz="914143" rtl="0" eaLnBrk="1" latinLnBrk="0" hangingPunct="1">
              <a:defRPr sz="1900" kern="1200">
                <a:solidFill>
                  <a:schemeClr val="tx1"/>
                </a:solidFill>
                <a:latin typeface="+mn-lt"/>
                <a:ea typeface="+mn-ea"/>
                <a:cs typeface="+mn-cs"/>
              </a:defRPr>
            </a:lvl5pPr>
            <a:lvl6pPr marL="2285361" algn="l" defTabSz="914143" rtl="0" eaLnBrk="1" latinLnBrk="0" hangingPunct="1">
              <a:defRPr sz="1900" kern="1200">
                <a:solidFill>
                  <a:schemeClr val="tx1"/>
                </a:solidFill>
                <a:latin typeface="+mn-lt"/>
                <a:ea typeface="+mn-ea"/>
                <a:cs typeface="+mn-cs"/>
              </a:defRPr>
            </a:lvl6pPr>
            <a:lvl7pPr marL="2742432" algn="l" defTabSz="914143" rtl="0" eaLnBrk="1" latinLnBrk="0" hangingPunct="1">
              <a:defRPr sz="1900" kern="1200">
                <a:solidFill>
                  <a:schemeClr val="tx1"/>
                </a:solidFill>
                <a:latin typeface="+mn-lt"/>
                <a:ea typeface="+mn-ea"/>
                <a:cs typeface="+mn-cs"/>
              </a:defRPr>
            </a:lvl7pPr>
            <a:lvl8pPr marL="3199504" algn="l" defTabSz="914143" rtl="0" eaLnBrk="1" latinLnBrk="0" hangingPunct="1">
              <a:defRPr sz="1900" kern="1200">
                <a:solidFill>
                  <a:schemeClr val="tx1"/>
                </a:solidFill>
                <a:latin typeface="+mn-lt"/>
                <a:ea typeface="+mn-ea"/>
                <a:cs typeface="+mn-cs"/>
              </a:defRPr>
            </a:lvl8pPr>
            <a:lvl9pPr marL="3656576" algn="l" defTabSz="914143" rtl="0" eaLnBrk="1" latinLnBrk="0" hangingPunct="1">
              <a:defRPr sz="1900" kern="1200">
                <a:solidFill>
                  <a:schemeClr val="tx1"/>
                </a:solidFill>
                <a:latin typeface="+mn-lt"/>
                <a:ea typeface="+mn-ea"/>
                <a:cs typeface="+mn-cs"/>
              </a:defRPr>
            </a:lvl9pPr>
          </a:lstStyle>
          <a:p>
            <a:pPr algn="ctr"/>
            <a:r>
              <a:rPr lang="en-US" altLang="zh-CN" sz="1600" b="1" dirty="0" smtClean="0">
                <a:solidFill>
                  <a:srgbClr val="FF0000"/>
                </a:solidFill>
                <a:latin typeface="微软雅黑" pitchFamily="34" charset="-122"/>
                <a:ea typeface="微软雅黑" pitchFamily="34" charset="-122"/>
              </a:rPr>
              <a:t>/v2/a.html</a:t>
            </a:r>
            <a:endParaRPr lang="en-US" altLang="zh-CN" sz="1600" b="1" dirty="0">
              <a:solidFill>
                <a:srgbClr val="FF0000"/>
              </a:solidFill>
              <a:latin typeface="微软雅黑" pitchFamily="34" charset="-122"/>
              <a:ea typeface="微软雅黑" pitchFamily="34" charset="-122"/>
            </a:endParaRPr>
          </a:p>
        </p:txBody>
      </p:sp>
      <p:sp>
        <p:nvSpPr>
          <p:cNvPr id="50" name="矩形 49"/>
          <p:cNvSpPr/>
          <p:nvPr/>
        </p:nvSpPr>
        <p:spPr>
          <a:xfrm rot="18571348">
            <a:off x="4895547" y="2103912"/>
            <a:ext cx="3295299" cy="338554"/>
          </a:xfrm>
          <a:prstGeom prst="rect">
            <a:avLst/>
          </a:prstGeom>
        </p:spPr>
        <p:txBody>
          <a:bodyPr wrap="square">
            <a:spAutoFit/>
          </a:bodyPr>
          <a:lstStyle>
            <a:defPPr>
              <a:defRPr lang="zh-CN"/>
            </a:defPPr>
            <a:lvl1pPr marL="0" algn="l" defTabSz="914143" rtl="0" eaLnBrk="1" latinLnBrk="0" hangingPunct="1">
              <a:defRPr sz="1900" kern="1200">
                <a:solidFill>
                  <a:schemeClr val="tx1"/>
                </a:solidFill>
                <a:latin typeface="+mn-lt"/>
                <a:ea typeface="+mn-ea"/>
                <a:cs typeface="+mn-cs"/>
              </a:defRPr>
            </a:lvl1pPr>
            <a:lvl2pPr marL="457074" algn="l" defTabSz="914143" rtl="0" eaLnBrk="1" latinLnBrk="0" hangingPunct="1">
              <a:defRPr sz="1900" kern="1200">
                <a:solidFill>
                  <a:schemeClr val="tx1"/>
                </a:solidFill>
                <a:latin typeface="+mn-lt"/>
                <a:ea typeface="+mn-ea"/>
                <a:cs typeface="+mn-cs"/>
              </a:defRPr>
            </a:lvl2pPr>
            <a:lvl3pPr marL="914143" algn="l" defTabSz="914143" rtl="0" eaLnBrk="1" latinLnBrk="0" hangingPunct="1">
              <a:defRPr sz="1900" kern="1200">
                <a:solidFill>
                  <a:schemeClr val="tx1"/>
                </a:solidFill>
                <a:latin typeface="+mn-lt"/>
                <a:ea typeface="+mn-ea"/>
                <a:cs typeface="+mn-cs"/>
              </a:defRPr>
            </a:lvl3pPr>
            <a:lvl4pPr marL="1371216" algn="l" defTabSz="914143" rtl="0" eaLnBrk="1" latinLnBrk="0" hangingPunct="1">
              <a:defRPr sz="1900" kern="1200">
                <a:solidFill>
                  <a:schemeClr val="tx1"/>
                </a:solidFill>
                <a:latin typeface="+mn-lt"/>
                <a:ea typeface="+mn-ea"/>
                <a:cs typeface="+mn-cs"/>
              </a:defRPr>
            </a:lvl4pPr>
            <a:lvl5pPr marL="1828288" algn="l" defTabSz="914143" rtl="0" eaLnBrk="1" latinLnBrk="0" hangingPunct="1">
              <a:defRPr sz="1900" kern="1200">
                <a:solidFill>
                  <a:schemeClr val="tx1"/>
                </a:solidFill>
                <a:latin typeface="+mn-lt"/>
                <a:ea typeface="+mn-ea"/>
                <a:cs typeface="+mn-cs"/>
              </a:defRPr>
            </a:lvl5pPr>
            <a:lvl6pPr marL="2285361" algn="l" defTabSz="914143" rtl="0" eaLnBrk="1" latinLnBrk="0" hangingPunct="1">
              <a:defRPr sz="1900" kern="1200">
                <a:solidFill>
                  <a:schemeClr val="tx1"/>
                </a:solidFill>
                <a:latin typeface="+mn-lt"/>
                <a:ea typeface="+mn-ea"/>
                <a:cs typeface="+mn-cs"/>
              </a:defRPr>
            </a:lvl6pPr>
            <a:lvl7pPr marL="2742432" algn="l" defTabSz="914143" rtl="0" eaLnBrk="1" latinLnBrk="0" hangingPunct="1">
              <a:defRPr sz="1900" kern="1200">
                <a:solidFill>
                  <a:schemeClr val="tx1"/>
                </a:solidFill>
                <a:latin typeface="+mn-lt"/>
                <a:ea typeface="+mn-ea"/>
                <a:cs typeface="+mn-cs"/>
              </a:defRPr>
            </a:lvl7pPr>
            <a:lvl8pPr marL="3199504" algn="l" defTabSz="914143" rtl="0" eaLnBrk="1" latinLnBrk="0" hangingPunct="1">
              <a:defRPr sz="1900" kern="1200">
                <a:solidFill>
                  <a:schemeClr val="tx1"/>
                </a:solidFill>
                <a:latin typeface="+mn-lt"/>
                <a:ea typeface="+mn-ea"/>
                <a:cs typeface="+mn-cs"/>
              </a:defRPr>
            </a:lvl8pPr>
            <a:lvl9pPr marL="3656576" algn="l" defTabSz="914143" rtl="0" eaLnBrk="1" latinLnBrk="0" hangingPunct="1">
              <a:defRPr sz="1900" kern="1200">
                <a:solidFill>
                  <a:schemeClr val="tx1"/>
                </a:solidFill>
                <a:latin typeface="+mn-lt"/>
                <a:ea typeface="+mn-ea"/>
                <a:cs typeface="+mn-cs"/>
              </a:defRPr>
            </a:lvl9pPr>
          </a:lstStyle>
          <a:p>
            <a:pPr algn="ctr"/>
            <a:r>
              <a:rPr lang="en-US" altLang="zh-CN" sz="1600" b="1" dirty="0" smtClean="0">
                <a:solidFill>
                  <a:srgbClr val="FF0000"/>
                </a:solidFill>
                <a:latin typeface="微软雅黑" pitchFamily="34" charset="-122"/>
                <a:ea typeface="微软雅黑" pitchFamily="34" charset="-122"/>
              </a:rPr>
              <a:t>/a.html</a:t>
            </a:r>
            <a:endParaRPr lang="en-US" altLang="zh-CN" sz="1600" b="1" dirty="0">
              <a:solidFill>
                <a:srgbClr val="FF0000"/>
              </a:solidFill>
              <a:latin typeface="微软雅黑" pitchFamily="34" charset="-122"/>
              <a:ea typeface="微软雅黑" pitchFamily="34" charset="-122"/>
            </a:endParaRPr>
          </a:p>
        </p:txBody>
      </p:sp>
      <p:cxnSp>
        <p:nvCxnSpPr>
          <p:cNvPr id="51" name="直接箭头连接符 50"/>
          <p:cNvCxnSpPr/>
          <p:nvPr/>
        </p:nvCxnSpPr>
        <p:spPr>
          <a:xfrm flipH="1" flipV="1">
            <a:off x="5774284" y="3003798"/>
            <a:ext cx="957956" cy="141290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rot="3359775">
            <a:off x="4496587" y="3723588"/>
            <a:ext cx="3295299" cy="338554"/>
          </a:xfrm>
          <a:prstGeom prst="rect">
            <a:avLst/>
          </a:prstGeom>
        </p:spPr>
        <p:txBody>
          <a:bodyPr wrap="square">
            <a:spAutoFit/>
          </a:bodyPr>
          <a:lstStyle>
            <a:defPPr>
              <a:defRPr lang="zh-CN"/>
            </a:defPPr>
            <a:lvl1pPr marL="0" algn="l" defTabSz="914143" rtl="0" eaLnBrk="1" latinLnBrk="0" hangingPunct="1">
              <a:defRPr sz="1900" kern="1200">
                <a:solidFill>
                  <a:schemeClr val="tx1"/>
                </a:solidFill>
                <a:latin typeface="+mn-lt"/>
                <a:ea typeface="+mn-ea"/>
                <a:cs typeface="+mn-cs"/>
              </a:defRPr>
            </a:lvl1pPr>
            <a:lvl2pPr marL="457074" algn="l" defTabSz="914143" rtl="0" eaLnBrk="1" latinLnBrk="0" hangingPunct="1">
              <a:defRPr sz="1900" kern="1200">
                <a:solidFill>
                  <a:schemeClr val="tx1"/>
                </a:solidFill>
                <a:latin typeface="+mn-lt"/>
                <a:ea typeface="+mn-ea"/>
                <a:cs typeface="+mn-cs"/>
              </a:defRPr>
            </a:lvl2pPr>
            <a:lvl3pPr marL="914143" algn="l" defTabSz="914143" rtl="0" eaLnBrk="1" latinLnBrk="0" hangingPunct="1">
              <a:defRPr sz="1900" kern="1200">
                <a:solidFill>
                  <a:schemeClr val="tx1"/>
                </a:solidFill>
                <a:latin typeface="+mn-lt"/>
                <a:ea typeface="+mn-ea"/>
                <a:cs typeface="+mn-cs"/>
              </a:defRPr>
            </a:lvl3pPr>
            <a:lvl4pPr marL="1371216" algn="l" defTabSz="914143" rtl="0" eaLnBrk="1" latinLnBrk="0" hangingPunct="1">
              <a:defRPr sz="1900" kern="1200">
                <a:solidFill>
                  <a:schemeClr val="tx1"/>
                </a:solidFill>
                <a:latin typeface="+mn-lt"/>
                <a:ea typeface="+mn-ea"/>
                <a:cs typeface="+mn-cs"/>
              </a:defRPr>
            </a:lvl4pPr>
            <a:lvl5pPr marL="1828288" algn="l" defTabSz="914143" rtl="0" eaLnBrk="1" latinLnBrk="0" hangingPunct="1">
              <a:defRPr sz="1900" kern="1200">
                <a:solidFill>
                  <a:schemeClr val="tx1"/>
                </a:solidFill>
                <a:latin typeface="+mn-lt"/>
                <a:ea typeface="+mn-ea"/>
                <a:cs typeface="+mn-cs"/>
              </a:defRPr>
            </a:lvl5pPr>
            <a:lvl6pPr marL="2285361" algn="l" defTabSz="914143" rtl="0" eaLnBrk="1" latinLnBrk="0" hangingPunct="1">
              <a:defRPr sz="1900" kern="1200">
                <a:solidFill>
                  <a:schemeClr val="tx1"/>
                </a:solidFill>
                <a:latin typeface="+mn-lt"/>
                <a:ea typeface="+mn-ea"/>
                <a:cs typeface="+mn-cs"/>
              </a:defRPr>
            </a:lvl6pPr>
            <a:lvl7pPr marL="2742432" algn="l" defTabSz="914143" rtl="0" eaLnBrk="1" latinLnBrk="0" hangingPunct="1">
              <a:defRPr sz="1900" kern="1200">
                <a:solidFill>
                  <a:schemeClr val="tx1"/>
                </a:solidFill>
                <a:latin typeface="+mn-lt"/>
                <a:ea typeface="+mn-ea"/>
                <a:cs typeface="+mn-cs"/>
              </a:defRPr>
            </a:lvl7pPr>
            <a:lvl8pPr marL="3199504" algn="l" defTabSz="914143" rtl="0" eaLnBrk="1" latinLnBrk="0" hangingPunct="1">
              <a:defRPr sz="1900" kern="1200">
                <a:solidFill>
                  <a:schemeClr val="tx1"/>
                </a:solidFill>
                <a:latin typeface="+mn-lt"/>
                <a:ea typeface="+mn-ea"/>
                <a:cs typeface="+mn-cs"/>
              </a:defRPr>
            </a:lvl8pPr>
            <a:lvl9pPr marL="3656576" algn="l" defTabSz="914143" rtl="0" eaLnBrk="1" latinLnBrk="0" hangingPunct="1">
              <a:defRPr sz="1900" kern="1200">
                <a:solidFill>
                  <a:schemeClr val="tx1"/>
                </a:solidFill>
                <a:latin typeface="+mn-lt"/>
                <a:ea typeface="+mn-ea"/>
                <a:cs typeface="+mn-cs"/>
              </a:defRPr>
            </a:lvl9pPr>
          </a:lstStyle>
          <a:p>
            <a:pPr algn="ctr"/>
            <a:r>
              <a:rPr lang="en-US" altLang="zh-CN" sz="1600" b="1" dirty="0" smtClean="0">
                <a:solidFill>
                  <a:srgbClr val="FF0000"/>
                </a:solidFill>
                <a:latin typeface="微软雅黑" pitchFamily="34" charset="-122"/>
                <a:ea typeface="微软雅黑" pitchFamily="34" charset="-122"/>
              </a:rPr>
              <a:t>5xx</a:t>
            </a:r>
            <a:endParaRPr lang="en-US" altLang="zh-CN" sz="1600" b="1" dirty="0">
              <a:solidFill>
                <a:srgbClr val="FF0000"/>
              </a:solidFill>
              <a:latin typeface="微软雅黑" pitchFamily="34" charset="-122"/>
              <a:ea typeface="微软雅黑" pitchFamily="34" charset="-122"/>
            </a:endParaRPr>
          </a:p>
        </p:txBody>
      </p:sp>
      <p:cxnSp>
        <p:nvCxnSpPr>
          <p:cNvPr id="54" name="直接箭头连接符 53"/>
          <p:cNvCxnSpPr/>
          <p:nvPr/>
        </p:nvCxnSpPr>
        <p:spPr>
          <a:xfrm flipV="1">
            <a:off x="5774283" y="1235897"/>
            <a:ext cx="957957" cy="1124959"/>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3707904" y="3128650"/>
            <a:ext cx="3295299" cy="523220"/>
          </a:xfrm>
          <a:prstGeom prst="rect">
            <a:avLst/>
          </a:prstGeom>
        </p:spPr>
        <p:txBody>
          <a:bodyPr wrap="square">
            <a:spAutoFit/>
          </a:bodyPr>
          <a:lstStyle>
            <a:defPPr>
              <a:defRPr lang="zh-CN"/>
            </a:defPPr>
            <a:lvl1pPr marL="0" algn="l" defTabSz="914143" rtl="0" eaLnBrk="1" latinLnBrk="0" hangingPunct="1">
              <a:defRPr sz="1900" kern="1200">
                <a:solidFill>
                  <a:schemeClr val="tx1"/>
                </a:solidFill>
                <a:latin typeface="+mn-lt"/>
                <a:ea typeface="+mn-ea"/>
                <a:cs typeface="+mn-cs"/>
              </a:defRPr>
            </a:lvl1pPr>
            <a:lvl2pPr marL="457074" algn="l" defTabSz="914143" rtl="0" eaLnBrk="1" latinLnBrk="0" hangingPunct="1">
              <a:defRPr sz="1900" kern="1200">
                <a:solidFill>
                  <a:schemeClr val="tx1"/>
                </a:solidFill>
                <a:latin typeface="+mn-lt"/>
                <a:ea typeface="+mn-ea"/>
                <a:cs typeface="+mn-cs"/>
              </a:defRPr>
            </a:lvl2pPr>
            <a:lvl3pPr marL="914143" algn="l" defTabSz="914143" rtl="0" eaLnBrk="1" latinLnBrk="0" hangingPunct="1">
              <a:defRPr sz="1900" kern="1200">
                <a:solidFill>
                  <a:schemeClr val="tx1"/>
                </a:solidFill>
                <a:latin typeface="+mn-lt"/>
                <a:ea typeface="+mn-ea"/>
                <a:cs typeface="+mn-cs"/>
              </a:defRPr>
            </a:lvl3pPr>
            <a:lvl4pPr marL="1371216" algn="l" defTabSz="914143" rtl="0" eaLnBrk="1" latinLnBrk="0" hangingPunct="1">
              <a:defRPr sz="1900" kern="1200">
                <a:solidFill>
                  <a:schemeClr val="tx1"/>
                </a:solidFill>
                <a:latin typeface="+mn-lt"/>
                <a:ea typeface="+mn-ea"/>
                <a:cs typeface="+mn-cs"/>
              </a:defRPr>
            </a:lvl4pPr>
            <a:lvl5pPr marL="1828288" algn="l" defTabSz="914143" rtl="0" eaLnBrk="1" latinLnBrk="0" hangingPunct="1">
              <a:defRPr sz="1900" kern="1200">
                <a:solidFill>
                  <a:schemeClr val="tx1"/>
                </a:solidFill>
                <a:latin typeface="+mn-lt"/>
                <a:ea typeface="+mn-ea"/>
                <a:cs typeface="+mn-cs"/>
              </a:defRPr>
            </a:lvl5pPr>
            <a:lvl6pPr marL="2285361" algn="l" defTabSz="914143" rtl="0" eaLnBrk="1" latinLnBrk="0" hangingPunct="1">
              <a:defRPr sz="1900" kern="1200">
                <a:solidFill>
                  <a:schemeClr val="tx1"/>
                </a:solidFill>
                <a:latin typeface="+mn-lt"/>
                <a:ea typeface="+mn-ea"/>
                <a:cs typeface="+mn-cs"/>
              </a:defRPr>
            </a:lvl6pPr>
            <a:lvl7pPr marL="2742432" algn="l" defTabSz="914143" rtl="0" eaLnBrk="1" latinLnBrk="0" hangingPunct="1">
              <a:defRPr sz="1900" kern="1200">
                <a:solidFill>
                  <a:schemeClr val="tx1"/>
                </a:solidFill>
                <a:latin typeface="+mn-lt"/>
                <a:ea typeface="+mn-ea"/>
                <a:cs typeface="+mn-cs"/>
              </a:defRPr>
            </a:lvl7pPr>
            <a:lvl8pPr marL="3199504" algn="l" defTabSz="914143" rtl="0" eaLnBrk="1" latinLnBrk="0" hangingPunct="1">
              <a:defRPr sz="1900" kern="1200">
                <a:solidFill>
                  <a:schemeClr val="tx1"/>
                </a:solidFill>
                <a:latin typeface="+mn-lt"/>
                <a:ea typeface="+mn-ea"/>
                <a:cs typeface="+mn-cs"/>
              </a:defRPr>
            </a:lvl8pPr>
            <a:lvl9pPr marL="3656576" algn="l" defTabSz="914143" rtl="0" eaLnBrk="1" latinLnBrk="0" hangingPunct="1">
              <a:defRPr sz="1900" kern="1200">
                <a:solidFill>
                  <a:schemeClr val="tx1"/>
                </a:solidFill>
                <a:latin typeface="+mn-lt"/>
                <a:ea typeface="+mn-ea"/>
                <a:cs typeface="+mn-cs"/>
              </a:defRPr>
            </a:lvl9pPr>
          </a:lstStyle>
          <a:p>
            <a:pPr algn="ctr"/>
            <a:r>
              <a:rPr lang="en-US" altLang="zh-CN" sz="1400" b="1" dirty="0" err="1" smtClean="0">
                <a:solidFill>
                  <a:schemeClr val="bg1">
                    <a:lumMod val="50000"/>
                  </a:schemeClr>
                </a:solidFill>
                <a:latin typeface="微软雅黑" pitchFamily="34" charset="-122"/>
                <a:ea typeface="微软雅黑" pitchFamily="34" charset="-122"/>
              </a:rPr>
              <a:t>Nginx</a:t>
            </a:r>
            <a:endParaRPr lang="en-US" altLang="zh-CN" sz="1400" b="1" dirty="0" smtClean="0">
              <a:solidFill>
                <a:schemeClr val="bg1">
                  <a:lumMod val="50000"/>
                </a:schemeClr>
              </a:solidFill>
              <a:latin typeface="微软雅黑" pitchFamily="34" charset="-122"/>
              <a:ea typeface="微软雅黑" pitchFamily="34" charset="-122"/>
            </a:endParaRPr>
          </a:p>
          <a:p>
            <a:pPr algn="ctr"/>
            <a:r>
              <a:rPr lang="zh-CN" altLang="en-US" sz="1400" b="1" dirty="0" smtClean="0">
                <a:solidFill>
                  <a:schemeClr val="bg1">
                    <a:lumMod val="50000"/>
                  </a:schemeClr>
                </a:solidFill>
                <a:latin typeface="微软雅黑" pitchFamily="34" charset="-122"/>
                <a:ea typeface="微软雅黑" pitchFamily="34" charset="-122"/>
              </a:rPr>
              <a:t>服务器集群</a:t>
            </a:r>
            <a:endParaRPr lang="en-US" altLang="zh-CN" sz="14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3172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50"/>
                                        <p:tgtEl>
                                          <p:spTgt spid="1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250"/>
                                        <p:tgtEl>
                                          <p:spTgt spid="15"/>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250"/>
                                        <p:tgtEl>
                                          <p:spTgt spid="19"/>
                                        </p:tgtEl>
                                      </p:cBhvr>
                                    </p:animEffect>
                                  </p:childTnLst>
                                </p:cTn>
                              </p:par>
                            </p:childTnLst>
                          </p:cTn>
                        </p:par>
                        <p:par>
                          <p:cTn id="19" fill="hold">
                            <p:stCondLst>
                              <p:cond delay="75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5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250"/>
                                        <p:tgtEl>
                                          <p:spTgt spid="12"/>
                                        </p:tgtEl>
                                      </p:cBhvr>
                                    </p:animEffect>
                                  </p:childTnLst>
                                </p:cTn>
                              </p:par>
                            </p:childTnLst>
                          </p:cTn>
                        </p:par>
                        <p:par>
                          <p:cTn id="31" fill="hold">
                            <p:stCondLst>
                              <p:cond delay="250"/>
                            </p:stCondLst>
                            <p:childTnLst>
                              <p:par>
                                <p:cTn id="32" presetID="10"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5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250"/>
                                        <p:tgtEl>
                                          <p:spTgt spid="18"/>
                                        </p:tgtEl>
                                      </p:cBhvr>
                                    </p:animEffect>
                                  </p:childTnLst>
                                </p:cTn>
                              </p:par>
                            </p:childTnLst>
                          </p:cTn>
                        </p:par>
                        <p:par>
                          <p:cTn id="43" fill="hold">
                            <p:stCondLst>
                              <p:cond delay="25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5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5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250"/>
                                        <p:tgtEl>
                                          <p:spTgt spid="22"/>
                                        </p:tgtEl>
                                      </p:cBhvr>
                                    </p:animEffect>
                                  </p:childTnLst>
                                </p:cTn>
                              </p:par>
                            </p:childTnLst>
                          </p:cTn>
                        </p:par>
                        <p:par>
                          <p:cTn id="55" fill="hold">
                            <p:stCondLst>
                              <p:cond delay="250"/>
                            </p:stCondLst>
                            <p:childTnLst>
                              <p:par>
                                <p:cTn id="56" presetID="10" presetClass="entr" presetSubtype="0"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25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25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25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50"/>
                                        <p:tgtEl>
                                          <p:spTgt spid="5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down)">
                                      <p:cBhvr>
                                        <p:cTn id="76" dur="250"/>
                                        <p:tgtEl>
                                          <p:spTgt spid="51"/>
                                        </p:tgtEl>
                                      </p:cBhvr>
                                    </p:animEffect>
                                  </p:childTnLst>
                                </p:cTn>
                              </p:par>
                            </p:childTnLst>
                          </p:cTn>
                        </p:par>
                        <p:par>
                          <p:cTn id="77" fill="hold">
                            <p:stCondLst>
                              <p:cond delay="250"/>
                            </p:stCondLst>
                            <p:childTnLst>
                              <p:par>
                                <p:cTn id="78" presetID="10" presetClass="entr" presetSubtype="0" fill="hold" grpId="0"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25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26" presetClass="emph" presetSubtype="0" fill="hold" nodeType="clickEffect">
                                  <p:stCondLst>
                                    <p:cond delay="0"/>
                                  </p:stCondLst>
                                  <p:childTnLst>
                                    <p:animEffect transition="out" filter="fade">
                                      <p:cBhvr>
                                        <p:cTn id="84" dur="500" tmFilter="0, 0; .2, .5; .8, .5; 1, 0"/>
                                        <p:tgtEl>
                                          <p:spTgt spid="13"/>
                                        </p:tgtEl>
                                      </p:cBhvr>
                                    </p:animEffect>
                                    <p:animScale>
                                      <p:cBhvr>
                                        <p:cTn id="85" dur="250" autoRev="1" fill="hold"/>
                                        <p:tgtEl>
                                          <p:spTgt spid="13"/>
                                        </p:tgtEl>
                                      </p:cBhvr>
                                      <p:by x="105000" y="105000"/>
                                    </p:animScale>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wipe(down)">
                                      <p:cBhvr>
                                        <p:cTn id="90" dur="250"/>
                                        <p:tgtEl>
                                          <p:spTgt spid="54"/>
                                        </p:tgtEl>
                                      </p:cBhvr>
                                    </p:animEffect>
                                  </p:childTnLst>
                                </p:cTn>
                              </p:par>
                            </p:childTnLst>
                          </p:cTn>
                        </p:par>
                      </p:childTnLst>
                    </p:cTn>
                  </p:par>
                  <p:par>
                    <p:cTn id="91" fill="hold">
                      <p:stCondLst>
                        <p:cond delay="indefinite"/>
                      </p:stCondLst>
                      <p:childTnLst>
                        <p:par>
                          <p:cTn id="92" fill="hold">
                            <p:stCondLst>
                              <p:cond delay="0"/>
                            </p:stCondLst>
                            <p:childTnLst>
                              <p:par>
                                <p:cTn id="93" presetID="47" presetClass="exit" presetSubtype="0" fill="hold" grpId="1" nodeType="clickEffect">
                                  <p:stCondLst>
                                    <p:cond delay="0"/>
                                  </p:stCondLst>
                                  <p:childTnLst>
                                    <p:animEffect transition="out" filter="fade">
                                      <p:cBhvr>
                                        <p:cTn id="94" dur="500"/>
                                        <p:tgtEl>
                                          <p:spTgt spid="15"/>
                                        </p:tgtEl>
                                      </p:cBhvr>
                                    </p:animEffect>
                                    <p:anim calcmode="lin" valueType="num">
                                      <p:cBhvr>
                                        <p:cTn id="95" dur="500"/>
                                        <p:tgtEl>
                                          <p:spTgt spid="15"/>
                                        </p:tgtEl>
                                        <p:attrNameLst>
                                          <p:attrName>ppt_x</p:attrName>
                                        </p:attrNameLst>
                                      </p:cBhvr>
                                      <p:tavLst>
                                        <p:tav tm="0">
                                          <p:val>
                                            <p:strVal val="ppt_x"/>
                                          </p:val>
                                        </p:tav>
                                        <p:tav tm="100000">
                                          <p:val>
                                            <p:strVal val="ppt_x"/>
                                          </p:val>
                                        </p:tav>
                                      </p:tavLst>
                                    </p:anim>
                                    <p:anim calcmode="lin" valueType="num">
                                      <p:cBhvr>
                                        <p:cTn id="96" dur="500"/>
                                        <p:tgtEl>
                                          <p:spTgt spid="15"/>
                                        </p:tgtEl>
                                        <p:attrNameLst>
                                          <p:attrName>ppt_y</p:attrName>
                                        </p:attrNameLst>
                                      </p:cBhvr>
                                      <p:tavLst>
                                        <p:tav tm="0">
                                          <p:val>
                                            <p:strVal val="ppt_y"/>
                                          </p:val>
                                        </p:tav>
                                        <p:tav tm="100000">
                                          <p:val>
                                            <p:strVal val="ppt_y-.1"/>
                                          </p:val>
                                        </p:tav>
                                      </p:tavLst>
                                    </p:anim>
                                    <p:set>
                                      <p:cBhvr>
                                        <p:cTn id="97" dur="1" fill="hold">
                                          <p:stCondLst>
                                            <p:cond delay="499"/>
                                          </p:stCondLst>
                                        </p:cTn>
                                        <p:tgtEl>
                                          <p:spTgt spid="15"/>
                                        </p:tgtEl>
                                        <p:attrNameLst>
                                          <p:attrName>style.visibility</p:attrName>
                                        </p:attrNameLst>
                                      </p:cBhvr>
                                      <p:to>
                                        <p:strVal val="hidden"/>
                                      </p:to>
                                    </p:set>
                                  </p:childTnLst>
                                </p:cTn>
                              </p:par>
                            </p:childTnLst>
                          </p:cTn>
                        </p:par>
                        <p:par>
                          <p:cTn id="98" fill="hold">
                            <p:stCondLst>
                              <p:cond delay="500"/>
                            </p:stCondLst>
                            <p:childTnLst>
                              <p:par>
                                <p:cTn id="99" presetID="42" presetClass="entr" presetSubtype="0" fill="hold" grpId="1"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500"/>
                                        <p:tgtEl>
                                          <p:spTgt spid="43"/>
                                        </p:tgtEl>
                                      </p:cBhvr>
                                    </p:animEffect>
                                    <p:anim calcmode="lin" valueType="num">
                                      <p:cBhvr>
                                        <p:cTn id="102" dur="500" fill="hold"/>
                                        <p:tgtEl>
                                          <p:spTgt spid="43"/>
                                        </p:tgtEl>
                                        <p:attrNameLst>
                                          <p:attrName>ppt_x</p:attrName>
                                        </p:attrNameLst>
                                      </p:cBhvr>
                                      <p:tavLst>
                                        <p:tav tm="0">
                                          <p:val>
                                            <p:strVal val="#ppt_x"/>
                                          </p:val>
                                        </p:tav>
                                        <p:tav tm="100000">
                                          <p:val>
                                            <p:strVal val="#ppt_x"/>
                                          </p:val>
                                        </p:tav>
                                      </p:tavLst>
                                    </p:anim>
                                    <p:anim calcmode="lin" valueType="num">
                                      <p:cBhvr>
                                        <p:cTn id="103"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5" grpId="1"/>
      <p:bldP spid="17" grpId="0"/>
      <p:bldP spid="21" grpId="0"/>
      <p:bldP spid="24" grpId="0"/>
      <p:bldP spid="49" grpId="0"/>
      <p:bldP spid="50" grpId="0"/>
      <p:bldP spid="53" grpId="0"/>
      <p:bldP spid="4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6" name="矩形 5"/>
          <p:cNvSpPr/>
          <p:nvPr/>
        </p:nvSpPr>
        <p:spPr>
          <a:xfrm>
            <a:off x="924096" y="2067694"/>
            <a:ext cx="7295807" cy="646331"/>
          </a:xfrm>
          <a:prstGeom prst="rect">
            <a:avLst/>
          </a:prstGeom>
        </p:spPr>
        <p:txBody>
          <a:bodyPr wrap="square">
            <a:spAutoFit/>
          </a:bodyPr>
          <a:lstStyle/>
          <a:p>
            <a:pPr lvl="0" algn="ctr"/>
            <a:r>
              <a:rPr lang="zh-CN" altLang="en-US" sz="2800" b="1" dirty="0" smtClean="0">
                <a:solidFill>
                  <a:schemeClr val="tx1">
                    <a:lumMod val="50000"/>
                    <a:lumOff val="50000"/>
                  </a:schemeClr>
                </a:solidFill>
                <a:latin typeface="微软雅黑" pitchFamily="34" charset="-122"/>
                <a:ea typeface="微软雅黑" pitchFamily="34" charset="-122"/>
              </a:rPr>
              <a:t>什么是 </a:t>
            </a:r>
            <a:r>
              <a:rPr lang="zh-CN" altLang="en-US" sz="3600" b="1" dirty="0" smtClean="0">
                <a:solidFill>
                  <a:srgbClr val="159BFF"/>
                </a:solidFill>
                <a:latin typeface="微软雅黑" pitchFamily="34" charset="-122"/>
                <a:ea typeface="微软雅黑" pitchFamily="34" charset="-122"/>
              </a:rPr>
              <a:t>同构？</a:t>
            </a:r>
            <a:endParaRPr lang="en-US" altLang="zh-CN" sz="28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93573681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a:t>
              </a:r>
              <a:r>
                <a:rPr lang="zh-CN" altLang="en-US" sz="1600" b="1" dirty="0">
                  <a:solidFill>
                    <a:srgbClr val="159BFF"/>
                  </a:solidFill>
                  <a:latin typeface="微软雅黑" pitchFamily="34" charset="-122"/>
                  <a:ea typeface="微软雅黑" pitchFamily="34" charset="-122"/>
                </a:rPr>
                <a:t>可用性</a:t>
              </a:r>
              <a:r>
                <a:rPr lang="en-US" altLang="zh-CN" sz="1600" b="1" dirty="0">
                  <a:solidFill>
                    <a:srgbClr val="159BFF"/>
                  </a:solidFill>
                  <a:latin typeface="微软雅黑" pitchFamily="34" charset="-122"/>
                  <a:ea typeface="微软雅黑" pitchFamily="34" charset="-122"/>
                </a:rPr>
                <a:t>-</a:t>
              </a:r>
              <a:r>
                <a:rPr lang="zh-CN" altLang="en-US" sz="1600" b="1" dirty="0">
                  <a:solidFill>
                    <a:srgbClr val="159BFF"/>
                  </a:solidFill>
                  <a:latin typeface="微软雅黑" pitchFamily="34" charset="-122"/>
                  <a:ea typeface="微软雅黑" pitchFamily="34" charset="-122"/>
                </a:rPr>
                <a:t>容</a:t>
              </a:r>
              <a:r>
                <a:rPr lang="zh-CN" altLang="en-US" sz="1600" b="1" dirty="0" smtClean="0">
                  <a:solidFill>
                    <a:srgbClr val="159BFF"/>
                  </a:solidFill>
                  <a:latin typeface="微软雅黑" pitchFamily="34" charset="-122"/>
                  <a:ea typeface="微软雅黑" pitchFamily="34" charset="-122"/>
                </a:rPr>
                <a:t>灾</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3" name="Rectangle 1"/>
          <p:cNvSpPr>
            <a:spLocks noChangeArrowheads="1"/>
          </p:cNvSpPr>
          <p:nvPr/>
        </p:nvSpPr>
        <p:spPr bwMode="auto">
          <a:xfrm>
            <a:off x="2987824" y="126375"/>
            <a:ext cx="5976664"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upstream static_env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server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ip:port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upstream nodejs_env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server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ip:port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server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listen </a:t>
            </a:r>
            <a:r>
              <a:rPr kumimoji="0" lang="zh-CN" altLang="zh-CN" sz="1300" b="1" i="0" u="none" strike="noStrike" cap="none" normalizeH="0" baseline="0" dirty="0" smtClean="0">
                <a:ln>
                  <a:noFill/>
                </a:ln>
                <a:solidFill>
                  <a:srgbClr val="6897BB"/>
                </a:solidFill>
                <a:effectLst/>
                <a:latin typeface="微软雅黑" pitchFamily="34" charset="-122"/>
                <a:ea typeface="微软雅黑" pitchFamily="34" charset="-122"/>
                <a:cs typeface="宋体" pitchFamily="2" charset="-122"/>
              </a:rPr>
              <a:t>80</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server_name xxx</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 ... </a:t>
            </a:r>
            <a: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 </a:t>
            </a:r>
            <a:r>
              <a:rPr kumimoji="0" lang="zh-CN" sz="13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其他配置</a:t>
            </a:r>
            <a:br>
              <a:rPr kumimoji="0" lang="zh-CN" sz="13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br>
            <a:r>
              <a:rPr kumimoji="0" lang="zh-CN" sz="13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location ^~ </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/mobile/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proxy_pass http:</a:t>
            </a:r>
            <a: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//static_env;</a:t>
            </a:r>
            <a:b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location ^~ </a:t>
            </a:r>
            <a:r>
              <a:rPr kumimoji="0" lang="zh-CN" altLang="zh-CN" sz="1300" b="1" i="0" u="none" strike="noStrike" cap="none" normalizeH="0" baseline="0" dirty="0" smtClean="0">
                <a:ln>
                  <a:noFill/>
                </a:ln>
                <a:solidFill>
                  <a:srgbClr val="6A8759"/>
                </a:solidFill>
                <a:effectLst/>
                <a:latin typeface="微软雅黑" pitchFamily="34" charset="-122"/>
                <a:ea typeface="微软雅黑" pitchFamily="34" charset="-122"/>
                <a:cs typeface="宋体" pitchFamily="2" charset="-122"/>
              </a:rPr>
              <a:t>/mobile/</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v2/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9876AA"/>
                </a:solidFill>
                <a:effectLst/>
                <a:latin typeface="微软雅黑" pitchFamily="34" charset="-122"/>
                <a:ea typeface="微软雅黑" pitchFamily="34" charset="-122"/>
                <a:cs typeface="宋体" pitchFamily="2" charset="-122"/>
              </a:rPr>
              <a:t>proxy_pass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http:</a:t>
            </a:r>
            <a: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//nodejs_env;</a:t>
            </a:r>
            <a:b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808080"/>
                </a:solidFill>
                <a:effectLst/>
                <a:latin typeface="微软雅黑" pitchFamily="34" charset="-122"/>
                <a:ea typeface="微软雅黑" pitchFamily="34" charset="-122"/>
                <a:cs typeface="宋体" pitchFamily="2" charset="-122"/>
              </a:rPr>
              <a:t>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proxy_intercept_errors </a:t>
            </a:r>
            <a:r>
              <a:rPr kumimoji="0" lang="zh-CN" altLang="zh-CN" sz="13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on</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error_page </a:t>
            </a:r>
            <a:r>
              <a:rPr kumimoji="0" lang="zh-CN" altLang="zh-CN" sz="1300" b="1" i="0" u="none" strike="noStrike" cap="none" normalizeH="0" baseline="0" dirty="0" smtClean="0">
                <a:ln>
                  <a:noFill/>
                </a:ln>
                <a:solidFill>
                  <a:srgbClr val="6897BB"/>
                </a:solidFill>
                <a:effectLst/>
                <a:latin typeface="微软雅黑" pitchFamily="34" charset="-122"/>
                <a:ea typeface="微软雅黑" pitchFamily="34" charset="-122"/>
                <a:cs typeface="宋体" pitchFamily="2" charset="-122"/>
              </a:rPr>
              <a:t>403 404 408 500 501 502 503 504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6897BB"/>
                </a:solidFill>
                <a:effectLst/>
                <a:latin typeface="微软雅黑" pitchFamily="34" charset="-122"/>
                <a:ea typeface="微软雅黑" pitchFamily="34" charset="-122"/>
                <a:cs typeface="宋体" pitchFamily="2" charset="-122"/>
              </a:rPr>
              <a:t>200 </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@static_page</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location @static_page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rewrite_log </a:t>
            </a:r>
            <a:r>
              <a:rPr kumimoji="0" lang="zh-CN" altLang="zh-CN" sz="1300" b="1" i="0" u="none" strike="noStrike" cap="none" normalizeH="0" baseline="0" dirty="0" smtClean="0">
                <a:ln>
                  <a:noFill/>
                </a:ln>
                <a:solidFill>
                  <a:srgbClr val="FFC66D"/>
                </a:solidFill>
                <a:effectLst/>
                <a:latin typeface="微软雅黑" pitchFamily="34" charset="-122"/>
                <a:ea typeface="微软雅黑" pitchFamily="34" charset="-122"/>
                <a:cs typeface="宋体" pitchFamily="2" charset="-122"/>
              </a:rPr>
              <a:t>on</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error_log logs/rewrite.log notice</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rewrite /mobile/v2/(.*)$ /mobile/$1 last</a:t>
            </a:r>
            <a:r>
              <a:rPr kumimoji="0" lang="zh-CN" altLang="zh-CN" sz="1300" b="1" i="0" u="none" strike="noStrike" cap="none" normalizeH="0" baseline="0" dirty="0" smtClean="0">
                <a:ln>
                  <a:noFill/>
                </a:ln>
                <a:solidFill>
                  <a:srgbClr val="CC7832"/>
                </a:solidFill>
                <a:effectLst/>
                <a:latin typeface="微软雅黑" pitchFamily="34" charset="-122"/>
                <a:ea typeface="微软雅黑" pitchFamily="34" charset="-122"/>
                <a:cs typeface="宋体" pitchFamily="2" charset="-122"/>
              </a:rPr>
              <a:t>;</a:t>
            </a: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    }</a:t>
            </a:r>
            <a:b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br>
            <a:r>
              <a:rPr kumimoji="0" lang="zh-CN" altLang="zh-CN" sz="1300" b="1" i="0" u="none" strike="noStrike" cap="none" normalizeH="0" baseline="0" dirty="0" smtClean="0">
                <a:ln>
                  <a:noFill/>
                </a:ln>
                <a:solidFill>
                  <a:srgbClr val="A9B7C6"/>
                </a:solidFill>
                <a:effectLst/>
                <a:latin typeface="微软雅黑" pitchFamily="34" charset="-122"/>
                <a:ea typeface="微软雅黑" pitchFamily="34" charset="-122"/>
                <a:cs typeface="宋体" pitchFamily="2" charset="-122"/>
              </a:rPr>
              <a:t>}</a:t>
            </a:r>
            <a:endParaRPr kumimoji="0" lang="zh-CN" altLang="zh-CN" sz="1800" b="1"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8" name="矩形 7"/>
          <p:cNvSpPr/>
          <p:nvPr/>
        </p:nvSpPr>
        <p:spPr>
          <a:xfrm>
            <a:off x="3203848" y="2151324"/>
            <a:ext cx="2880320" cy="636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354058" y="1491630"/>
            <a:ext cx="4538422" cy="338554"/>
          </a:xfrm>
          <a:prstGeom prst="rect">
            <a:avLst/>
          </a:prstGeom>
          <a:noFill/>
        </p:spPr>
        <p:txBody>
          <a:bodyPr wrap="none" rtlCol="0">
            <a:spAutoFit/>
          </a:bodyPr>
          <a:lstStyle/>
          <a:p>
            <a:r>
              <a:rPr lang="zh-CN" altLang="en-US" sz="1600" b="1" dirty="0" smtClean="0">
                <a:solidFill>
                  <a:srgbClr val="FF0000"/>
                </a:solidFill>
                <a:latin typeface="微软雅黑" pitchFamily="34" charset="-122"/>
                <a:ea typeface="微软雅黑" pitchFamily="34" charset="-122"/>
              </a:rPr>
              <a:t>将非</a:t>
            </a:r>
            <a:r>
              <a:rPr lang="en-US" altLang="zh-CN" sz="1600" b="1" dirty="0" smtClean="0">
                <a:solidFill>
                  <a:srgbClr val="FF0000"/>
                </a:solidFill>
                <a:latin typeface="微软雅黑" pitchFamily="34" charset="-122"/>
                <a:ea typeface="微软雅黑" pitchFamily="34" charset="-122"/>
              </a:rPr>
              <a:t>v2</a:t>
            </a:r>
            <a:r>
              <a:rPr lang="zh-CN" altLang="en-US" sz="1600" b="1" dirty="0" smtClean="0">
                <a:solidFill>
                  <a:srgbClr val="FF0000"/>
                </a:solidFill>
                <a:latin typeface="微软雅黑" pitchFamily="34" charset="-122"/>
                <a:ea typeface="微软雅黑" pitchFamily="34" charset="-122"/>
              </a:rPr>
              <a:t>目录的请求转发到静态</a:t>
            </a:r>
            <a:r>
              <a:rPr lang="en-US" altLang="zh-CN" sz="1600" b="1" dirty="0" smtClean="0">
                <a:solidFill>
                  <a:srgbClr val="FF0000"/>
                </a:solidFill>
                <a:latin typeface="微软雅黑" pitchFamily="34" charset="-122"/>
                <a:ea typeface="微软雅黑" pitchFamily="34" charset="-122"/>
              </a:rPr>
              <a:t>HTML</a:t>
            </a:r>
            <a:r>
              <a:rPr lang="zh-CN" altLang="en-US" sz="1600" b="1" dirty="0" smtClean="0">
                <a:solidFill>
                  <a:srgbClr val="FF0000"/>
                </a:solidFill>
                <a:latin typeface="微软雅黑" pitchFamily="34" charset="-122"/>
                <a:ea typeface="微软雅黑" pitchFamily="34" charset="-122"/>
              </a:rPr>
              <a:t>文件服务器</a:t>
            </a:r>
            <a:endParaRPr lang="zh-CN" altLang="en-US" sz="1600" b="1" dirty="0">
              <a:solidFill>
                <a:srgbClr val="FF0000"/>
              </a:solidFill>
              <a:latin typeface="微软雅黑" pitchFamily="34" charset="-122"/>
              <a:ea typeface="微软雅黑" pitchFamily="34" charset="-122"/>
            </a:endParaRPr>
          </a:p>
        </p:txBody>
      </p:sp>
      <p:sp>
        <p:nvSpPr>
          <p:cNvPr id="10" name="矩形 9"/>
          <p:cNvSpPr/>
          <p:nvPr/>
        </p:nvSpPr>
        <p:spPr>
          <a:xfrm>
            <a:off x="3419872" y="2937601"/>
            <a:ext cx="2592288" cy="210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6228184" y="2298527"/>
            <a:ext cx="2462467" cy="584775"/>
          </a:xfrm>
          <a:prstGeom prst="rect">
            <a:avLst/>
          </a:prstGeom>
          <a:noFill/>
        </p:spPr>
        <p:txBody>
          <a:bodyPr wrap="square" rtlCol="0">
            <a:spAutoFit/>
          </a:bodyPr>
          <a:lstStyle/>
          <a:p>
            <a:r>
              <a:rPr lang="zh-CN" altLang="en-US" sz="1600" b="1" dirty="0" smtClean="0">
                <a:solidFill>
                  <a:srgbClr val="FF0000"/>
                </a:solidFill>
                <a:latin typeface="微软雅黑" pitchFamily="34" charset="-122"/>
                <a:ea typeface="微软雅黑" pitchFamily="34" charset="-122"/>
              </a:rPr>
              <a:t>将</a:t>
            </a:r>
            <a:r>
              <a:rPr lang="en-US" altLang="zh-CN" sz="1600" b="1" dirty="0" smtClean="0">
                <a:solidFill>
                  <a:srgbClr val="FF0000"/>
                </a:solidFill>
                <a:latin typeface="微软雅黑" pitchFamily="34" charset="-122"/>
                <a:ea typeface="微软雅黑" pitchFamily="34" charset="-122"/>
              </a:rPr>
              <a:t>v2</a:t>
            </a:r>
            <a:r>
              <a:rPr lang="zh-CN" altLang="en-US" sz="1600" b="1" dirty="0" smtClean="0">
                <a:solidFill>
                  <a:srgbClr val="FF0000"/>
                </a:solidFill>
                <a:latin typeface="微软雅黑" pitchFamily="34" charset="-122"/>
                <a:ea typeface="微软雅黑" pitchFamily="34" charset="-122"/>
              </a:rPr>
              <a:t>目录下的请求转发到</a:t>
            </a:r>
            <a:r>
              <a:rPr lang="en-US" altLang="zh-CN" sz="1600" b="1" dirty="0" smtClean="0">
                <a:solidFill>
                  <a:srgbClr val="FF0000"/>
                </a:solidFill>
                <a:latin typeface="微软雅黑" pitchFamily="34" charset="-122"/>
                <a:ea typeface="微软雅黑" pitchFamily="34" charset="-122"/>
              </a:rPr>
              <a:t>Node</a:t>
            </a:r>
            <a:r>
              <a:rPr lang="zh-CN" altLang="en-US" sz="1600" b="1" dirty="0" smtClean="0">
                <a:solidFill>
                  <a:srgbClr val="FF0000"/>
                </a:solidFill>
                <a:latin typeface="微软雅黑" pitchFamily="34" charset="-122"/>
                <a:ea typeface="微软雅黑" pitchFamily="34" charset="-122"/>
              </a:rPr>
              <a:t>直出服务器</a:t>
            </a:r>
            <a:endParaRPr lang="zh-CN" altLang="en-US" sz="1600" b="1" dirty="0">
              <a:solidFill>
                <a:srgbClr val="FF0000"/>
              </a:solidFill>
              <a:latin typeface="微软雅黑" pitchFamily="34" charset="-122"/>
              <a:ea typeface="微软雅黑" pitchFamily="34" charset="-122"/>
            </a:endParaRPr>
          </a:p>
        </p:txBody>
      </p:sp>
      <p:sp>
        <p:nvSpPr>
          <p:cNvPr id="12" name="矩形 11"/>
          <p:cNvSpPr/>
          <p:nvPr/>
        </p:nvSpPr>
        <p:spPr>
          <a:xfrm>
            <a:off x="3419872" y="3153625"/>
            <a:ext cx="2592288" cy="210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232063" y="2953276"/>
            <a:ext cx="2462467" cy="338554"/>
          </a:xfrm>
          <a:prstGeom prst="rect">
            <a:avLst/>
          </a:prstGeom>
          <a:noFill/>
        </p:spPr>
        <p:txBody>
          <a:bodyPr wrap="square" rtlCol="0">
            <a:spAutoFit/>
          </a:bodyPr>
          <a:lstStyle/>
          <a:p>
            <a:r>
              <a:rPr lang="zh-CN" altLang="en-US" sz="1600" b="1" dirty="0" smtClean="0">
                <a:solidFill>
                  <a:srgbClr val="FF0000"/>
                </a:solidFill>
                <a:latin typeface="微软雅黑" pitchFamily="34" charset="-122"/>
                <a:ea typeface="微软雅黑" pitchFamily="34" charset="-122"/>
              </a:rPr>
              <a:t>拦截响应状态码</a:t>
            </a:r>
            <a:endParaRPr lang="zh-CN" altLang="en-US" sz="1600" b="1" dirty="0">
              <a:solidFill>
                <a:srgbClr val="FF0000"/>
              </a:solidFill>
              <a:latin typeface="微软雅黑" pitchFamily="34" charset="-122"/>
              <a:ea typeface="微软雅黑" pitchFamily="34" charset="-122"/>
            </a:endParaRPr>
          </a:p>
        </p:txBody>
      </p:sp>
      <p:sp>
        <p:nvSpPr>
          <p:cNvPr id="14" name="矩形 13"/>
          <p:cNvSpPr/>
          <p:nvPr/>
        </p:nvSpPr>
        <p:spPr>
          <a:xfrm>
            <a:off x="3419872" y="3363838"/>
            <a:ext cx="5472608" cy="20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4283968" y="3529340"/>
            <a:ext cx="4608512" cy="338554"/>
          </a:xfrm>
          <a:prstGeom prst="rect">
            <a:avLst/>
          </a:prstGeom>
          <a:noFill/>
        </p:spPr>
        <p:txBody>
          <a:bodyPr wrap="square" rtlCol="0">
            <a:spAutoFit/>
          </a:bodyPr>
          <a:lstStyle/>
          <a:p>
            <a:r>
              <a:rPr lang="zh-CN" altLang="en-US" sz="1600" b="1" dirty="0" smtClean="0">
                <a:solidFill>
                  <a:srgbClr val="FF0000"/>
                </a:solidFill>
                <a:latin typeface="微软雅黑" pitchFamily="34" charset="-122"/>
                <a:ea typeface="微软雅黑" pitchFamily="34" charset="-122"/>
              </a:rPr>
              <a:t>将这些状态码改为</a:t>
            </a:r>
            <a:r>
              <a:rPr lang="en-US" altLang="zh-CN" sz="1600" b="1" dirty="0" smtClean="0">
                <a:solidFill>
                  <a:srgbClr val="FF0000"/>
                </a:solidFill>
                <a:latin typeface="微软雅黑" pitchFamily="34" charset="-122"/>
                <a:ea typeface="微软雅黑" pitchFamily="34" charset="-122"/>
              </a:rPr>
              <a:t>200</a:t>
            </a:r>
            <a:r>
              <a:rPr lang="zh-CN" altLang="en-US" sz="1600" b="1" dirty="0">
                <a:solidFill>
                  <a:srgbClr val="FF0000"/>
                </a:solidFill>
                <a:latin typeface="微软雅黑" pitchFamily="34" charset="-122"/>
                <a:ea typeface="微软雅黑" pitchFamily="34" charset="-122"/>
              </a:rPr>
              <a:t>响应</a:t>
            </a:r>
            <a:r>
              <a:rPr lang="zh-CN" altLang="en-US" sz="1600" b="1" dirty="0" smtClean="0">
                <a:solidFill>
                  <a:srgbClr val="FF0000"/>
                </a:solidFill>
                <a:latin typeface="微软雅黑" pitchFamily="34" charset="-122"/>
                <a:ea typeface="微软雅黑" pitchFamily="34" charset="-122"/>
              </a:rPr>
              <a:t>，并指向新规则处理</a:t>
            </a:r>
            <a:endParaRPr lang="zh-CN" altLang="en-US" sz="1600" b="1" dirty="0">
              <a:solidFill>
                <a:srgbClr val="FF0000"/>
              </a:solidFill>
              <a:latin typeface="微软雅黑" pitchFamily="34" charset="-122"/>
              <a:ea typeface="微软雅黑" pitchFamily="34" charset="-122"/>
            </a:endParaRPr>
          </a:p>
        </p:txBody>
      </p:sp>
      <p:sp>
        <p:nvSpPr>
          <p:cNvPr id="16" name="矩形 15"/>
          <p:cNvSpPr/>
          <p:nvPr/>
        </p:nvSpPr>
        <p:spPr>
          <a:xfrm>
            <a:off x="3419872" y="4371950"/>
            <a:ext cx="3571564" cy="20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635896" y="4587974"/>
            <a:ext cx="4608512" cy="338554"/>
          </a:xfrm>
          <a:prstGeom prst="rect">
            <a:avLst/>
          </a:prstGeom>
          <a:noFill/>
        </p:spPr>
        <p:txBody>
          <a:bodyPr wrap="square" rtlCol="0">
            <a:spAutoFit/>
          </a:bodyPr>
          <a:lstStyle/>
          <a:p>
            <a:r>
              <a:rPr lang="zh-CN" altLang="en-US" sz="1600" b="1" dirty="0" smtClean="0">
                <a:solidFill>
                  <a:srgbClr val="FF0000"/>
                </a:solidFill>
                <a:latin typeface="微软雅黑" pitchFamily="34" charset="-122"/>
                <a:ea typeface="微软雅黑" pitchFamily="34" charset="-122"/>
              </a:rPr>
              <a:t>去掉</a:t>
            </a:r>
            <a:r>
              <a:rPr lang="en-US" altLang="zh-CN" sz="1600" b="1" dirty="0" smtClean="0">
                <a:solidFill>
                  <a:srgbClr val="FF0000"/>
                </a:solidFill>
                <a:latin typeface="微软雅黑" pitchFamily="34" charset="-122"/>
                <a:ea typeface="微软雅黑" pitchFamily="34" charset="-122"/>
              </a:rPr>
              <a:t>v2</a:t>
            </a:r>
            <a:r>
              <a:rPr lang="zh-CN" altLang="en-US" sz="1600" b="1" dirty="0" smtClean="0">
                <a:solidFill>
                  <a:srgbClr val="FF0000"/>
                </a:solidFill>
                <a:latin typeface="微软雅黑" pitchFamily="34" charset="-122"/>
                <a:ea typeface="微软雅黑" pitchFamily="34" charset="-122"/>
              </a:rPr>
              <a:t>目录后重新定向地址</a:t>
            </a:r>
            <a:endParaRPr lang="zh-CN" altLang="en-US" sz="1600" b="1" dirty="0">
              <a:solidFill>
                <a:srgbClr val="FF0000"/>
              </a:solidFill>
              <a:latin typeface="微软雅黑" pitchFamily="34" charset="-122"/>
              <a:ea typeface="微软雅黑" pitchFamily="34" charset="-122"/>
            </a:endParaRPr>
          </a:p>
        </p:txBody>
      </p:sp>
      <p:sp>
        <p:nvSpPr>
          <p:cNvPr id="18" name="TextBox 29"/>
          <p:cNvSpPr txBox="1"/>
          <p:nvPr/>
        </p:nvSpPr>
        <p:spPr>
          <a:xfrm>
            <a:off x="-2131442" y="1654264"/>
            <a:ext cx="6703442" cy="1493550"/>
          </a:xfrm>
          <a:prstGeom prst="rect">
            <a:avLst/>
          </a:prstGeom>
          <a:noFill/>
        </p:spPr>
        <p:txBody>
          <a:bodyPr wrap="square" rtlCol="0">
            <a:spAutoFit/>
          </a:bodyPr>
          <a:lstStyle/>
          <a:p>
            <a:pPr algn="ctr">
              <a:lnSpc>
                <a:spcPct val="150000"/>
              </a:lnSpc>
            </a:pPr>
            <a:r>
              <a:rPr lang="zh-CN" altLang="en-US" sz="3600" b="1" dirty="0" smtClean="0">
                <a:solidFill>
                  <a:srgbClr val="159BFF"/>
                </a:solidFill>
                <a:latin typeface="微软雅黑" pitchFamily="34" charset="-122"/>
                <a:ea typeface="微软雅黑" pitchFamily="34" charset="-122"/>
              </a:rPr>
              <a:t>接入层 </a:t>
            </a:r>
            <a:endParaRPr lang="en-US" altLang="zh-CN" sz="2800" b="1" dirty="0">
              <a:solidFill>
                <a:schemeClr val="bg1">
                  <a:lumMod val="50000"/>
                </a:schemeClr>
              </a:solidFill>
              <a:latin typeface="微软雅黑" pitchFamily="34" charset="-122"/>
              <a:ea typeface="微软雅黑" pitchFamily="34" charset="-122"/>
            </a:endParaRPr>
          </a:p>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         配置实现</a:t>
            </a:r>
            <a:endParaRPr lang="en-US" altLang="zh-CN" sz="28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563225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250"/>
                                        <p:tgtEl>
                                          <p:spTgt spid="8"/>
                                        </p:tgtEl>
                                      </p:cBhvr>
                                    </p:animEffect>
                                    <p:set>
                                      <p:cBhvr>
                                        <p:cTn id="16" dur="1" fill="hold">
                                          <p:stCondLst>
                                            <p:cond delay="249"/>
                                          </p:stCondLst>
                                        </p:cTn>
                                        <p:tgtEl>
                                          <p:spTgt spid="8"/>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250"/>
                                        <p:tgtEl>
                                          <p:spTgt spid="9"/>
                                        </p:tgtEl>
                                      </p:cBhvr>
                                    </p:animEffect>
                                    <p:set>
                                      <p:cBhvr>
                                        <p:cTn id="19" dur="1" fill="hold">
                                          <p:stCondLst>
                                            <p:cond delay="249"/>
                                          </p:stCondLst>
                                        </p:cTn>
                                        <p:tgtEl>
                                          <p:spTgt spid="9"/>
                                        </p:tgtEl>
                                        <p:attrNameLst>
                                          <p:attrName>style.visibility</p:attrName>
                                        </p:attrNameLst>
                                      </p:cBhvr>
                                      <p:to>
                                        <p:strVal val="hidden"/>
                                      </p:to>
                                    </p:se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250"/>
                                        <p:tgtEl>
                                          <p:spTgt spid="10"/>
                                        </p:tgtEl>
                                      </p:cBhvr>
                                    </p:animEffect>
                                    <p:set>
                                      <p:cBhvr>
                                        <p:cTn id="32" dur="1" fill="hold">
                                          <p:stCondLst>
                                            <p:cond delay="249"/>
                                          </p:stCondLst>
                                        </p:cTn>
                                        <p:tgtEl>
                                          <p:spTgt spid="10"/>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50"/>
                                        <p:tgtEl>
                                          <p:spTgt spid="11"/>
                                        </p:tgtEl>
                                      </p:cBhvr>
                                    </p:animEffect>
                                    <p:set>
                                      <p:cBhvr>
                                        <p:cTn id="35" dur="1" fill="hold">
                                          <p:stCondLst>
                                            <p:cond delay="249"/>
                                          </p:stCondLst>
                                        </p:cTn>
                                        <p:tgtEl>
                                          <p:spTgt spid="11"/>
                                        </p:tgtEl>
                                        <p:attrNameLst>
                                          <p:attrName>style.visibility</p:attrName>
                                        </p:attrNameLst>
                                      </p:cBhvr>
                                      <p:to>
                                        <p:strVal val="hidden"/>
                                      </p:to>
                                    </p:se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250"/>
                                        <p:tgtEl>
                                          <p:spTgt spid="1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5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250"/>
                                        <p:tgtEl>
                                          <p:spTgt spid="12"/>
                                        </p:tgtEl>
                                      </p:cBhvr>
                                    </p:animEffect>
                                    <p:set>
                                      <p:cBhvr>
                                        <p:cTn id="48" dur="1" fill="hold">
                                          <p:stCondLst>
                                            <p:cond delay="249"/>
                                          </p:stCondLst>
                                        </p:cTn>
                                        <p:tgtEl>
                                          <p:spTgt spid="1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250"/>
                                        <p:tgtEl>
                                          <p:spTgt spid="13"/>
                                        </p:tgtEl>
                                      </p:cBhvr>
                                    </p:animEffect>
                                    <p:set>
                                      <p:cBhvr>
                                        <p:cTn id="51" dur="1" fill="hold">
                                          <p:stCondLst>
                                            <p:cond delay="249"/>
                                          </p:stCondLst>
                                        </p:cTn>
                                        <p:tgtEl>
                                          <p:spTgt spid="13"/>
                                        </p:tgtEl>
                                        <p:attrNameLst>
                                          <p:attrName>style.visibility</p:attrName>
                                        </p:attrNameLst>
                                      </p:cBhvr>
                                      <p:to>
                                        <p:strVal val="hidden"/>
                                      </p:to>
                                    </p:set>
                                  </p:childTnLst>
                                </p:cTn>
                              </p:par>
                            </p:childTnLst>
                          </p:cTn>
                        </p:par>
                        <p:par>
                          <p:cTn id="52" fill="hold">
                            <p:stCondLst>
                              <p:cond delay="25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00"/>
                                        <p:tgtEl>
                                          <p:spTgt spid="14"/>
                                        </p:tgtEl>
                                      </p:cBhvr>
                                    </p:animEffect>
                                  </p:childTnLst>
                                </p:cTn>
                              </p:par>
                            </p:childTnLst>
                          </p:cTn>
                        </p:par>
                        <p:par>
                          <p:cTn id="56" fill="hold">
                            <p:stCondLst>
                              <p:cond delay="45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25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250"/>
                                        <p:tgtEl>
                                          <p:spTgt spid="14"/>
                                        </p:tgtEl>
                                      </p:cBhvr>
                                    </p:animEffect>
                                    <p:set>
                                      <p:cBhvr>
                                        <p:cTn id="64" dur="1" fill="hold">
                                          <p:stCondLst>
                                            <p:cond delay="249"/>
                                          </p:stCondLst>
                                        </p:cTn>
                                        <p:tgtEl>
                                          <p:spTgt spid="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50"/>
                                        <p:tgtEl>
                                          <p:spTgt spid="15"/>
                                        </p:tgtEl>
                                      </p:cBhvr>
                                    </p:animEffect>
                                    <p:set>
                                      <p:cBhvr>
                                        <p:cTn id="67" dur="1" fill="hold">
                                          <p:stCondLst>
                                            <p:cond delay="249"/>
                                          </p:stCondLst>
                                        </p:cTn>
                                        <p:tgtEl>
                                          <p:spTgt spid="15"/>
                                        </p:tgtEl>
                                        <p:attrNameLst>
                                          <p:attrName>style.visibility</p:attrName>
                                        </p:attrNameLst>
                                      </p:cBhvr>
                                      <p:to>
                                        <p:strVal val="hidden"/>
                                      </p:to>
                                    </p:set>
                                  </p:childTnLst>
                                </p:cTn>
                              </p:par>
                            </p:childTnLst>
                          </p:cTn>
                        </p:par>
                        <p:par>
                          <p:cTn id="68" fill="hold">
                            <p:stCondLst>
                              <p:cond delay="250"/>
                            </p:stCondLst>
                            <p:childTnLst>
                              <p:par>
                                <p:cTn id="69" presetID="10"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250"/>
                                        <p:tgtEl>
                                          <p:spTgt spid="16"/>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25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250"/>
                                        <p:tgtEl>
                                          <p:spTgt spid="16"/>
                                        </p:tgtEl>
                                      </p:cBhvr>
                                    </p:animEffect>
                                    <p:set>
                                      <p:cBhvr>
                                        <p:cTn id="80" dur="1" fill="hold">
                                          <p:stCondLst>
                                            <p:cond delay="249"/>
                                          </p:stCondLst>
                                        </p:cTn>
                                        <p:tgtEl>
                                          <p:spTgt spid="16"/>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250"/>
                                        <p:tgtEl>
                                          <p:spTgt spid="17"/>
                                        </p:tgtEl>
                                      </p:cBhvr>
                                    </p:animEffect>
                                    <p:set>
                                      <p:cBhvr>
                                        <p:cTn id="83" dur="1" fill="hold">
                                          <p:stCondLst>
                                            <p:cond delay="24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0" grpId="0" animBg="1"/>
      <p:bldP spid="10" grpId="1" animBg="1"/>
      <p:bldP spid="11" grpId="0"/>
      <p:bldP spid="11" grpId="1"/>
      <p:bldP spid="12" grpId="0" animBg="1"/>
      <p:bldP spid="12" grpId="1" animBg="1"/>
      <p:bldP spid="13" grpId="0"/>
      <p:bldP spid="13" grpId="1"/>
      <p:bldP spid="14" grpId="0" animBg="1"/>
      <p:bldP spid="14" grpId="1" animBg="1"/>
      <p:bldP spid="15" grpId="0"/>
      <p:bldP spid="15" grpId="1"/>
      <p:bldP spid="16" grpId="0" animBg="1"/>
      <p:bldP spid="16" grpId="1" animBg="1"/>
      <p:bldP spid="17" grpId="0"/>
      <p:bldP spid="17"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目录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835696" y="1627495"/>
            <a:ext cx="1363984" cy="100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835696" y="3116616"/>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开发调试</a:t>
            </a:r>
            <a:endParaRPr lang="zh-CN" altLang="en-US" sz="1400" b="1" dirty="0">
              <a:solidFill>
                <a:schemeClr val="tx1">
                  <a:lumMod val="50000"/>
                  <a:lumOff val="50000"/>
                </a:schemeClr>
              </a:solidFill>
              <a:latin typeface="微软雅黑" pitchFamily="34" charset="-122"/>
              <a:ea typeface="微软雅黑" pitchFamily="34" charset="-122"/>
            </a:endParaRPr>
          </a:p>
        </p:txBody>
      </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95936" y="1676301"/>
            <a:ext cx="1363983" cy="100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4070708" y="3127871"/>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容灾</a:t>
            </a:r>
            <a:endParaRPr lang="zh-CN" altLang="en-US" sz="1400" b="1" dirty="0">
              <a:solidFill>
                <a:schemeClr val="tx1">
                  <a:lumMod val="50000"/>
                  <a:lumOff val="50000"/>
                </a:schemeClr>
              </a:solidFill>
              <a:latin typeface="微软雅黑" pitchFamily="34" charset="-122"/>
              <a:ea typeface="微软雅黑" pitchFamily="34" charset="-122"/>
            </a:endParaRPr>
          </a:p>
        </p:txBody>
      </p:sp>
      <p:pic>
        <p:nvPicPr>
          <p:cNvPr id="11" name="Picture 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174829" y="1695945"/>
            <a:ext cx="1052513"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6093866" y="3116616"/>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压测</a:t>
            </a:r>
            <a:endParaRPr lang="zh-CN" altLang="en-US" sz="1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38522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压测</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11" name="TextBox 29"/>
          <p:cNvSpPr txBox="1"/>
          <p:nvPr/>
        </p:nvSpPr>
        <p:spPr>
          <a:xfrm>
            <a:off x="1220279" y="640308"/>
            <a:ext cx="6703442" cy="923330"/>
          </a:xfrm>
          <a:prstGeom prst="rect">
            <a:avLst/>
          </a:prstGeom>
          <a:noFill/>
        </p:spPr>
        <p:txBody>
          <a:bodyPr wrap="square" rtlCol="0">
            <a:spAutoFit/>
          </a:bodyPr>
          <a:lstStyle/>
          <a:p>
            <a:pPr algn="ctr">
              <a:lnSpc>
                <a:spcPct val="150000"/>
              </a:lnSpc>
            </a:pPr>
            <a:r>
              <a:rPr lang="en-US" altLang="zh-CN" sz="3600" b="1" dirty="0">
                <a:solidFill>
                  <a:srgbClr val="159BFF"/>
                </a:solidFill>
                <a:latin typeface="微软雅黑" pitchFamily="34" charset="-122"/>
                <a:ea typeface="微软雅黑" pitchFamily="34" charset="-122"/>
              </a:rPr>
              <a:t>5</a:t>
            </a:r>
            <a:r>
              <a:rPr lang="en-US" altLang="zh-CN" sz="2800" b="1" dirty="0" smtClean="0">
                <a:solidFill>
                  <a:schemeClr val="bg1">
                    <a:lumMod val="50000"/>
                  </a:schemeClr>
                </a:solidFill>
                <a:latin typeface="微软雅黑" pitchFamily="34" charset="-122"/>
                <a:ea typeface="微软雅黑" pitchFamily="34" charset="-122"/>
              </a:rPr>
              <a:t> </a:t>
            </a:r>
            <a:r>
              <a:rPr lang="zh-CN" altLang="en-US" sz="2800" b="1" dirty="0" smtClean="0">
                <a:solidFill>
                  <a:schemeClr val="bg1">
                    <a:lumMod val="50000"/>
                  </a:schemeClr>
                </a:solidFill>
                <a:latin typeface="微软雅黑" pitchFamily="34" charset="-122"/>
                <a:ea typeface="微软雅黑" pitchFamily="34" charset="-122"/>
              </a:rPr>
              <a:t>打</a:t>
            </a:r>
            <a:r>
              <a:rPr lang="en-US" altLang="zh-CN" sz="2800" b="1" dirty="0" smtClean="0">
                <a:solidFill>
                  <a:schemeClr val="bg1">
                    <a:lumMod val="50000"/>
                  </a:schemeClr>
                </a:solidFill>
                <a:latin typeface="微软雅黑" pitchFamily="34" charset="-122"/>
                <a:ea typeface="微软雅黑" pitchFamily="34" charset="-122"/>
              </a:rPr>
              <a:t> </a:t>
            </a:r>
            <a:r>
              <a:rPr lang="en-US" altLang="zh-CN" sz="3600" b="1" dirty="0" smtClean="0">
                <a:solidFill>
                  <a:srgbClr val="159BFF"/>
                </a:solidFill>
                <a:latin typeface="微软雅黑" pitchFamily="34" charset="-122"/>
                <a:ea typeface="微软雅黑" pitchFamily="34" charset="-122"/>
              </a:rPr>
              <a:t>1</a:t>
            </a:r>
            <a:r>
              <a:rPr lang="zh-CN" altLang="en-US" sz="2800" b="1">
                <a:solidFill>
                  <a:schemeClr val="bg1">
                    <a:lumMod val="50000"/>
                  </a:schemeClr>
                </a:solidFill>
                <a:latin typeface="微软雅黑" pitchFamily="34" charset="-122"/>
                <a:ea typeface="微软雅黑" pitchFamily="34" charset="-122"/>
              </a:rPr>
              <a:t> </a:t>
            </a:r>
            <a:r>
              <a:rPr lang="zh-CN" altLang="en-US" sz="2800" b="1" smtClean="0">
                <a:solidFill>
                  <a:schemeClr val="bg1">
                    <a:lumMod val="50000"/>
                  </a:schemeClr>
                </a:solidFill>
                <a:latin typeface="微软雅黑" pitchFamily="34" charset="-122"/>
                <a:ea typeface="微软雅黑" pitchFamily="34" charset="-122"/>
              </a:rPr>
              <a:t>能不能</a:t>
            </a:r>
            <a:r>
              <a:rPr lang="zh-CN" altLang="en-US" sz="2800" b="1">
                <a:solidFill>
                  <a:schemeClr val="bg1">
                    <a:lumMod val="50000"/>
                  </a:schemeClr>
                </a:solidFill>
                <a:latin typeface="微软雅黑" pitchFamily="34" charset="-122"/>
                <a:ea typeface="微软雅黑" pitchFamily="34" charset="-122"/>
              </a:rPr>
              <a:t>挺得住</a:t>
            </a:r>
            <a:r>
              <a:rPr lang="zh-CN" altLang="en-US" sz="2800" b="1" smtClean="0">
                <a:solidFill>
                  <a:schemeClr val="bg1">
                    <a:lumMod val="50000"/>
                  </a:schemeClr>
                </a:solidFill>
                <a:latin typeface="微软雅黑" pitchFamily="34" charset="-122"/>
                <a:ea typeface="微软雅黑" pitchFamily="34" charset="-122"/>
              </a:rPr>
              <a:t>？</a:t>
            </a:r>
            <a:endParaRPr lang="en-US" altLang="zh-CN" sz="3600" b="1" dirty="0">
              <a:solidFill>
                <a:srgbClr val="159BFF"/>
              </a:solidFill>
              <a:latin typeface="微软雅黑" pitchFamily="34" charset="-122"/>
              <a:ea typeface="微软雅黑" pitchFamily="34" charset="-122"/>
            </a:endParaRPr>
          </a:p>
        </p:txBody>
      </p:sp>
      <p:pic>
        <p:nvPicPr>
          <p:cNvPr id="5121" name="Picture 1" descr="C:\Users\richieli\Documents\Tencent Files\114135304\Image\C2C\D870CF6B3C601B75C75E4C9D1EE245E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264" y="1563638"/>
            <a:ext cx="6127472" cy="345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68548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压测</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目的</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8" name="TextBox 29"/>
          <p:cNvSpPr txBox="1"/>
          <p:nvPr/>
        </p:nvSpPr>
        <p:spPr>
          <a:xfrm>
            <a:off x="1491983" y="1419622"/>
            <a:ext cx="6160033" cy="1754326"/>
          </a:xfrm>
          <a:prstGeom prst="rect">
            <a:avLst/>
          </a:prstGeom>
          <a:noFill/>
        </p:spPr>
        <p:txBody>
          <a:bodyPr wrap="square" rtlCol="0">
            <a:spAutoFit/>
          </a:bodyPr>
          <a:lstStyle/>
          <a:p>
            <a:pPr>
              <a:lnSpc>
                <a:spcPct val="150000"/>
              </a:lnSpc>
            </a:pPr>
            <a:r>
              <a:rPr lang="zh-CN" altLang="en-US" sz="2800" b="1" dirty="0" smtClean="0">
                <a:solidFill>
                  <a:schemeClr val="bg1">
                    <a:lumMod val="50000"/>
                  </a:schemeClr>
                </a:solidFill>
                <a:latin typeface="微软雅黑" pitchFamily="34" charset="-122"/>
                <a:ea typeface="微软雅黑" pitchFamily="34" charset="-122"/>
              </a:rPr>
              <a:t>了解服务器的 </a:t>
            </a:r>
            <a:r>
              <a:rPr lang="zh-CN" altLang="en-US" sz="3600" b="1" dirty="0" smtClean="0">
                <a:solidFill>
                  <a:srgbClr val="159BFF"/>
                </a:solidFill>
                <a:latin typeface="微软雅黑" pitchFamily="34" charset="-122"/>
                <a:ea typeface="微软雅黑" pitchFamily="34" charset="-122"/>
              </a:rPr>
              <a:t>承受能力</a:t>
            </a:r>
            <a:endParaRPr lang="en-US" altLang="zh-CN" sz="3600" b="1" dirty="0" smtClean="0">
              <a:solidFill>
                <a:srgbClr val="159BFF"/>
              </a:solidFill>
              <a:latin typeface="微软雅黑" pitchFamily="34" charset="-122"/>
              <a:ea typeface="微软雅黑" pitchFamily="34" charset="-122"/>
            </a:endParaRPr>
          </a:p>
          <a:p>
            <a:pPr algn="r">
              <a:lnSpc>
                <a:spcPct val="150000"/>
              </a:lnSpc>
            </a:pPr>
            <a:r>
              <a:rPr lang="zh-CN" altLang="en-US" sz="2800" b="1" dirty="0" smtClean="0">
                <a:solidFill>
                  <a:schemeClr val="bg1">
                    <a:lumMod val="50000"/>
                  </a:schemeClr>
                </a:solidFill>
                <a:latin typeface="微软雅黑" pitchFamily="34" charset="-122"/>
                <a:ea typeface="微软雅黑" pitchFamily="34" charset="-122"/>
              </a:rPr>
              <a:t>找出 </a:t>
            </a:r>
            <a:r>
              <a:rPr lang="zh-CN" altLang="en-US" sz="3600" b="1" dirty="0" smtClean="0">
                <a:solidFill>
                  <a:srgbClr val="159BFF"/>
                </a:solidFill>
                <a:latin typeface="微软雅黑" pitchFamily="34" charset="-122"/>
                <a:ea typeface="微软雅黑" pitchFamily="34" charset="-122"/>
              </a:rPr>
              <a:t>性能瓶颈</a:t>
            </a:r>
            <a:endParaRPr lang="en-US" altLang="zh-CN" sz="3600" b="1" dirty="0">
              <a:solidFill>
                <a:srgbClr val="159BFF"/>
              </a:solidFill>
              <a:latin typeface="微软雅黑" pitchFamily="34" charset="-122"/>
              <a:ea typeface="微软雅黑" pitchFamily="34" charset="-122"/>
            </a:endParaRPr>
          </a:p>
        </p:txBody>
      </p:sp>
      <p:sp>
        <p:nvSpPr>
          <p:cNvPr id="9" name="TextBox 29"/>
          <p:cNvSpPr txBox="1"/>
          <p:nvPr/>
        </p:nvSpPr>
        <p:spPr>
          <a:xfrm>
            <a:off x="1491982" y="3205340"/>
            <a:ext cx="6160033" cy="662554"/>
          </a:xfrm>
          <a:prstGeom prst="rect">
            <a:avLst/>
          </a:prstGeom>
          <a:noFill/>
        </p:spPr>
        <p:txBody>
          <a:bodyPr wrap="square" rtlCol="0">
            <a:spAutoFit/>
          </a:bodyPr>
          <a:lstStyle/>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有目的的进行开发和运营</a:t>
            </a:r>
            <a:endParaRPr lang="en-US" altLang="zh-CN" sz="3600" b="1" dirty="0">
              <a:solidFill>
                <a:srgbClr val="159BFF"/>
              </a:solidFill>
              <a:latin typeface="微软雅黑" pitchFamily="34" charset="-122"/>
              <a:ea typeface="微软雅黑" pitchFamily="34" charset="-122"/>
            </a:endParaRPr>
          </a:p>
        </p:txBody>
      </p:sp>
    </p:spTree>
    <p:extLst>
      <p:ext uri="{BB962C8B-B14F-4D97-AF65-F5344CB8AC3E}">
        <p14:creationId xmlns:p14="http://schemas.microsoft.com/office/powerpoint/2010/main" val="2493328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4621907" cy="349276"/>
            <a:chOff x="-144016" y="419873"/>
            <a:chExt cx="5459627" cy="464516"/>
          </a:xfrm>
        </p:grpSpPr>
        <p:sp>
          <p:nvSpPr>
            <p:cNvPr id="28" name="TextBox 27"/>
            <p:cNvSpPr txBox="1"/>
            <p:nvPr/>
          </p:nvSpPr>
          <p:spPr>
            <a:xfrm>
              <a:off x="255643" y="434133"/>
              <a:ext cx="5059968"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压测</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平台</a:t>
              </a:r>
              <a:r>
                <a:rPr lang="en-US" altLang="zh-CN" sz="1600" b="1" dirty="0" smtClean="0">
                  <a:solidFill>
                    <a:srgbClr val="159BFF"/>
                  </a:solidFill>
                  <a:latin typeface="微软雅黑" pitchFamily="34" charset="-122"/>
                  <a:ea typeface="微软雅黑" pitchFamily="34" charset="-122"/>
                </a:rPr>
                <a:t>-wetest.qq.com</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18434" name="Picture 2" descr="C:\Users\richieli\Desktop\QQ图片2017102321163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75" y="756339"/>
            <a:ext cx="7845450" cy="419167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2267744" y="4224044"/>
            <a:ext cx="1440159" cy="250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2485121" y="3885490"/>
            <a:ext cx="1005403" cy="338554"/>
          </a:xfrm>
          <a:prstGeom prst="rect">
            <a:avLst/>
          </a:prstGeom>
          <a:noFill/>
        </p:spPr>
        <p:txBody>
          <a:bodyPr wrap="none" rtlCol="0">
            <a:spAutoFit/>
          </a:bodyPr>
          <a:lstStyle/>
          <a:p>
            <a:r>
              <a:rPr lang="zh-CN" altLang="en-US" sz="1600" b="1" dirty="0" smtClean="0">
                <a:solidFill>
                  <a:srgbClr val="FF0000"/>
                </a:solidFill>
                <a:latin typeface="微软雅黑" pitchFamily="34" charset="-122"/>
                <a:ea typeface="微软雅黑" pitchFamily="34" charset="-122"/>
              </a:rPr>
              <a:t>用户角度</a:t>
            </a:r>
            <a:endParaRPr lang="zh-CN" altLang="en-US" sz="1600" b="1" dirty="0">
              <a:solidFill>
                <a:srgbClr val="FF0000"/>
              </a:solidFill>
              <a:latin typeface="微软雅黑" pitchFamily="34" charset="-122"/>
              <a:ea typeface="微软雅黑" pitchFamily="34" charset="-122"/>
            </a:endParaRPr>
          </a:p>
        </p:txBody>
      </p:sp>
      <p:sp>
        <p:nvSpPr>
          <p:cNvPr id="12" name="矩形 11"/>
          <p:cNvSpPr/>
          <p:nvPr/>
        </p:nvSpPr>
        <p:spPr>
          <a:xfrm>
            <a:off x="2267744" y="4515966"/>
            <a:ext cx="1440159" cy="2647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1982421" y="2758974"/>
            <a:ext cx="1005403" cy="338554"/>
          </a:xfrm>
          <a:prstGeom prst="rect">
            <a:avLst/>
          </a:prstGeom>
          <a:noFill/>
        </p:spPr>
        <p:txBody>
          <a:bodyPr wrap="none" rtlCol="0">
            <a:spAutoFit/>
          </a:bodyPr>
          <a:lstStyle/>
          <a:p>
            <a:r>
              <a:rPr lang="zh-CN" altLang="en-US" sz="1600" b="1" dirty="0" smtClean="0">
                <a:solidFill>
                  <a:srgbClr val="FF0000"/>
                </a:solidFill>
                <a:latin typeface="微软雅黑" pitchFamily="34" charset="-122"/>
                <a:ea typeface="微软雅黑" pitchFamily="34" charset="-122"/>
              </a:rPr>
              <a:t>系统角度</a:t>
            </a:r>
            <a:endParaRPr lang="zh-CN" altLang="en-US" sz="1600" b="1" dirty="0">
              <a:solidFill>
                <a:srgbClr val="FF0000"/>
              </a:solidFill>
              <a:latin typeface="微软雅黑" pitchFamily="34" charset="-122"/>
              <a:ea typeface="微软雅黑" pitchFamily="34" charset="-122"/>
            </a:endParaRPr>
          </a:p>
        </p:txBody>
      </p:sp>
      <p:sp>
        <p:nvSpPr>
          <p:cNvPr id="14" name="TextBox 13"/>
          <p:cNvSpPr txBox="1"/>
          <p:nvPr/>
        </p:nvSpPr>
        <p:spPr>
          <a:xfrm>
            <a:off x="2483768" y="4731990"/>
            <a:ext cx="1005403" cy="338554"/>
          </a:xfrm>
          <a:prstGeom prst="rect">
            <a:avLst/>
          </a:prstGeom>
          <a:noFill/>
        </p:spPr>
        <p:txBody>
          <a:bodyPr wrap="none" rtlCol="0">
            <a:spAutoFit/>
          </a:bodyPr>
          <a:lstStyle/>
          <a:p>
            <a:r>
              <a:rPr lang="zh-CN" altLang="en-US" sz="1600" b="1" dirty="0" smtClean="0">
                <a:solidFill>
                  <a:srgbClr val="FF0000"/>
                </a:solidFill>
                <a:latin typeface="微软雅黑" pitchFamily="34" charset="-122"/>
                <a:ea typeface="微软雅黑" pitchFamily="34" charset="-122"/>
              </a:rPr>
              <a:t>业务角度</a:t>
            </a:r>
            <a:endParaRPr lang="zh-CN" altLang="en-US" sz="1600" b="1" dirty="0">
              <a:solidFill>
                <a:srgbClr val="FF0000"/>
              </a:solidFill>
              <a:latin typeface="微软雅黑" pitchFamily="34" charset="-122"/>
              <a:ea typeface="微软雅黑" pitchFamily="34" charset="-122"/>
            </a:endParaRPr>
          </a:p>
        </p:txBody>
      </p:sp>
      <p:sp>
        <p:nvSpPr>
          <p:cNvPr id="15" name="矩形 14"/>
          <p:cNvSpPr/>
          <p:nvPr/>
        </p:nvSpPr>
        <p:spPr>
          <a:xfrm>
            <a:off x="2051721" y="3099068"/>
            <a:ext cx="864096" cy="2647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7588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250"/>
                                        <p:tgtEl>
                                          <p:spTgt spid="15"/>
                                        </p:tgtEl>
                                      </p:cBhvr>
                                    </p:animEffect>
                                  </p:childTnLst>
                                </p:cTn>
                              </p:par>
                            </p:childTnLst>
                          </p:cTn>
                        </p:par>
                        <p:par>
                          <p:cTn id="26" fill="hold">
                            <p:stCondLst>
                              <p:cond delay="2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4621907" cy="349276"/>
            <a:chOff x="-144016" y="419873"/>
            <a:chExt cx="5459627" cy="464516"/>
          </a:xfrm>
        </p:grpSpPr>
        <p:sp>
          <p:nvSpPr>
            <p:cNvPr id="28" name="TextBox 27"/>
            <p:cNvSpPr txBox="1"/>
            <p:nvPr/>
          </p:nvSpPr>
          <p:spPr>
            <a:xfrm>
              <a:off x="255643" y="434133"/>
              <a:ext cx="5059968"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压测</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平台</a:t>
              </a:r>
              <a:r>
                <a:rPr lang="en-US" altLang="zh-CN" sz="1600" b="1" dirty="0" smtClean="0">
                  <a:solidFill>
                    <a:srgbClr val="159BFF"/>
                  </a:solidFill>
                  <a:latin typeface="微软雅黑" pitchFamily="34" charset="-122"/>
                  <a:ea typeface="微软雅黑" pitchFamily="34" charset="-122"/>
                </a:rPr>
                <a:t>-wetest.qq.com</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19459" name="Picture 3" descr="C:\Users\richieli\AppData\Roaming\Tencent\Users\114135304\QQ\WinTemp\RichOle\AS00~{G([H9ZVL}Q8Z@~T2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154" y="915566"/>
            <a:ext cx="6531691" cy="39014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2699792" y="2283718"/>
            <a:ext cx="648072" cy="2647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635896" y="1851670"/>
            <a:ext cx="2376264" cy="338554"/>
          </a:xfrm>
          <a:prstGeom prst="rect">
            <a:avLst/>
          </a:prstGeom>
          <a:noFill/>
        </p:spPr>
        <p:txBody>
          <a:bodyPr wrap="square" rtlCol="0">
            <a:spAutoFit/>
          </a:bodyPr>
          <a:lstStyle/>
          <a:p>
            <a:r>
              <a:rPr lang="zh-CN" altLang="en-US" sz="1600" b="1" dirty="0">
                <a:solidFill>
                  <a:srgbClr val="FF0000"/>
                </a:solidFill>
                <a:latin typeface="微软雅黑" pitchFamily="34" charset="-122"/>
                <a:ea typeface="微软雅黑" pitchFamily="34" charset="-122"/>
              </a:rPr>
              <a:t>分析</a:t>
            </a:r>
            <a:r>
              <a:rPr lang="zh-CN" altLang="en-US" sz="1600" b="1" dirty="0" smtClean="0">
                <a:solidFill>
                  <a:srgbClr val="FF0000"/>
                </a:solidFill>
                <a:latin typeface="微软雅黑" pitchFamily="34" charset="-122"/>
                <a:ea typeface="微软雅黑" pitchFamily="34" charset="-122"/>
              </a:rPr>
              <a:t>服务最优承载能力</a:t>
            </a:r>
            <a:endParaRPr lang="zh-CN" altLang="en-US" sz="16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149477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4621907" cy="349276"/>
            <a:chOff x="-144016" y="419873"/>
            <a:chExt cx="5459627" cy="464516"/>
          </a:xfrm>
        </p:grpSpPr>
        <p:sp>
          <p:nvSpPr>
            <p:cNvPr id="28" name="TextBox 27"/>
            <p:cNvSpPr txBox="1"/>
            <p:nvPr/>
          </p:nvSpPr>
          <p:spPr>
            <a:xfrm>
              <a:off x="255643" y="434133"/>
              <a:ext cx="5059968"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压测</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平台</a:t>
              </a:r>
              <a:r>
                <a:rPr lang="en-US" altLang="zh-CN" sz="1600" b="1" dirty="0" smtClean="0">
                  <a:solidFill>
                    <a:srgbClr val="159BFF"/>
                  </a:solidFill>
                  <a:latin typeface="微软雅黑" pitchFamily="34" charset="-122"/>
                  <a:ea typeface="微软雅黑" pitchFamily="34" charset="-122"/>
                </a:rPr>
                <a:t>-wetest.qq.com</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20481" name="Picture 1" descr="C:\Users\richieli\AppData\Roaming\Tencent\Users\114135304\QQ\WinTemp\RichOle\BH41[S77JC6JW%`OC8[AYK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065" y="915566"/>
            <a:ext cx="6129870" cy="396760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619672" y="2450996"/>
            <a:ext cx="864096" cy="2647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55976" y="2470286"/>
            <a:ext cx="864096" cy="2647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635896" y="1779662"/>
            <a:ext cx="2376264" cy="338554"/>
          </a:xfrm>
          <a:prstGeom prst="rect">
            <a:avLst/>
          </a:prstGeom>
          <a:noFill/>
        </p:spPr>
        <p:txBody>
          <a:bodyPr wrap="square" rtlCol="0">
            <a:spAutoFit/>
          </a:bodyPr>
          <a:lstStyle/>
          <a:p>
            <a:r>
              <a:rPr lang="zh-CN" altLang="en-US" sz="1600" b="1" dirty="0" smtClean="0">
                <a:solidFill>
                  <a:srgbClr val="FF0000"/>
                </a:solidFill>
                <a:latin typeface="微软雅黑" pitchFamily="34" charset="-122"/>
                <a:ea typeface="微软雅黑" pitchFamily="34" charset="-122"/>
              </a:rPr>
              <a:t>发现系统瓶颈</a:t>
            </a:r>
            <a:endParaRPr lang="zh-CN" altLang="en-US" sz="16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474095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4621907" cy="349276"/>
            <a:chOff x="-144016" y="419873"/>
            <a:chExt cx="5459627" cy="464516"/>
          </a:xfrm>
        </p:grpSpPr>
        <p:sp>
          <p:nvSpPr>
            <p:cNvPr id="28" name="TextBox 27"/>
            <p:cNvSpPr txBox="1"/>
            <p:nvPr/>
          </p:nvSpPr>
          <p:spPr>
            <a:xfrm>
              <a:off x="255643" y="434133"/>
              <a:ext cx="5059968"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压测</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平台</a:t>
              </a:r>
              <a:r>
                <a:rPr lang="en-US" altLang="zh-CN" sz="1600" b="1" dirty="0" smtClean="0">
                  <a:solidFill>
                    <a:srgbClr val="159BFF"/>
                  </a:solidFill>
                  <a:latin typeface="微软雅黑" pitchFamily="34" charset="-122"/>
                  <a:ea typeface="微软雅黑" pitchFamily="34" charset="-122"/>
                </a:rPr>
                <a:t>-wetest.qq.com</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1025" name="Picture 1" descr="C:\Users\richieli\AppData\Roaming\Tencent\Users\114135304\QQ\WinTemp\RichOle\}7913PN(}S%R}Z[W[E]OY2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5154" y="915566"/>
            <a:ext cx="4793691" cy="385882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2699792" y="4299942"/>
            <a:ext cx="792088" cy="336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9890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目录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27584" y="1627495"/>
            <a:ext cx="1363984" cy="100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827584" y="3116616"/>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开发调试</a:t>
            </a:r>
            <a:endParaRPr lang="zh-CN" altLang="en-US" sz="1400" b="1" dirty="0">
              <a:solidFill>
                <a:schemeClr val="tx1">
                  <a:lumMod val="50000"/>
                  <a:lumOff val="50000"/>
                </a:schemeClr>
              </a:solidFill>
              <a:latin typeface="微软雅黑" pitchFamily="34" charset="-122"/>
              <a:ea typeface="微软雅黑" pitchFamily="34" charset="-122"/>
            </a:endParaRPr>
          </a:p>
        </p:txBody>
      </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987824" y="1676301"/>
            <a:ext cx="1363983" cy="100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3062596" y="3127871"/>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容灾</a:t>
            </a:r>
            <a:endParaRPr lang="zh-CN" altLang="en-US" sz="1400" b="1" dirty="0">
              <a:solidFill>
                <a:schemeClr val="tx1">
                  <a:lumMod val="50000"/>
                  <a:lumOff val="50000"/>
                </a:schemeClr>
              </a:solidFill>
              <a:latin typeface="微软雅黑" pitchFamily="34" charset="-122"/>
              <a:ea typeface="微软雅黑" pitchFamily="34" charset="-122"/>
            </a:endParaRPr>
          </a:p>
        </p:txBody>
      </p:sp>
      <p:pic>
        <p:nvPicPr>
          <p:cNvPr id="11" name="Picture 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166717" y="1695945"/>
            <a:ext cx="1052513"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5085754" y="3116616"/>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压测</a:t>
            </a:r>
            <a:endParaRPr lang="zh-CN" altLang="en-US" sz="1400" b="1" dirty="0">
              <a:solidFill>
                <a:schemeClr val="tx1">
                  <a:lumMod val="50000"/>
                  <a:lumOff val="50000"/>
                </a:schemeClr>
              </a:solidFill>
              <a:latin typeface="微软雅黑" pitchFamily="34" charset="-122"/>
              <a:ea typeface="微软雅黑" pitchFamily="34" charset="-122"/>
            </a:endParaRPr>
          </a:p>
        </p:txBody>
      </p:sp>
      <p:pic>
        <p:nvPicPr>
          <p:cNvPr id="14"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047830" y="1660397"/>
            <a:ext cx="1034704" cy="11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6957963" y="3127673"/>
            <a:ext cx="1214437" cy="307975"/>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灰度</a:t>
            </a:r>
            <a:endParaRPr lang="zh-CN" altLang="en-US" sz="1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784688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灰度</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11" name="TextBox 29"/>
          <p:cNvSpPr txBox="1"/>
          <p:nvPr/>
        </p:nvSpPr>
        <p:spPr>
          <a:xfrm>
            <a:off x="-12576" y="568300"/>
            <a:ext cx="9156576" cy="923330"/>
          </a:xfrm>
          <a:prstGeom prst="rect">
            <a:avLst/>
          </a:prstGeom>
          <a:noFill/>
        </p:spPr>
        <p:txBody>
          <a:bodyPr wrap="square" rtlCol="0">
            <a:spAutoFit/>
          </a:bodyPr>
          <a:lstStyle/>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防御塔要逐一击破，直接攻打 </a:t>
            </a:r>
            <a:r>
              <a:rPr lang="zh-CN" altLang="en-US" sz="3600" b="1" dirty="0" smtClean="0">
                <a:solidFill>
                  <a:srgbClr val="159BFF"/>
                </a:solidFill>
                <a:latin typeface="微软雅黑" pitchFamily="34" charset="-122"/>
                <a:ea typeface="微软雅黑" pitchFamily="34" charset="-122"/>
              </a:rPr>
              <a:t>水晶 </a:t>
            </a:r>
            <a:r>
              <a:rPr lang="zh-CN" altLang="en-US" sz="2800" b="1" dirty="0" smtClean="0">
                <a:solidFill>
                  <a:schemeClr val="bg1">
                    <a:lumMod val="50000"/>
                  </a:schemeClr>
                </a:solidFill>
                <a:latin typeface="微软雅黑" pitchFamily="34" charset="-122"/>
                <a:ea typeface="微软雅黑" pitchFamily="34" charset="-122"/>
              </a:rPr>
              <a:t>肯定是不可行的</a:t>
            </a:r>
            <a:endParaRPr lang="en-US" altLang="zh-CN" sz="2800" b="1" dirty="0">
              <a:solidFill>
                <a:schemeClr val="bg1">
                  <a:lumMod val="50000"/>
                </a:schemeClr>
              </a:solidFill>
              <a:latin typeface="微软雅黑" pitchFamily="34" charset="-122"/>
              <a:ea typeface="微软雅黑" pitchFamily="34" charset="-122"/>
            </a:endParaRPr>
          </a:p>
        </p:txBody>
      </p:sp>
      <p:pic>
        <p:nvPicPr>
          <p:cNvPr id="3073" name="Picture 1" descr="C:\Users\richieli\Documents\Tencent Files\114135304\Image\C2C\2DBC3BA95F5C5ABBDD130BFA84EBD3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167" y="1485225"/>
            <a:ext cx="6219089" cy="350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991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5"/>
          </a:xfrm>
        </p:grpSpPr>
        <p:sp>
          <p:nvSpPr>
            <p:cNvPr id="28" name="TextBox 27"/>
            <p:cNvSpPr txBox="1"/>
            <p:nvPr/>
          </p:nvSpPr>
          <p:spPr>
            <a:xfrm>
              <a:off x="255645" y="434133"/>
              <a:ext cx="3359080" cy="450255"/>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什么是同构？</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9" name="TextBox 8"/>
          <p:cNvSpPr txBox="1"/>
          <p:nvPr/>
        </p:nvSpPr>
        <p:spPr>
          <a:xfrm>
            <a:off x="611560" y="771550"/>
            <a:ext cx="7848872" cy="825419"/>
          </a:xfrm>
          <a:prstGeom prst="rect">
            <a:avLst/>
          </a:prstGeom>
          <a:noFill/>
        </p:spPr>
        <p:txBody>
          <a:bodyPr wrap="square" rtlCol="0">
            <a:spAutoFit/>
          </a:bodyPr>
          <a:lstStyle/>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客户端与服务端可以 </a:t>
            </a:r>
            <a:r>
              <a:rPr lang="zh-CN" altLang="en-US" sz="3600" b="1" dirty="0" smtClean="0">
                <a:solidFill>
                  <a:srgbClr val="159BFF"/>
                </a:solidFill>
                <a:latin typeface="微软雅黑" pitchFamily="34" charset="-122"/>
                <a:ea typeface="微软雅黑" pitchFamily="34" charset="-122"/>
              </a:rPr>
              <a:t>共享</a:t>
            </a:r>
            <a:r>
              <a:rPr lang="zh-CN" altLang="en-US" sz="2800" b="1" dirty="0" smtClean="0">
                <a:solidFill>
                  <a:schemeClr val="bg1">
                    <a:lumMod val="50000"/>
                  </a:schemeClr>
                </a:solidFill>
                <a:latin typeface="微软雅黑" pitchFamily="34" charset="-122"/>
                <a:ea typeface="微软雅黑" pitchFamily="34" charset="-122"/>
              </a:rPr>
              <a:t> 部分代码</a:t>
            </a:r>
            <a:r>
              <a:rPr lang="en-US" altLang="zh-CN" sz="2800" b="1" dirty="0" smtClean="0">
                <a:solidFill>
                  <a:schemeClr val="bg1">
                    <a:lumMod val="50000"/>
                  </a:schemeClr>
                </a:solidFill>
                <a:latin typeface="微软雅黑" pitchFamily="34" charset="-122"/>
                <a:ea typeface="微软雅黑" pitchFamily="34" charset="-122"/>
              </a:rPr>
              <a:t> </a:t>
            </a:r>
          </a:p>
        </p:txBody>
      </p:sp>
      <p:sp>
        <p:nvSpPr>
          <p:cNvPr id="37" name="椭圆 36"/>
          <p:cNvSpPr/>
          <p:nvPr/>
        </p:nvSpPr>
        <p:spPr>
          <a:xfrm>
            <a:off x="1638254" y="1989873"/>
            <a:ext cx="3744416" cy="2808312"/>
          </a:xfrm>
          <a:prstGeom prst="ellipse">
            <a:avLst/>
          </a:prstGeom>
          <a:solidFill>
            <a:srgbClr val="159BFF">
              <a:alpha val="80000"/>
            </a:srgbClr>
          </a:solidFill>
          <a:ln>
            <a:solidFill>
              <a:srgbClr val="159B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椭圆 38"/>
          <p:cNvSpPr/>
          <p:nvPr/>
        </p:nvSpPr>
        <p:spPr>
          <a:xfrm>
            <a:off x="3707904" y="1995686"/>
            <a:ext cx="3744416" cy="2808312"/>
          </a:xfrm>
          <a:prstGeom prst="ellipse">
            <a:avLst/>
          </a:prstGeom>
          <a:solidFill>
            <a:srgbClr val="DB7417">
              <a:alpha val="80000"/>
            </a:srgbClr>
          </a:solidFill>
          <a:ln>
            <a:solidFill>
              <a:srgbClr val="DB7417">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五边形 39"/>
          <p:cNvSpPr/>
          <p:nvPr/>
        </p:nvSpPr>
        <p:spPr>
          <a:xfrm>
            <a:off x="2200530" y="3252307"/>
            <a:ext cx="1309932" cy="28344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dirty="0" smtClean="0">
                <a:solidFill>
                  <a:srgbClr val="FFFFFF"/>
                </a:solidFill>
                <a:latin typeface="微软雅黑" pitchFamily="34" charset="-122"/>
                <a:ea typeface="微软雅黑" pitchFamily="34" charset="-122"/>
              </a:rPr>
              <a:t>客户端</a:t>
            </a:r>
            <a:endParaRPr lang="zh-CN" altLang="en-US" sz="2000" dirty="0">
              <a:solidFill>
                <a:srgbClr val="FFFFFF"/>
              </a:solidFill>
            </a:endParaRPr>
          </a:p>
        </p:txBody>
      </p:sp>
      <p:sp>
        <p:nvSpPr>
          <p:cNvPr id="41" name="五边形 40"/>
          <p:cNvSpPr/>
          <p:nvPr/>
        </p:nvSpPr>
        <p:spPr>
          <a:xfrm>
            <a:off x="5591619" y="3440435"/>
            <a:ext cx="1309932" cy="28344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dirty="0" smtClean="0">
                <a:solidFill>
                  <a:srgbClr val="FFFFFF"/>
                </a:solidFill>
                <a:latin typeface="微软雅黑" pitchFamily="34" charset="-122"/>
                <a:ea typeface="微软雅黑" pitchFamily="34" charset="-122"/>
              </a:rPr>
              <a:t>服务端</a:t>
            </a:r>
            <a:endParaRPr lang="en-US" altLang="zh-CN" sz="2000" b="1" dirty="0" smtClean="0">
              <a:solidFill>
                <a:srgbClr val="FFFFFF"/>
              </a:solidFill>
              <a:latin typeface="微软雅黑" pitchFamily="34" charset="-122"/>
              <a:ea typeface="微软雅黑" pitchFamily="34" charset="-122"/>
            </a:endParaRPr>
          </a:p>
          <a:p>
            <a:pPr algn="ctr"/>
            <a:r>
              <a:rPr lang="en-US" altLang="zh-CN" sz="2000" b="1" dirty="0" smtClean="0">
                <a:solidFill>
                  <a:srgbClr val="FFFFFF"/>
                </a:solidFill>
                <a:latin typeface="微软雅黑" pitchFamily="34" charset="-122"/>
                <a:ea typeface="微软雅黑" pitchFamily="34" charset="-122"/>
              </a:rPr>
              <a:t>(Node)</a:t>
            </a:r>
            <a:endParaRPr lang="zh-CN" altLang="en-US" sz="2000" dirty="0">
              <a:solidFill>
                <a:srgbClr val="FFFFFF"/>
              </a:solidFill>
            </a:endParaRPr>
          </a:p>
        </p:txBody>
      </p:sp>
      <p:sp>
        <p:nvSpPr>
          <p:cNvPr id="42" name="五边形 41"/>
          <p:cNvSpPr/>
          <p:nvPr/>
        </p:nvSpPr>
        <p:spPr>
          <a:xfrm>
            <a:off x="3917034" y="3258120"/>
            <a:ext cx="1309932" cy="28344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dirty="0" smtClean="0">
                <a:solidFill>
                  <a:srgbClr val="FFFFFF"/>
                </a:solidFill>
                <a:latin typeface="微软雅黑" pitchFamily="34" charset="-122"/>
                <a:ea typeface="微软雅黑" pitchFamily="34" charset="-122"/>
              </a:rPr>
              <a:t>共享代码</a:t>
            </a:r>
            <a:endParaRPr lang="zh-CN" altLang="en-US" sz="2000" dirty="0">
              <a:solidFill>
                <a:srgbClr val="FFFFFF"/>
              </a:solidFill>
            </a:endParaRPr>
          </a:p>
        </p:txBody>
      </p:sp>
    </p:spTree>
    <p:extLst>
      <p:ext uri="{BB962C8B-B14F-4D97-AF65-F5344CB8AC3E}">
        <p14:creationId xmlns:p14="http://schemas.microsoft.com/office/powerpoint/2010/main" val="888884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37"/>
                                        </p:tgtEl>
                                      </p:cBhvr>
                                    </p:animEffect>
                                    <p:set>
                                      <p:cBhvr>
                                        <p:cTn id="7" dur="1" fill="hold">
                                          <p:stCondLst>
                                            <p:cond delay="249"/>
                                          </p:stCondLst>
                                        </p:cTn>
                                        <p:tgtEl>
                                          <p:spTgt spid="3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50"/>
                                        <p:tgtEl>
                                          <p:spTgt spid="39"/>
                                        </p:tgtEl>
                                      </p:cBhvr>
                                    </p:animEffect>
                                    <p:set>
                                      <p:cBhvr>
                                        <p:cTn id="10" dur="1" fill="hold">
                                          <p:stCondLst>
                                            <p:cond delay="24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50"/>
                                        <p:tgtEl>
                                          <p:spTgt spid="40"/>
                                        </p:tgtEl>
                                      </p:cBhvr>
                                    </p:animEffect>
                                    <p:set>
                                      <p:cBhvr>
                                        <p:cTn id="13" dur="1" fill="hold">
                                          <p:stCondLst>
                                            <p:cond delay="249"/>
                                          </p:stCondLst>
                                        </p:cTn>
                                        <p:tgtEl>
                                          <p:spTgt spid="4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50"/>
                                        <p:tgtEl>
                                          <p:spTgt spid="41"/>
                                        </p:tgtEl>
                                      </p:cBhvr>
                                    </p:animEffect>
                                    <p:set>
                                      <p:cBhvr>
                                        <p:cTn id="16" dur="1" fill="hold">
                                          <p:stCondLst>
                                            <p:cond delay="249"/>
                                          </p:stCondLst>
                                        </p:cTn>
                                        <p:tgtEl>
                                          <p:spTgt spid="4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50"/>
                                        <p:tgtEl>
                                          <p:spTgt spid="42"/>
                                        </p:tgtEl>
                                      </p:cBhvr>
                                    </p:animEffect>
                                    <p:set>
                                      <p:cBhvr>
                                        <p:cTn id="19" dur="1" fill="hold">
                                          <p:stCondLst>
                                            <p:cond delay="24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p:bldP spid="41" grpId="0"/>
      <p:bldP spid="4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灰度</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grpSp>
        <p:nvGrpSpPr>
          <p:cNvPr id="79" name="组合 78"/>
          <p:cNvGrpSpPr/>
          <p:nvPr/>
        </p:nvGrpSpPr>
        <p:grpSpPr>
          <a:xfrm>
            <a:off x="1113852" y="714764"/>
            <a:ext cx="6916295" cy="4233250"/>
            <a:chOff x="1257271" y="1205691"/>
            <a:chExt cx="8286808" cy="5072098"/>
          </a:xfrm>
        </p:grpSpPr>
        <p:sp>
          <p:nvSpPr>
            <p:cNvPr id="80" name="矩形 79"/>
            <p:cNvSpPr/>
            <p:nvPr/>
          </p:nvSpPr>
          <p:spPr>
            <a:xfrm>
              <a:off x="5400675" y="1205691"/>
              <a:ext cx="4143404" cy="5072098"/>
            </a:xfrm>
            <a:prstGeom prst="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1257271" y="1205691"/>
              <a:ext cx="4143404" cy="5072098"/>
            </a:xfrm>
            <a:prstGeom prst="rect">
              <a:avLst/>
            </a:prstGeom>
            <a:solidFill>
              <a:schemeClr val="bg1">
                <a:lumMod val="95000"/>
              </a:schemeClr>
            </a:solidFill>
            <a:ln w="19050">
              <a:solidFill>
                <a:schemeClr val="bg1">
                  <a:lumMod val="9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p:cNvGrpSpPr/>
          <p:nvPr/>
        </p:nvGrpSpPr>
        <p:grpSpPr>
          <a:xfrm>
            <a:off x="1109883" y="714764"/>
            <a:ext cx="2428892" cy="357190"/>
            <a:chOff x="1257271" y="1205691"/>
            <a:chExt cx="2428892" cy="357190"/>
          </a:xfrm>
        </p:grpSpPr>
        <p:sp>
          <p:nvSpPr>
            <p:cNvPr id="83" name="五边形 82"/>
            <p:cNvSpPr/>
            <p:nvPr/>
          </p:nvSpPr>
          <p:spPr>
            <a:xfrm>
              <a:off x="1257271" y="1205691"/>
              <a:ext cx="2428892" cy="357190"/>
            </a:xfrm>
            <a:prstGeom prst="homePlate">
              <a:avLst>
                <a:gd name="adj" fmla="val 25513"/>
              </a:avLst>
            </a:prstGeom>
            <a:solidFill>
              <a:srgbClr val="F7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rgbClr val="F78DC5"/>
                </a:solidFill>
              </a:endParaRPr>
            </a:p>
          </p:txBody>
        </p:sp>
        <p:sp>
          <p:nvSpPr>
            <p:cNvPr id="84" name="TextBox 83"/>
            <p:cNvSpPr txBox="1"/>
            <p:nvPr/>
          </p:nvSpPr>
          <p:spPr>
            <a:xfrm>
              <a:off x="1272124" y="1230398"/>
              <a:ext cx="1143008" cy="307777"/>
            </a:xfrm>
            <a:prstGeom prst="rect">
              <a:avLst/>
            </a:prstGeom>
            <a:noFill/>
          </p:spPr>
          <p:txBody>
            <a:bodyPr wrap="square" rtlCol="0">
              <a:spAutoFit/>
            </a:bodyPr>
            <a:lstStyle/>
            <a:p>
              <a:r>
                <a:rPr lang="zh-CN" altLang="en-US" sz="1400" b="1" dirty="0" smtClean="0">
                  <a:solidFill>
                    <a:schemeClr val="bg1"/>
                  </a:solidFill>
                  <a:latin typeface="微软雅黑" pitchFamily="34" charset="-122"/>
                  <a:ea typeface="微软雅黑" pitchFamily="34" charset="-122"/>
                </a:rPr>
                <a:t>日均访问量</a:t>
              </a:r>
              <a:endParaRPr lang="en-US" altLang="zh-CN" sz="1400" b="1" dirty="0">
                <a:solidFill>
                  <a:schemeClr val="bg1"/>
                </a:solidFill>
                <a:latin typeface="微软雅黑" pitchFamily="34" charset="-122"/>
                <a:ea typeface="微软雅黑" pitchFamily="34" charset="-122"/>
              </a:endParaRPr>
            </a:p>
          </p:txBody>
        </p:sp>
      </p:grpSp>
      <p:grpSp>
        <p:nvGrpSpPr>
          <p:cNvPr id="86" name="组合 85"/>
          <p:cNvGrpSpPr/>
          <p:nvPr/>
        </p:nvGrpSpPr>
        <p:grpSpPr>
          <a:xfrm>
            <a:off x="5580112" y="699542"/>
            <a:ext cx="2436872" cy="357190"/>
            <a:chOff x="7076257" y="1206090"/>
            <a:chExt cx="2436872" cy="357190"/>
          </a:xfrm>
        </p:grpSpPr>
        <p:sp>
          <p:nvSpPr>
            <p:cNvPr id="87" name="五边形 86"/>
            <p:cNvSpPr/>
            <p:nvPr/>
          </p:nvSpPr>
          <p:spPr>
            <a:xfrm flipH="1">
              <a:off x="7076257" y="1206090"/>
              <a:ext cx="2428892" cy="357190"/>
            </a:xfrm>
            <a:prstGeom prst="homePlate">
              <a:avLst>
                <a:gd name="adj" fmla="val 2551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rgbClr val="F78DC5"/>
                </a:solidFill>
              </a:endParaRPr>
            </a:p>
          </p:txBody>
        </p:sp>
        <p:sp>
          <p:nvSpPr>
            <p:cNvPr id="89" name="TextBox 88"/>
            <p:cNvSpPr txBox="1"/>
            <p:nvPr/>
          </p:nvSpPr>
          <p:spPr>
            <a:xfrm>
              <a:off x="8084369" y="1230398"/>
              <a:ext cx="1428760" cy="307777"/>
            </a:xfrm>
            <a:prstGeom prst="rect">
              <a:avLst/>
            </a:prstGeom>
            <a:noFill/>
          </p:spPr>
          <p:txBody>
            <a:bodyPr wrap="square" rtlCol="0">
              <a:spAutoFit/>
            </a:bodyPr>
            <a:lstStyle/>
            <a:p>
              <a:pPr algn="r"/>
              <a:r>
                <a:rPr lang="zh-CN" altLang="en-US" sz="1400" b="1" dirty="0" smtClean="0">
                  <a:solidFill>
                    <a:srgbClr val="FFFFFF"/>
                  </a:solidFill>
                  <a:latin typeface="微软雅黑" pitchFamily="34" charset="-122"/>
                  <a:ea typeface="微软雅黑" pitchFamily="34" charset="-122"/>
                </a:rPr>
                <a:t>服务器</a:t>
              </a:r>
              <a:endParaRPr lang="en-US" altLang="zh-CN" sz="1400" b="1" dirty="0">
                <a:solidFill>
                  <a:srgbClr val="FFFFFF"/>
                </a:solidFill>
                <a:latin typeface="微软雅黑" pitchFamily="34" charset="-122"/>
                <a:ea typeface="微软雅黑" pitchFamily="34" charset="-122"/>
              </a:endParaRPr>
            </a:p>
          </p:txBody>
        </p:sp>
      </p:grpSp>
      <p:pic>
        <p:nvPicPr>
          <p:cNvPr id="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321496" y="1635646"/>
            <a:ext cx="258615" cy="428628"/>
          </a:xfrm>
          <a:prstGeom prst="rect">
            <a:avLst/>
          </a:prstGeom>
          <a:noFill/>
        </p:spPr>
      </p:pic>
      <p:grpSp>
        <p:nvGrpSpPr>
          <p:cNvPr id="2" name="组合 1"/>
          <p:cNvGrpSpPr/>
          <p:nvPr/>
        </p:nvGrpSpPr>
        <p:grpSpPr>
          <a:xfrm>
            <a:off x="5684432" y="1635646"/>
            <a:ext cx="1710361" cy="428628"/>
            <a:chOff x="5684432" y="1635646"/>
            <a:chExt cx="1710361" cy="428628"/>
          </a:xfrm>
        </p:grpSpPr>
        <p:pic>
          <p:nvPicPr>
            <p:cNvPr id="102"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684432" y="1635646"/>
              <a:ext cx="258615" cy="428628"/>
            </a:xfrm>
            <a:prstGeom prst="rect">
              <a:avLst/>
            </a:prstGeom>
            <a:noFill/>
          </p:spPr>
        </p:pic>
        <p:pic>
          <p:nvPicPr>
            <p:cNvPr id="103"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47368" y="1635646"/>
              <a:ext cx="258615" cy="428628"/>
            </a:xfrm>
            <a:prstGeom prst="rect">
              <a:avLst/>
            </a:prstGeom>
            <a:noFill/>
          </p:spPr>
        </p:pic>
        <p:pic>
          <p:nvPicPr>
            <p:cNvPr id="104"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410304" y="1635646"/>
              <a:ext cx="258615" cy="428628"/>
            </a:xfrm>
            <a:prstGeom prst="rect">
              <a:avLst/>
            </a:prstGeom>
            <a:noFill/>
          </p:spPr>
        </p:pic>
        <p:pic>
          <p:nvPicPr>
            <p:cNvPr id="105"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773240" y="1635646"/>
              <a:ext cx="258615" cy="428628"/>
            </a:xfrm>
            <a:prstGeom prst="rect">
              <a:avLst/>
            </a:prstGeom>
            <a:noFill/>
          </p:spPr>
        </p:pic>
        <p:pic>
          <p:nvPicPr>
            <p:cNvPr id="106"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36178" y="1635646"/>
              <a:ext cx="258615" cy="428628"/>
            </a:xfrm>
            <a:prstGeom prst="rect">
              <a:avLst/>
            </a:prstGeom>
            <a:noFill/>
          </p:spPr>
        </p:pic>
      </p:grpSp>
      <p:grpSp>
        <p:nvGrpSpPr>
          <p:cNvPr id="3" name="组合 2"/>
          <p:cNvGrpSpPr/>
          <p:nvPr/>
        </p:nvGrpSpPr>
        <p:grpSpPr>
          <a:xfrm>
            <a:off x="5321497" y="2216674"/>
            <a:ext cx="2073297" cy="428628"/>
            <a:chOff x="5321497" y="2216674"/>
            <a:chExt cx="2073297" cy="428628"/>
          </a:xfrm>
        </p:grpSpPr>
        <p:pic>
          <p:nvPicPr>
            <p:cNvPr id="107"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321497" y="2216674"/>
              <a:ext cx="258615" cy="428628"/>
            </a:xfrm>
            <a:prstGeom prst="rect">
              <a:avLst/>
            </a:prstGeom>
            <a:noFill/>
          </p:spPr>
        </p:pic>
        <p:pic>
          <p:nvPicPr>
            <p:cNvPr id="109"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684433" y="2216674"/>
              <a:ext cx="258615" cy="428628"/>
            </a:xfrm>
            <a:prstGeom prst="rect">
              <a:avLst/>
            </a:prstGeom>
            <a:noFill/>
          </p:spPr>
        </p:pic>
        <p:pic>
          <p:nvPicPr>
            <p:cNvPr id="1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47369" y="2216674"/>
              <a:ext cx="258615" cy="428628"/>
            </a:xfrm>
            <a:prstGeom prst="rect">
              <a:avLst/>
            </a:prstGeom>
            <a:noFill/>
          </p:spPr>
        </p:pic>
        <p:pic>
          <p:nvPicPr>
            <p:cNvPr id="111"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410305" y="2216674"/>
              <a:ext cx="258615" cy="428628"/>
            </a:xfrm>
            <a:prstGeom prst="rect">
              <a:avLst/>
            </a:prstGeom>
            <a:noFill/>
          </p:spPr>
        </p:pic>
        <p:pic>
          <p:nvPicPr>
            <p:cNvPr id="112"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773241" y="2216674"/>
              <a:ext cx="258615" cy="428628"/>
            </a:xfrm>
            <a:prstGeom prst="rect">
              <a:avLst/>
            </a:prstGeom>
            <a:noFill/>
          </p:spPr>
        </p:pic>
        <p:pic>
          <p:nvPicPr>
            <p:cNvPr id="1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36179" y="2216674"/>
              <a:ext cx="258615" cy="428628"/>
            </a:xfrm>
            <a:prstGeom prst="rect">
              <a:avLst/>
            </a:prstGeom>
            <a:noFill/>
          </p:spPr>
        </p:pic>
      </p:grpSp>
      <p:grpSp>
        <p:nvGrpSpPr>
          <p:cNvPr id="114" name="组合 113"/>
          <p:cNvGrpSpPr/>
          <p:nvPr/>
        </p:nvGrpSpPr>
        <p:grpSpPr>
          <a:xfrm>
            <a:off x="5321496" y="2787774"/>
            <a:ext cx="2073297" cy="428628"/>
            <a:chOff x="5321497" y="2216674"/>
            <a:chExt cx="2073297" cy="428628"/>
          </a:xfrm>
        </p:grpSpPr>
        <p:pic>
          <p:nvPicPr>
            <p:cNvPr id="1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321497" y="2216674"/>
              <a:ext cx="258615" cy="428628"/>
            </a:xfrm>
            <a:prstGeom prst="rect">
              <a:avLst/>
            </a:prstGeom>
            <a:noFill/>
          </p:spPr>
        </p:pic>
        <p:pic>
          <p:nvPicPr>
            <p:cNvPr id="116"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684433" y="2216674"/>
              <a:ext cx="258615" cy="428628"/>
            </a:xfrm>
            <a:prstGeom prst="rect">
              <a:avLst/>
            </a:prstGeom>
            <a:noFill/>
          </p:spPr>
        </p:pic>
        <p:pic>
          <p:nvPicPr>
            <p:cNvPr id="117"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47369" y="2216674"/>
              <a:ext cx="258615" cy="428628"/>
            </a:xfrm>
            <a:prstGeom prst="rect">
              <a:avLst/>
            </a:prstGeom>
            <a:noFill/>
          </p:spPr>
        </p:pic>
        <p:pic>
          <p:nvPicPr>
            <p:cNvPr id="118"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410305" y="2216674"/>
              <a:ext cx="258615" cy="428628"/>
            </a:xfrm>
            <a:prstGeom prst="rect">
              <a:avLst/>
            </a:prstGeom>
            <a:noFill/>
          </p:spPr>
        </p:pic>
        <p:pic>
          <p:nvPicPr>
            <p:cNvPr id="119"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773241" y="2216674"/>
              <a:ext cx="258615" cy="428628"/>
            </a:xfrm>
            <a:prstGeom prst="rect">
              <a:avLst/>
            </a:prstGeom>
            <a:noFill/>
          </p:spPr>
        </p:pic>
        <p:pic>
          <p:nvPicPr>
            <p:cNvPr id="120"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36179" y="2216674"/>
              <a:ext cx="258615" cy="428628"/>
            </a:xfrm>
            <a:prstGeom prst="rect">
              <a:avLst/>
            </a:prstGeom>
            <a:noFill/>
          </p:spPr>
        </p:pic>
      </p:grpSp>
      <p:grpSp>
        <p:nvGrpSpPr>
          <p:cNvPr id="121" name="组合 120"/>
          <p:cNvGrpSpPr/>
          <p:nvPr/>
        </p:nvGrpSpPr>
        <p:grpSpPr>
          <a:xfrm>
            <a:off x="5321497" y="3368802"/>
            <a:ext cx="2073297" cy="428628"/>
            <a:chOff x="5321497" y="2216674"/>
            <a:chExt cx="2073297" cy="428628"/>
          </a:xfrm>
        </p:grpSpPr>
        <p:pic>
          <p:nvPicPr>
            <p:cNvPr id="122"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321497" y="2216674"/>
              <a:ext cx="258615" cy="428628"/>
            </a:xfrm>
            <a:prstGeom prst="rect">
              <a:avLst/>
            </a:prstGeom>
            <a:noFill/>
          </p:spPr>
        </p:pic>
        <p:pic>
          <p:nvPicPr>
            <p:cNvPr id="123"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684433" y="2216674"/>
              <a:ext cx="258615" cy="428628"/>
            </a:xfrm>
            <a:prstGeom prst="rect">
              <a:avLst/>
            </a:prstGeom>
            <a:noFill/>
          </p:spPr>
        </p:pic>
        <p:pic>
          <p:nvPicPr>
            <p:cNvPr id="124"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47369" y="2216674"/>
              <a:ext cx="258615" cy="428628"/>
            </a:xfrm>
            <a:prstGeom prst="rect">
              <a:avLst/>
            </a:prstGeom>
            <a:noFill/>
          </p:spPr>
        </p:pic>
        <p:pic>
          <p:nvPicPr>
            <p:cNvPr id="125"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410305" y="2216674"/>
              <a:ext cx="258615" cy="428628"/>
            </a:xfrm>
            <a:prstGeom prst="rect">
              <a:avLst/>
            </a:prstGeom>
            <a:noFill/>
          </p:spPr>
        </p:pic>
        <p:pic>
          <p:nvPicPr>
            <p:cNvPr id="126"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773241" y="2216674"/>
              <a:ext cx="258615" cy="428628"/>
            </a:xfrm>
            <a:prstGeom prst="rect">
              <a:avLst/>
            </a:prstGeom>
            <a:noFill/>
          </p:spPr>
        </p:pic>
        <p:pic>
          <p:nvPicPr>
            <p:cNvPr id="127"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36179" y="2216674"/>
              <a:ext cx="258615" cy="428628"/>
            </a:xfrm>
            <a:prstGeom prst="rect">
              <a:avLst/>
            </a:prstGeom>
            <a:noFill/>
          </p:spPr>
        </p:pic>
      </p:grpSp>
      <p:sp>
        <p:nvSpPr>
          <p:cNvPr id="129" name="TextBox 128"/>
          <p:cNvSpPr txBox="1"/>
          <p:nvPr/>
        </p:nvSpPr>
        <p:spPr>
          <a:xfrm>
            <a:off x="7323356" y="4273954"/>
            <a:ext cx="500066" cy="323165"/>
          </a:xfrm>
          <a:prstGeom prst="rect">
            <a:avLst/>
          </a:prstGeom>
          <a:noFill/>
        </p:spPr>
        <p:txBody>
          <a:bodyPr wrap="square" rtlCol="0">
            <a:spAutoFit/>
          </a:bodyPr>
          <a:lstStyle/>
          <a:p>
            <a:pPr algn="ctr"/>
            <a:r>
              <a:rPr lang="zh-CN" altLang="en-US" b="1" dirty="0" smtClean="0">
                <a:solidFill>
                  <a:srgbClr val="159BFF"/>
                </a:solidFill>
                <a:latin typeface="Arial Black" pitchFamily="34" charset="0"/>
                <a:ea typeface="微软雅黑" pitchFamily="34" charset="-122"/>
              </a:rPr>
              <a:t>台</a:t>
            </a:r>
          </a:p>
        </p:txBody>
      </p:sp>
      <p:sp>
        <p:nvSpPr>
          <p:cNvPr id="130" name="矩形 129"/>
          <p:cNvSpPr/>
          <p:nvPr/>
        </p:nvSpPr>
        <p:spPr>
          <a:xfrm>
            <a:off x="6926214" y="4052766"/>
            <a:ext cx="526106" cy="707886"/>
          </a:xfrm>
          <a:prstGeom prst="rect">
            <a:avLst/>
          </a:prstGeom>
        </p:spPr>
        <p:txBody>
          <a:bodyPr wrap="none">
            <a:spAutoFit/>
          </a:bodyPr>
          <a:lstStyle/>
          <a:p>
            <a:r>
              <a:rPr lang="en-US" altLang="zh-CN" sz="4000" b="1" dirty="0" smtClean="0">
                <a:solidFill>
                  <a:srgbClr val="159BFF"/>
                </a:solidFill>
                <a:latin typeface="Arial Black" pitchFamily="34" charset="0"/>
                <a:ea typeface="微软雅黑" pitchFamily="34" charset="-122"/>
              </a:rPr>
              <a:t>1</a:t>
            </a:r>
            <a:endParaRPr lang="zh-CN" altLang="en-US" dirty="0"/>
          </a:p>
        </p:txBody>
      </p:sp>
      <p:grpSp>
        <p:nvGrpSpPr>
          <p:cNvPr id="131" name="组合 130"/>
          <p:cNvGrpSpPr/>
          <p:nvPr/>
        </p:nvGrpSpPr>
        <p:grpSpPr>
          <a:xfrm>
            <a:off x="1810842" y="1635646"/>
            <a:ext cx="1978989" cy="428628"/>
            <a:chOff x="5368651" y="2216674"/>
            <a:chExt cx="1978989" cy="428628"/>
          </a:xfrm>
        </p:grpSpPr>
        <p:pic>
          <p:nvPicPr>
            <p:cNvPr id="132"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368651" y="2216674"/>
              <a:ext cx="164307" cy="428628"/>
            </a:xfrm>
            <a:prstGeom prst="rect">
              <a:avLst/>
            </a:prstGeom>
            <a:noFill/>
          </p:spPr>
        </p:pic>
        <p:pic>
          <p:nvPicPr>
            <p:cNvPr id="133"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31587" y="2216674"/>
              <a:ext cx="164307" cy="428628"/>
            </a:xfrm>
            <a:prstGeom prst="rect">
              <a:avLst/>
            </a:prstGeom>
            <a:noFill/>
          </p:spPr>
        </p:pic>
        <p:pic>
          <p:nvPicPr>
            <p:cNvPr id="134"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094523" y="2216674"/>
              <a:ext cx="164307" cy="428628"/>
            </a:xfrm>
            <a:prstGeom prst="rect">
              <a:avLst/>
            </a:prstGeom>
            <a:noFill/>
          </p:spPr>
        </p:pic>
        <p:pic>
          <p:nvPicPr>
            <p:cNvPr id="135"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57459" y="2216674"/>
              <a:ext cx="164307" cy="428628"/>
            </a:xfrm>
            <a:prstGeom prst="rect">
              <a:avLst/>
            </a:prstGeom>
            <a:noFill/>
          </p:spPr>
        </p:pic>
        <p:pic>
          <p:nvPicPr>
            <p:cNvPr id="136"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820395" y="2216674"/>
              <a:ext cx="164307" cy="428628"/>
            </a:xfrm>
            <a:prstGeom prst="rect">
              <a:avLst/>
            </a:prstGeom>
            <a:noFill/>
          </p:spPr>
        </p:pic>
        <p:pic>
          <p:nvPicPr>
            <p:cNvPr id="137"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83333" y="2216674"/>
              <a:ext cx="164307" cy="428628"/>
            </a:xfrm>
            <a:prstGeom prst="rect">
              <a:avLst/>
            </a:prstGeom>
            <a:noFill/>
          </p:spPr>
        </p:pic>
      </p:grpSp>
      <p:grpSp>
        <p:nvGrpSpPr>
          <p:cNvPr id="138" name="组合 137"/>
          <p:cNvGrpSpPr/>
          <p:nvPr/>
        </p:nvGrpSpPr>
        <p:grpSpPr>
          <a:xfrm>
            <a:off x="1800923" y="2216674"/>
            <a:ext cx="1978989" cy="428628"/>
            <a:chOff x="5368651" y="2216674"/>
            <a:chExt cx="1978989" cy="428628"/>
          </a:xfrm>
        </p:grpSpPr>
        <p:pic>
          <p:nvPicPr>
            <p:cNvPr id="139"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368651" y="2216674"/>
              <a:ext cx="164307" cy="428628"/>
            </a:xfrm>
            <a:prstGeom prst="rect">
              <a:avLst/>
            </a:prstGeom>
            <a:noFill/>
          </p:spPr>
        </p:pic>
        <p:pic>
          <p:nvPicPr>
            <p:cNvPr id="140"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31587" y="2216674"/>
              <a:ext cx="164307" cy="428628"/>
            </a:xfrm>
            <a:prstGeom prst="rect">
              <a:avLst/>
            </a:prstGeom>
            <a:noFill/>
          </p:spPr>
        </p:pic>
        <p:pic>
          <p:nvPicPr>
            <p:cNvPr id="141"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094523" y="2216674"/>
              <a:ext cx="164307" cy="428628"/>
            </a:xfrm>
            <a:prstGeom prst="rect">
              <a:avLst/>
            </a:prstGeom>
            <a:noFill/>
          </p:spPr>
        </p:pic>
        <p:pic>
          <p:nvPicPr>
            <p:cNvPr id="142"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57459" y="2216674"/>
              <a:ext cx="164307" cy="428628"/>
            </a:xfrm>
            <a:prstGeom prst="rect">
              <a:avLst/>
            </a:prstGeom>
            <a:noFill/>
          </p:spPr>
        </p:pic>
        <p:pic>
          <p:nvPicPr>
            <p:cNvPr id="143"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820395" y="2216674"/>
              <a:ext cx="164307" cy="428628"/>
            </a:xfrm>
            <a:prstGeom prst="rect">
              <a:avLst/>
            </a:prstGeom>
            <a:noFill/>
          </p:spPr>
        </p:pic>
        <p:pic>
          <p:nvPicPr>
            <p:cNvPr id="144"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83333" y="2216674"/>
              <a:ext cx="164307" cy="428628"/>
            </a:xfrm>
            <a:prstGeom prst="rect">
              <a:avLst/>
            </a:prstGeom>
            <a:noFill/>
          </p:spPr>
        </p:pic>
      </p:grpSp>
      <p:grpSp>
        <p:nvGrpSpPr>
          <p:cNvPr id="145" name="组合 144"/>
          <p:cNvGrpSpPr/>
          <p:nvPr/>
        </p:nvGrpSpPr>
        <p:grpSpPr>
          <a:xfrm>
            <a:off x="1800923" y="2787774"/>
            <a:ext cx="1978989" cy="428628"/>
            <a:chOff x="5368651" y="2216674"/>
            <a:chExt cx="1978989" cy="428628"/>
          </a:xfrm>
        </p:grpSpPr>
        <p:pic>
          <p:nvPicPr>
            <p:cNvPr id="146"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368651" y="2216674"/>
              <a:ext cx="164307" cy="428628"/>
            </a:xfrm>
            <a:prstGeom prst="rect">
              <a:avLst/>
            </a:prstGeom>
            <a:noFill/>
          </p:spPr>
        </p:pic>
        <p:pic>
          <p:nvPicPr>
            <p:cNvPr id="147"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31587" y="2216674"/>
              <a:ext cx="164307" cy="428628"/>
            </a:xfrm>
            <a:prstGeom prst="rect">
              <a:avLst/>
            </a:prstGeom>
            <a:noFill/>
          </p:spPr>
        </p:pic>
        <p:pic>
          <p:nvPicPr>
            <p:cNvPr id="148"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094523" y="2216674"/>
              <a:ext cx="164307" cy="428628"/>
            </a:xfrm>
            <a:prstGeom prst="rect">
              <a:avLst/>
            </a:prstGeom>
            <a:noFill/>
          </p:spPr>
        </p:pic>
        <p:pic>
          <p:nvPicPr>
            <p:cNvPr id="1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57459" y="2216674"/>
              <a:ext cx="164307" cy="428628"/>
            </a:xfrm>
            <a:prstGeom prst="rect">
              <a:avLst/>
            </a:prstGeom>
            <a:noFill/>
          </p:spPr>
        </p:pic>
        <p:pic>
          <p:nvPicPr>
            <p:cNvPr id="150"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820395" y="2216674"/>
              <a:ext cx="164307" cy="428628"/>
            </a:xfrm>
            <a:prstGeom prst="rect">
              <a:avLst/>
            </a:prstGeom>
            <a:noFill/>
          </p:spPr>
        </p:pic>
        <p:pic>
          <p:nvPicPr>
            <p:cNvPr id="151"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83333" y="2216674"/>
              <a:ext cx="164307" cy="428628"/>
            </a:xfrm>
            <a:prstGeom prst="rect">
              <a:avLst/>
            </a:prstGeom>
            <a:noFill/>
          </p:spPr>
        </p:pic>
      </p:grpSp>
      <p:grpSp>
        <p:nvGrpSpPr>
          <p:cNvPr id="152" name="组合 151"/>
          <p:cNvGrpSpPr/>
          <p:nvPr/>
        </p:nvGrpSpPr>
        <p:grpSpPr>
          <a:xfrm>
            <a:off x="1800923" y="3368802"/>
            <a:ext cx="1978989" cy="428628"/>
            <a:chOff x="5368651" y="2216674"/>
            <a:chExt cx="1978989" cy="428628"/>
          </a:xfrm>
        </p:grpSpPr>
        <p:pic>
          <p:nvPicPr>
            <p:cNvPr id="1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368651" y="2216674"/>
              <a:ext cx="164307" cy="428628"/>
            </a:xfrm>
            <a:prstGeom prst="rect">
              <a:avLst/>
            </a:prstGeom>
            <a:noFill/>
          </p:spPr>
        </p:pic>
        <p:pic>
          <p:nvPicPr>
            <p:cNvPr id="154"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31587" y="2216674"/>
              <a:ext cx="164307" cy="428628"/>
            </a:xfrm>
            <a:prstGeom prst="rect">
              <a:avLst/>
            </a:prstGeom>
            <a:noFill/>
          </p:spPr>
        </p:pic>
        <p:pic>
          <p:nvPicPr>
            <p:cNvPr id="155"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094523" y="2216674"/>
              <a:ext cx="164307" cy="428628"/>
            </a:xfrm>
            <a:prstGeom prst="rect">
              <a:avLst/>
            </a:prstGeom>
            <a:noFill/>
          </p:spPr>
        </p:pic>
        <p:pic>
          <p:nvPicPr>
            <p:cNvPr id="156"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57459" y="2216674"/>
              <a:ext cx="164307" cy="428628"/>
            </a:xfrm>
            <a:prstGeom prst="rect">
              <a:avLst/>
            </a:prstGeom>
            <a:noFill/>
          </p:spPr>
        </p:pic>
        <p:pic>
          <p:nvPicPr>
            <p:cNvPr id="157"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820395" y="2216674"/>
              <a:ext cx="164307" cy="428628"/>
            </a:xfrm>
            <a:prstGeom prst="rect">
              <a:avLst/>
            </a:prstGeom>
            <a:noFill/>
          </p:spPr>
        </p:pic>
        <p:pic>
          <p:nvPicPr>
            <p:cNvPr id="158"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83333" y="2216674"/>
              <a:ext cx="164307" cy="428628"/>
            </a:xfrm>
            <a:prstGeom prst="rect">
              <a:avLst/>
            </a:prstGeom>
            <a:noFill/>
          </p:spPr>
        </p:pic>
      </p:grpSp>
      <p:sp>
        <p:nvSpPr>
          <p:cNvPr id="159" name="TextBox 91"/>
          <p:cNvSpPr txBox="1"/>
          <p:nvPr/>
        </p:nvSpPr>
        <p:spPr>
          <a:xfrm>
            <a:off x="2668144" y="4011910"/>
            <a:ext cx="1543816"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smtClean="0">
                <a:solidFill>
                  <a:srgbClr val="F78DC5"/>
                </a:solidFill>
                <a:latin typeface="Arial Black" pitchFamily="34" charset="0"/>
                <a:ea typeface="微软雅黑" pitchFamily="34" charset="-122"/>
              </a:rPr>
              <a:t>14</a:t>
            </a:r>
            <a:endParaRPr lang="zh-CN" altLang="en-US" sz="4000" b="1" dirty="0" smtClean="0">
              <a:solidFill>
                <a:srgbClr val="F78DC5"/>
              </a:solidFill>
              <a:latin typeface="Arial Black" pitchFamily="34" charset="0"/>
              <a:ea typeface="微软雅黑" pitchFamily="34" charset="-122"/>
            </a:endParaRPr>
          </a:p>
        </p:txBody>
      </p:sp>
      <p:sp>
        <p:nvSpPr>
          <p:cNvPr id="160" name="TextBox 92"/>
          <p:cNvSpPr txBox="1"/>
          <p:nvPr/>
        </p:nvSpPr>
        <p:spPr>
          <a:xfrm>
            <a:off x="3801187" y="4226224"/>
            <a:ext cx="50006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solidFill>
                  <a:srgbClr val="F78DC5"/>
                </a:solidFill>
                <a:latin typeface="Arial Black" pitchFamily="34" charset="0"/>
                <a:ea typeface="微软雅黑" pitchFamily="34" charset="-122"/>
              </a:rPr>
              <a:t>次</a:t>
            </a:r>
          </a:p>
        </p:txBody>
      </p:sp>
      <p:sp>
        <p:nvSpPr>
          <p:cNvPr id="161" name="TextBox 91"/>
          <p:cNvSpPr txBox="1"/>
          <p:nvPr/>
        </p:nvSpPr>
        <p:spPr>
          <a:xfrm>
            <a:off x="2452120" y="4011910"/>
            <a:ext cx="1543816"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smtClean="0">
                <a:solidFill>
                  <a:srgbClr val="F78DC5"/>
                </a:solidFill>
                <a:latin typeface="Arial Black" pitchFamily="34" charset="0"/>
                <a:ea typeface="微软雅黑" pitchFamily="34" charset="-122"/>
              </a:rPr>
              <a:t>20w</a:t>
            </a:r>
            <a:endParaRPr lang="zh-CN" altLang="en-US" sz="4000" b="1" dirty="0" smtClean="0">
              <a:solidFill>
                <a:srgbClr val="F78DC5"/>
              </a:solidFill>
              <a:latin typeface="Arial Black" pitchFamily="34" charset="0"/>
              <a:ea typeface="微软雅黑" pitchFamily="34" charset="-122"/>
            </a:endParaRPr>
          </a:p>
        </p:txBody>
      </p:sp>
      <p:sp>
        <p:nvSpPr>
          <p:cNvPr id="162" name="TextBox 91"/>
          <p:cNvSpPr txBox="1"/>
          <p:nvPr/>
        </p:nvSpPr>
        <p:spPr>
          <a:xfrm>
            <a:off x="1892995" y="4011910"/>
            <a:ext cx="206258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smtClean="0">
                <a:solidFill>
                  <a:srgbClr val="F78DC5"/>
                </a:solidFill>
                <a:latin typeface="Arial Black" pitchFamily="34" charset="0"/>
                <a:ea typeface="微软雅黑" pitchFamily="34" charset="-122"/>
              </a:rPr>
              <a:t>200w</a:t>
            </a:r>
            <a:endParaRPr lang="zh-CN" altLang="en-US" sz="4000" b="1" dirty="0" smtClean="0">
              <a:solidFill>
                <a:srgbClr val="F78DC5"/>
              </a:solidFill>
              <a:latin typeface="Arial Black" pitchFamily="34" charset="0"/>
              <a:ea typeface="微软雅黑" pitchFamily="34" charset="-122"/>
            </a:endParaRPr>
          </a:p>
        </p:txBody>
      </p:sp>
      <p:sp>
        <p:nvSpPr>
          <p:cNvPr id="163" name="TextBox 91"/>
          <p:cNvSpPr txBox="1"/>
          <p:nvPr/>
        </p:nvSpPr>
        <p:spPr>
          <a:xfrm>
            <a:off x="1835696" y="4011910"/>
            <a:ext cx="203070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smtClean="0">
                <a:solidFill>
                  <a:srgbClr val="F78DC5"/>
                </a:solidFill>
                <a:latin typeface="Arial Black" pitchFamily="34" charset="0"/>
                <a:ea typeface="微软雅黑" pitchFamily="34" charset="-122"/>
              </a:rPr>
              <a:t>1200w</a:t>
            </a:r>
            <a:endParaRPr lang="zh-CN" altLang="en-US" sz="4000" b="1" dirty="0" smtClean="0">
              <a:solidFill>
                <a:srgbClr val="F78DC5"/>
              </a:solidFill>
              <a:latin typeface="Arial Black" pitchFamily="34" charset="0"/>
              <a:ea typeface="微软雅黑" pitchFamily="34" charset="-122"/>
            </a:endParaRPr>
          </a:p>
        </p:txBody>
      </p:sp>
      <p:sp>
        <p:nvSpPr>
          <p:cNvPr id="164" name="TextBox 91"/>
          <p:cNvSpPr txBox="1"/>
          <p:nvPr/>
        </p:nvSpPr>
        <p:spPr>
          <a:xfrm>
            <a:off x="1835696" y="4024104"/>
            <a:ext cx="203070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smtClean="0">
                <a:solidFill>
                  <a:srgbClr val="F78DC5"/>
                </a:solidFill>
                <a:latin typeface="Arial Black" pitchFamily="34" charset="0"/>
                <a:ea typeface="微软雅黑" pitchFamily="34" charset="-122"/>
              </a:rPr>
              <a:t>3000w</a:t>
            </a:r>
            <a:endParaRPr lang="zh-CN" altLang="en-US" sz="4000" b="1" dirty="0" smtClean="0">
              <a:solidFill>
                <a:srgbClr val="F78DC5"/>
              </a:solidFill>
              <a:latin typeface="Arial Black" pitchFamily="34" charset="0"/>
              <a:ea typeface="微软雅黑" pitchFamily="34" charset="-122"/>
            </a:endParaRPr>
          </a:p>
        </p:txBody>
      </p:sp>
      <p:sp>
        <p:nvSpPr>
          <p:cNvPr id="165" name="TextBox 91"/>
          <p:cNvSpPr txBox="1"/>
          <p:nvPr/>
        </p:nvSpPr>
        <p:spPr>
          <a:xfrm>
            <a:off x="2701020" y="4011910"/>
            <a:ext cx="1165383"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smtClean="0">
                <a:solidFill>
                  <a:srgbClr val="F78DC5"/>
                </a:solidFill>
                <a:latin typeface="Arial Black" pitchFamily="34" charset="0"/>
                <a:ea typeface="微软雅黑" pitchFamily="34" charset="-122"/>
              </a:rPr>
              <a:t>1</a:t>
            </a:r>
            <a:r>
              <a:rPr lang="zh-CN" altLang="en-US" sz="4000" b="1" dirty="0" smtClean="0">
                <a:solidFill>
                  <a:srgbClr val="F78DC5"/>
                </a:solidFill>
                <a:latin typeface="Arial Black" pitchFamily="34" charset="0"/>
                <a:ea typeface="微软雅黑" pitchFamily="34" charset="-122"/>
              </a:rPr>
              <a:t>亿</a:t>
            </a:r>
          </a:p>
        </p:txBody>
      </p:sp>
      <p:sp>
        <p:nvSpPr>
          <p:cNvPr id="166" name="TextBox 91"/>
          <p:cNvSpPr txBox="1"/>
          <p:nvPr/>
        </p:nvSpPr>
        <p:spPr>
          <a:xfrm>
            <a:off x="2758545" y="4011910"/>
            <a:ext cx="1165383"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rgbClr val="F78DC5"/>
                </a:solidFill>
                <a:latin typeface="Arial Black" pitchFamily="34" charset="0"/>
                <a:ea typeface="微软雅黑" pitchFamily="34" charset="-122"/>
              </a:rPr>
              <a:t>3</a:t>
            </a:r>
            <a:r>
              <a:rPr lang="zh-CN" altLang="en-US" sz="4000" b="1" dirty="0" smtClean="0">
                <a:solidFill>
                  <a:srgbClr val="F78DC5"/>
                </a:solidFill>
                <a:latin typeface="Arial Black" pitchFamily="34" charset="0"/>
                <a:ea typeface="微软雅黑" pitchFamily="34" charset="-122"/>
              </a:rPr>
              <a:t>亿</a:t>
            </a:r>
          </a:p>
        </p:txBody>
      </p:sp>
      <p:sp>
        <p:nvSpPr>
          <p:cNvPr id="167" name="矩形 166"/>
          <p:cNvSpPr/>
          <p:nvPr/>
        </p:nvSpPr>
        <p:spPr>
          <a:xfrm>
            <a:off x="6926214" y="4096112"/>
            <a:ext cx="526106" cy="707886"/>
          </a:xfrm>
          <a:prstGeom prst="rect">
            <a:avLst/>
          </a:prstGeom>
        </p:spPr>
        <p:txBody>
          <a:bodyPr wrap="none">
            <a:spAutoFit/>
          </a:bodyPr>
          <a:lstStyle/>
          <a:p>
            <a:r>
              <a:rPr lang="en-US" altLang="zh-CN" sz="4000" b="1" dirty="0">
                <a:solidFill>
                  <a:srgbClr val="159BFF"/>
                </a:solidFill>
                <a:latin typeface="Arial Black" pitchFamily="34" charset="0"/>
                <a:ea typeface="微软雅黑" pitchFamily="34" charset="-122"/>
              </a:rPr>
              <a:t>2</a:t>
            </a:r>
            <a:endParaRPr lang="zh-CN" altLang="en-US" dirty="0"/>
          </a:p>
        </p:txBody>
      </p:sp>
      <p:sp>
        <p:nvSpPr>
          <p:cNvPr id="168" name="矩形 167"/>
          <p:cNvSpPr/>
          <p:nvPr/>
        </p:nvSpPr>
        <p:spPr>
          <a:xfrm>
            <a:off x="6588224" y="4096112"/>
            <a:ext cx="867545" cy="707886"/>
          </a:xfrm>
          <a:prstGeom prst="rect">
            <a:avLst/>
          </a:prstGeom>
        </p:spPr>
        <p:txBody>
          <a:bodyPr wrap="none">
            <a:spAutoFit/>
          </a:bodyPr>
          <a:lstStyle/>
          <a:p>
            <a:r>
              <a:rPr lang="en-US" altLang="zh-CN" sz="4000" b="1" dirty="0" smtClean="0">
                <a:solidFill>
                  <a:srgbClr val="159BFF"/>
                </a:solidFill>
                <a:latin typeface="Arial Black" pitchFamily="34" charset="0"/>
                <a:ea typeface="微软雅黑" pitchFamily="34" charset="-122"/>
              </a:rPr>
              <a:t>10</a:t>
            </a:r>
            <a:endParaRPr lang="zh-CN" altLang="en-US" dirty="0"/>
          </a:p>
        </p:txBody>
      </p:sp>
      <p:sp>
        <p:nvSpPr>
          <p:cNvPr id="169" name="矩形 168"/>
          <p:cNvSpPr/>
          <p:nvPr/>
        </p:nvSpPr>
        <p:spPr>
          <a:xfrm>
            <a:off x="6588224" y="4096112"/>
            <a:ext cx="867545" cy="707886"/>
          </a:xfrm>
          <a:prstGeom prst="rect">
            <a:avLst/>
          </a:prstGeom>
        </p:spPr>
        <p:txBody>
          <a:bodyPr wrap="none">
            <a:spAutoFit/>
          </a:bodyPr>
          <a:lstStyle/>
          <a:p>
            <a:r>
              <a:rPr lang="en-US" altLang="zh-CN" sz="4000" b="1" dirty="0">
                <a:solidFill>
                  <a:srgbClr val="159BFF"/>
                </a:solidFill>
                <a:latin typeface="Arial Black" pitchFamily="34" charset="0"/>
                <a:ea typeface="微软雅黑" pitchFamily="34" charset="-122"/>
              </a:rPr>
              <a:t>3</a:t>
            </a:r>
            <a:r>
              <a:rPr lang="en-US" altLang="zh-CN" sz="4000" b="1" dirty="0" smtClean="0">
                <a:solidFill>
                  <a:srgbClr val="159BFF"/>
                </a:solidFill>
                <a:latin typeface="Arial Black" pitchFamily="34" charset="0"/>
                <a:ea typeface="微软雅黑" pitchFamily="34" charset="-122"/>
              </a:rPr>
              <a:t>0</a:t>
            </a:r>
            <a:endParaRPr lang="zh-CN" altLang="en-US" dirty="0"/>
          </a:p>
        </p:txBody>
      </p:sp>
      <p:sp>
        <p:nvSpPr>
          <p:cNvPr id="170" name="矩形 169"/>
          <p:cNvSpPr/>
          <p:nvPr/>
        </p:nvSpPr>
        <p:spPr>
          <a:xfrm>
            <a:off x="6588224" y="4096112"/>
            <a:ext cx="867545" cy="707886"/>
          </a:xfrm>
          <a:prstGeom prst="rect">
            <a:avLst/>
          </a:prstGeom>
        </p:spPr>
        <p:txBody>
          <a:bodyPr wrap="none">
            <a:spAutoFit/>
          </a:bodyPr>
          <a:lstStyle/>
          <a:p>
            <a:r>
              <a:rPr lang="en-US" altLang="zh-CN" sz="4000" b="1" dirty="0" smtClean="0">
                <a:solidFill>
                  <a:srgbClr val="159BFF"/>
                </a:solidFill>
                <a:latin typeface="Arial Black" pitchFamily="34" charset="0"/>
                <a:ea typeface="微软雅黑" pitchFamily="34" charset="-122"/>
              </a:rPr>
              <a:t>70</a:t>
            </a:r>
            <a:endParaRPr lang="zh-CN" altLang="en-US" dirty="0"/>
          </a:p>
        </p:txBody>
      </p:sp>
      <p:sp>
        <p:nvSpPr>
          <p:cNvPr id="171" name="矩形 170"/>
          <p:cNvSpPr/>
          <p:nvPr/>
        </p:nvSpPr>
        <p:spPr>
          <a:xfrm>
            <a:off x="6243335" y="4096112"/>
            <a:ext cx="1208985" cy="707886"/>
          </a:xfrm>
          <a:prstGeom prst="rect">
            <a:avLst/>
          </a:prstGeom>
        </p:spPr>
        <p:txBody>
          <a:bodyPr wrap="none">
            <a:spAutoFit/>
          </a:bodyPr>
          <a:lstStyle/>
          <a:p>
            <a:r>
              <a:rPr lang="en-US" altLang="zh-CN" sz="4000" b="1" dirty="0" smtClean="0">
                <a:solidFill>
                  <a:srgbClr val="159BFF"/>
                </a:solidFill>
                <a:latin typeface="Arial Black" pitchFamily="34" charset="0"/>
                <a:ea typeface="微软雅黑" pitchFamily="34" charset="-122"/>
              </a:rPr>
              <a:t>111</a:t>
            </a:r>
            <a:endParaRPr lang="zh-CN" altLang="en-US" dirty="0"/>
          </a:p>
        </p:txBody>
      </p:sp>
      <p:sp>
        <p:nvSpPr>
          <p:cNvPr id="88" name="TextBox 87"/>
          <p:cNvSpPr txBox="1"/>
          <p:nvPr/>
        </p:nvSpPr>
        <p:spPr>
          <a:xfrm>
            <a:off x="7092280" y="4607362"/>
            <a:ext cx="955631" cy="323165"/>
          </a:xfrm>
          <a:prstGeom prst="rect">
            <a:avLst/>
          </a:prstGeom>
          <a:noFill/>
        </p:spPr>
        <p:txBody>
          <a:bodyPr wrap="square" rtlCol="0">
            <a:spAutoFit/>
          </a:bodyPr>
          <a:lstStyle/>
          <a:p>
            <a:pPr algn="ctr"/>
            <a:r>
              <a:rPr lang="zh-CN" altLang="en-US" b="1" dirty="0" smtClean="0">
                <a:solidFill>
                  <a:srgbClr val="159BFF"/>
                </a:solidFill>
                <a:latin typeface="Arial Black" pitchFamily="34" charset="0"/>
                <a:ea typeface="微软雅黑" pitchFamily="34" charset="-122"/>
              </a:rPr>
              <a:t>（虚拟机）</a:t>
            </a:r>
          </a:p>
        </p:txBody>
      </p:sp>
    </p:spTree>
    <p:extLst>
      <p:ext uri="{BB962C8B-B14F-4D97-AF65-F5344CB8AC3E}">
        <p14:creationId xmlns:p14="http://schemas.microsoft.com/office/powerpoint/2010/main" val="3455938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arn(outVertical)">
                                      <p:cBhvr>
                                        <p:cTn id="7" dur="500"/>
                                        <p:tgtEl>
                                          <p:spTgt spid="79"/>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slide(fromLeft)">
                                      <p:cBhvr>
                                        <p:cTn id="11" dur="500"/>
                                        <p:tgtEl>
                                          <p:spTgt spid="82"/>
                                        </p:tgtEl>
                                      </p:cBhvr>
                                    </p:animEffect>
                                  </p:childTnLst>
                                </p:cTn>
                              </p:par>
                              <p:par>
                                <p:cTn id="12" presetID="12" presetClass="entr" presetSubtype="2" fill="hold" nodeType="with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slide(fromRight)">
                                      <p:cBhvr>
                                        <p:cTn id="14" dur="500"/>
                                        <p:tgtEl>
                                          <p:spTgt spid="8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wipe(left)">
                                      <p:cBhvr>
                                        <p:cTn id="19" dur="500"/>
                                        <p:tgtEl>
                                          <p:spTgt spid="138"/>
                                        </p:tgtEl>
                                      </p:cBhvr>
                                    </p:animEffect>
                                  </p:childTnLst>
                                </p:cTn>
                              </p:par>
                              <p:par>
                                <p:cTn id="20" presetID="47" presetClass="exit" presetSubtype="0" fill="hold" grpId="0" nodeType="withEffect">
                                  <p:stCondLst>
                                    <p:cond delay="0"/>
                                  </p:stCondLst>
                                  <p:childTnLst>
                                    <p:animEffect transition="out" filter="fade">
                                      <p:cBhvr>
                                        <p:cTn id="21" dur="250"/>
                                        <p:tgtEl>
                                          <p:spTgt spid="159"/>
                                        </p:tgtEl>
                                      </p:cBhvr>
                                    </p:animEffect>
                                    <p:anim calcmode="lin" valueType="num">
                                      <p:cBhvr>
                                        <p:cTn id="22" dur="250"/>
                                        <p:tgtEl>
                                          <p:spTgt spid="159"/>
                                        </p:tgtEl>
                                        <p:attrNameLst>
                                          <p:attrName>ppt_x</p:attrName>
                                        </p:attrNameLst>
                                      </p:cBhvr>
                                      <p:tavLst>
                                        <p:tav tm="0">
                                          <p:val>
                                            <p:strVal val="ppt_x"/>
                                          </p:val>
                                        </p:tav>
                                        <p:tav tm="100000">
                                          <p:val>
                                            <p:strVal val="ppt_x"/>
                                          </p:val>
                                        </p:tav>
                                      </p:tavLst>
                                    </p:anim>
                                    <p:anim calcmode="lin" valueType="num">
                                      <p:cBhvr>
                                        <p:cTn id="23" dur="250"/>
                                        <p:tgtEl>
                                          <p:spTgt spid="159"/>
                                        </p:tgtEl>
                                        <p:attrNameLst>
                                          <p:attrName>ppt_y</p:attrName>
                                        </p:attrNameLst>
                                      </p:cBhvr>
                                      <p:tavLst>
                                        <p:tav tm="0">
                                          <p:val>
                                            <p:strVal val="ppt_y"/>
                                          </p:val>
                                        </p:tav>
                                        <p:tav tm="100000">
                                          <p:val>
                                            <p:strVal val="ppt_y-.1"/>
                                          </p:val>
                                        </p:tav>
                                      </p:tavLst>
                                    </p:anim>
                                    <p:set>
                                      <p:cBhvr>
                                        <p:cTn id="24" dur="1" fill="hold">
                                          <p:stCondLst>
                                            <p:cond delay="249"/>
                                          </p:stCondLst>
                                        </p:cTn>
                                        <p:tgtEl>
                                          <p:spTgt spid="159"/>
                                        </p:tgtEl>
                                        <p:attrNameLst>
                                          <p:attrName>style.visibility</p:attrName>
                                        </p:attrNameLst>
                                      </p:cBhvr>
                                      <p:to>
                                        <p:strVal val="hidden"/>
                                      </p:to>
                                    </p:set>
                                  </p:childTnLst>
                                </p:cTn>
                              </p:par>
                            </p:childTnLst>
                          </p:cTn>
                        </p:par>
                        <p:par>
                          <p:cTn id="25" fill="hold">
                            <p:stCondLst>
                              <p:cond delay="500"/>
                            </p:stCondLst>
                            <p:childTnLst>
                              <p:par>
                                <p:cTn id="26" presetID="42" presetClass="entr" presetSubtype="0" fill="hold" grpId="0" nodeType="afterEffect">
                                  <p:stCondLst>
                                    <p:cond delay="0"/>
                                  </p:stCondLst>
                                  <p:childTnLst>
                                    <p:set>
                                      <p:cBhvr>
                                        <p:cTn id="27" dur="1" fill="hold">
                                          <p:stCondLst>
                                            <p:cond delay="0"/>
                                          </p:stCondLst>
                                        </p:cTn>
                                        <p:tgtEl>
                                          <p:spTgt spid="161"/>
                                        </p:tgtEl>
                                        <p:attrNameLst>
                                          <p:attrName>style.visibility</p:attrName>
                                        </p:attrNameLst>
                                      </p:cBhvr>
                                      <p:to>
                                        <p:strVal val="visible"/>
                                      </p:to>
                                    </p:set>
                                    <p:animEffect transition="in" filter="fade">
                                      <p:cBhvr>
                                        <p:cTn id="28" dur="250"/>
                                        <p:tgtEl>
                                          <p:spTgt spid="161"/>
                                        </p:tgtEl>
                                      </p:cBhvr>
                                    </p:animEffect>
                                    <p:anim calcmode="lin" valueType="num">
                                      <p:cBhvr>
                                        <p:cTn id="29" dur="250" fill="hold"/>
                                        <p:tgtEl>
                                          <p:spTgt spid="161"/>
                                        </p:tgtEl>
                                        <p:attrNameLst>
                                          <p:attrName>ppt_x</p:attrName>
                                        </p:attrNameLst>
                                      </p:cBhvr>
                                      <p:tavLst>
                                        <p:tav tm="0">
                                          <p:val>
                                            <p:strVal val="#ppt_x"/>
                                          </p:val>
                                        </p:tav>
                                        <p:tav tm="100000">
                                          <p:val>
                                            <p:strVal val="#ppt_x"/>
                                          </p:val>
                                        </p:tav>
                                      </p:tavLst>
                                    </p:anim>
                                    <p:anim calcmode="lin" valueType="num">
                                      <p:cBhvr>
                                        <p:cTn id="30" dur="250" fill="hold"/>
                                        <p:tgtEl>
                                          <p:spTgt spid="161"/>
                                        </p:tgtEl>
                                        <p:attrNameLst>
                                          <p:attrName>ppt_y</p:attrName>
                                        </p:attrNameLst>
                                      </p:cBhvr>
                                      <p:tavLst>
                                        <p:tav tm="0">
                                          <p:val>
                                            <p:strVal val="#ppt_y+.1"/>
                                          </p:val>
                                        </p:tav>
                                        <p:tav tm="100000">
                                          <p:val>
                                            <p:strVal val="#ppt_y"/>
                                          </p:val>
                                        </p:tav>
                                      </p:tavLst>
                                    </p:anim>
                                  </p:childTnLst>
                                </p:cTn>
                              </p:par>
                            </p:childTnLst>
                          </p:cTn>
                        </p:par>
                        <p:par>
                          <p:cTn id="31" fill="hold">
                            <p:stCondLst>
                              <p:cond delay="750"/>
                            </p:stCondLst>
                            <p:childTnLst>
                              <p:par>
                                <p:cTn id="32" presetID="47" presetClass="exit" presetSubtype="0" fill="hold" grpId="1" nodeType="afterEffect">
                                  <p:stCondLst>
                                    <p:cond delay="0"/>
                                  </p:stCondLst>
                                  <p:childTnLst>
                                    <p:animEffect transition="out" filter="fade">
                                      <p:cBhvr>
                                        <p:cTn id="33" dur="250"/>
                                        <p:tgtEl>
                                          <p:spTgt spid="161"/>
                                        </p:tgtEl>
                                      </p:cBhvr>
                                    </p:animEffect>
                                    <p:anim calcmode="lin" valueType="num">
                                      <p:cBhvr>
                                        <p:cTn id="34" dur="250"/>
                                        <p:tgtEl>
                                          <p:spTgt spid="161"/>
                                        </p:tgtEl>
                                        <p:attrNameLst>
                                          <p:attrName>ppt_x</p:attrName>
                                        </p:attrNameLst>
                                      </p:cBhvr>
                                      <p:tavLst>
                                        <p:tav tm="0">
                                          <p:val>
                                            <p:strVal val="ppt_x"/>
                                          </p:val>
                                        </p:tav>
                                        <p:tav tm="100000">
                                          <p:val>
                                            <p:strVal val="ppt_x"/>
                                          </p:val>
                                        </p:tav>
                                      </p:tavLst>
                                    </p:anim>
                                    <p:anim calcmode="lin" valueType="num">
                                      <p:cBhvr>
                                        <p:cTn id="35" dur="250"/>
                                        <p:tgtEl>
                                          <p:spTgt spid="161"/>
                                        </p:tgtEl>
                                        <p:attrNameLst>
                                          <p:attrName>ppt_y</p:attrName>
                                        </p:attrNameLst>
                                      </p:cBhvr>
                                      <p:tavLst>
                                        <p:tav tm="0">
                                          <p:val>
                                            <p:strVal val="ppt_y"/>
                                          </p:val>
                                        </p:tav>
                                        <p:tav tm="100000">
                                          <p:val>
                                            <p:strVal val="ppt_y-.1"/>
                                          </p:val>
                                        </p:tav>
                                      </p:tavLst>
                                    </p:anim>
                                    <p:set>
                                      <p:cBhvr>
                                        <p:cTn id="36" dur="1" fill="hold">
                                          <p:stCondLst>
                                            <p:cond delay="249"/>
                                          </p:stCondLst>
                                        </p:cTn>
                                        <p:tgtEl>
                                          <p:spTgt spid="161"/>
                                        </p:tgtEl>
                                        <p:attrNameLst>
                                          <p:attrName>style.visibility</p:attrName>
                                        </p:attrNameLst>
                                      </p:cBhvr>
                                      <p:to>
                                        <p:strVal val="hidden"/>
                                      </p:to>
                                    </p:set>
                                  </p:childTnLst>
                                </p:cTn>
                              </p:par>
                            </p:childTnLst>
                          </p:cTn>
                        </p:par>
                        <p:par>
                          <p:cTn id="37" fill="hold">
                            <p:stCondLst>
                              <p:cond delay="1000"/>
                            </p:stCondLst>
                            <p:childTnLst>
                              <p:par>
                                <p:cTn id="38" presetID="42" presetClass="entr" presetSubtype="0" fill="hold" grpId="0" nodeType="afterEffect">
                                  <p:stCondLst>
                                    <p:cond delay="0"/>
                                  </p:stCondLst>
                                  <p:childTnLst>
                                    <p:set>
                                      <p:cBhvr>
                                        <p:cTn id="39" dur="1" fill="hold">
                                          <p:stCondLst>
                                            <p:cond delay="0"/>
                                          </p:stCondLst>
                                        </p:cTn>
                                        <p:tgtEl>
                                          <p:spTgt spid="162"/>
                                        </p:tgtEl>
                                        <p:attrNameLst>
                                          <p:attrName>style.visibility</p:attrName>
                                        </p:attrNameLst>
                                      </p:cBhvr>
                                      <p:to>
                                        <p:strVal val="visible"/>
                                      </p:to>
                                    </p:set>
                                    <p:animEffect transition="in" filter="fade">
                                      <p:cBhvr>
                                        <p:cTn id="40" dur="250"/>
                                        <p:tgtEl>
                                          <p:spTgt spid="162"/>
                                        </p:tgtEl>
                                      </p:cBhvr>
                                    </p:animEffect>
                                    <p:anim calcmode="lin" valueType="num">
                                      <p:cBhvr>
                                        <p:cTn id="41" dur="250" fill="hold"/>
                                        <p:tgtEl>
                                          <p:spTgt spid="162"/>
                                        </p:tgtEl>
                                        <p:attrNameLst>
                                          <p:attrName>ppt_x</p:attrName>
                                        </p:attrNameLst>
                                      </p:cBhvr>
                                      <p:tavLst>
                                        <p:tav tm="0">
                                          <p:val>
                                            <p:strVal val="#ppt_x"/>
                                          </p:val>
                                        </p:tav>
                                        <p:tav tm="100000">
                                          <p:val>
                                            <p:strVal val="#ppt_x"/>
                                          </p:val>
                                        </p:tav>
                                      </p:tavLst>
                                    </p:anim>
                                    <p:anim calcmode="lin" valueType="num">
                                      <p:cBhvr>
                                        <p:cTn id="42" dur="250" fill="hold"/>
                                        <p:tgtEl>
                                          <p:spTgt spid="162"/>
                                        </p:tgtEl>
                                        <p:attrNameLst>
                                          <p:attrName>ppt_y</p:attrName>
                                        </p:attrNameLst>
                                      </p:cBhvr>
                                      <p:tavLst>
                                        <p:tav tm="0">
                                          <p:val>
                                            <p:strVal val="#ppt_y+.1"/>
                                          </p:val>
                                        </p:tav>
                                        <p:tav tm="100000">
                                          <p:val>
                                            <p:strVal val="#ppt_y"/>
                                          </p:val>
                                        </p:tav>
                                      </p:tavLst>
                                    </p:anim>
                                  </p:childTnLst>
                                </p:cTn>
                              </p:par>
                            </p:childTnLst>
                          </p:cTn>
                        </p:par>
                        <p:par>
                          <p:cTn id="43" fill="hold">
                            <p:stCondLst>
                              <p:cond delay="1250"/>
                            </p:stCondLst>
                            <p:childTnLst>
                              <p:par>
                                <p:cTn id="44" presetID="22" presetClass="entr" presetSubtype="8" fill="hold" nodeType="afterEffect">
                                  <p:stCondLst>
                                    <p:cond delay="0"/>
                                  </p:stCondLst>
                                  <p:childTnLst>
                                    <p:set>
                                      <p:cBhvr>
                                        <p:cTn id="45" dur="1" fill="hold">
                                          <p:stCondLst>
                                            <p:cond delay="0"/>
                                          </p:stCondLst>
                                        </p:cTn>
                                        <p:tgtEl>
                                          <p:spTgt spid="145"/>
                                        </p:tgtEl>
                                        <p:attrNameLst>
                                          <p:attrName>style.visibility</p:attrName>
                                        </p:attrNameLst>
                                      </p:cBhvr>
                                      <p:to>
                                        <p:strVal val="visible"/>
                                      </p:to>
                                    </p:set>
                                    <p:animEffect transition="in" filter="wipe(left)">
                                      <p:cBhvr>
                                        <p:cTn id="46" dur="500"/>
                                        <p:tgtEl>
                                          <p:spTgt spid="145"/>
                                        </p:tgtEl>
                                      </p:cBhvr>
                                    </p:animEffect>
                                  </p:childTnLst>
                                </p:cTn>
                              </p:par>
                              <p:par>
                                <p:cTn id="47" presetID="47" presetClass="exit" presetSubtype="0" fill="hold" grpId="1" nodeType="withEffect">
                                  <p:stCondLst>
                                    <p:cond delay="0"/>
                                  </p:stCondLst>
                                  <p:childTnLst>
                                    <p:animEffect transition="out" filter="fade">
                                      <p:cBhvr>
                                        <p:cTn id="48" dur="250"/>
                                        <p:tgtEl>
                                          <p:spTgt spid="162"/>
                                        </p:tgtEl>
                                      </p:cBhvr>
                                    </p:animEffect>
                                    <p:anim calcmode="lin" valueType="num">
                                      <p:cBhvr>
                                        <p:cTn id="49" dur="250"/>
                                        <p:tgtEl>
                                          <p:spTgt spid="162"/>
                                        </p:tgtEl>
                                        <p:attrNameLst>
                                          <p:attrName>ppt_x</p:attrName>
                                        </p:attrNameLst>
                                      </p:cBhvr>
                                      <p:tavLst>
                                        <p:tav tm="0">
                                          <p:val>
                                            <p:strVal val="ppt_x"/>
                                          </p:val>
                                        </p:tav>
                                        <p:tav tm="100000">
                                          <p:val>
                                            <p:strVal val="ppt_x"/>
                                          </p:val>
                                        </p:tav>
                                      </p:tavLst>
                                    </p:anim>
                                    <p:anim calcmode="lin" valueType="num">
                                      <p:cBhvr>
                                        <p:cTn id="50" dur="250"/>
                                        <p:tgtEl>
                                          <p:spTgt spid="162"/>
                                        </p:tgtEl>
                                        <p:attrNameLst>
                                          <p:attrName>ppt_y</p:attrName>
                                        </p:attrNameLst>
                                      </p:cBhvr>
                                      <p:tavLst>
                                        <p:tav tm="0">
                                          <p:val>
                                            <p:strVal val="ppt_y"/>
                                          </p:val>
                                        </p:tav>
                                        <p:tav tm="100000">
                                          <p:val>
                                            <p:strVal val="ppt_y-.1"/>
                                          </p:val>
                                        </p:tav>
                                      </p:tavLst>
                                    </p:anim>
                                    <p:set>
                                      <p:cBhvr>
                                        <p:cTn id="51" dur="1" fill="hold">
                                          <p:stCondLst>
                                            <p:cond delay="249"/>
                                          </p:stCondLst>
                                        </p:cTn>
                                        <p:tgtEl>
                                          <p:spTgt spid="162"/>
                                        </p:tgtEl>
                                        <p:attrNameLst>
                                          <p:attrName>style.visibility</p:attrName>
                                        </p:attrNameLst>
                                      </p:cBhvr>
                                      <p:to>
                                        <p:strVal val="hidden"/>
                                      </p:to>
                                    </p:set>
                                  </p:childTnLst>
                                </p:cTn>
                              </p:par>
                            </p:childTnLst>
                          </p:cTn>
                        </p:par>
                        <p:par>
                          <p:cTn id="52" fill="hold">
                            <p:stCondLst>
                              <p:cond delay="1750"/>
                            </p:stCondLst>
                            <p:childTnLst>
                              <p:par>
                                <p:cTn id="53" presetID="42" presetClass="entr" presetSubtype="0" fill="hold" grpId="0" nodeType="afterEffect">
                                  <p:stCondLst>
                                    <p:cond delay="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250"/>
                                        <p:tgtEl>
                                          <p:spTgt spid="163"/>
                                        </p:tgtEl>
                                      </p:cBhvr>
                                    </p:animEffect>
                                    <p:anim calcmode="lin" valueType="num">
                                      <p:cBhvr>
                                        <p:cTn id="56" dur="250" fill="hold"/>
                                        <p:tgtEl>
                                          <p:spTgt spid="163"/>
                                        </p:tgtEl>
                                        <p:attrNameLst>
                                          <p:attrName>ppt_x</p:attrName>
                                        </p:attrNameLst>
                                      </p:cBhvr>
                                      <p:tavLst>
                                        <p:tav tm="0">
                                          <p:val>
                                            <p:strVal val="#ppt_x"/>
                                          </p:val>
                                        </p:tav>
                                        <p:tav tm="100000">
                                          <p:val>
                                            <p:strVal val="#ppt_x"/>
                                          </p:val>
                                        </p:tav>
                                      </p:tavLst>
                                    </p:anim>
                                    <p:anim calcmode="lin" valueType="num">
                                      <p:cBhvr>
                                        <p:cTn id="57" dur="250" fill="hold"/>
                                        <p:tgtEl>
                                          <p:spTgt spid="163"/>
                                        </p:tgtEl>
                                        <p:attrNameLst>
                                          <p:attrName>ppt_y</p:attrName>
                                        </p:attrNameLst>
                                      </p:cBhvr>
                                      <p:tavLst>
                                        <p:tav tm="0">
                                          <p:val>
                                            <p:strVal val="#ppt_y+.1"/>
                                          </p:val>
                                        </p:tav>
                                        <p:tav tm="100000">
                                          <p:val>
                                            <p:strVal val="#ppt_y"/>
                                          </p:val>
                                        </p:tav>
                                      </p:tavLst>
                                    </p:anim>
                                  </p:childTnLst>
                                </p:cTn>
                              </p:par>
                            </p:childTnLst>
                          </p:cTn>
                        </p:par>
                        <p:par>
                          <p:cTn id="58" fill="hold">
                            <p:stCondLst>
                              <p:cond delay="2000"/>
                            </p:stCondLst>
                            <p:childTnLst>
                              <p:par>
                                <p:cTn id="59" presetID="47" presetClass="exit" presetSubtype="0" fill="hold" grpId="1" nodeType="afterEffect">
                                  <p:stCondLst>
                                    <p:cond delay="0"/>
                                  </p:stCondLst>
                                  <p:childTnLst>
                                    <p:animEffect transition="out" filter="fade">
                                      <p:cBhvr>
                                        <p:cTn id="60" dur="250"/>
                                        <p:tgtEl>
                                          <p:spTgt spid="163"/>
                                        </p:tgtEl>
                                      </p:cBhvr>
                                    </p:animEffect>
                                    <p:anim calcmode="lin" valueType="num">
                                      <p:cBhvr>
                                        <p:cTn id="61" dur="250"/>
                                        <p:tgtEl>
                                          <p:spTgt spid="163"/>
                                        </p:tgtEl>
                                        <p:attrNameLst>
                                          <p:attrName>ppt_x</p:attrName>
                                        </p:attrNameLst>
                                      </p:cBhvr>
                                      <p:tavLst>
                                        <p:tav tm="0">
                                          <p:val>
                                            <p:strVal val="ppt_x"/>
                                          </p:val>
                                        </p:tav>
                                        <p:tav tm="100000">
                                          <p:val>
                                            <p:strVal val="ppt_x"/>
                                          </p:val>
                                        </p:tav>
                                      </p:tavLst>
                                    </p:anim>
                                    <p:anim calcmode="lin" valueType="num">
                                      <p:cBhvr>
                                        <p:cTn id="62" dur="250"/>
                                        <p:tgtEl>
                                          <p:spTgt spid="163"/>
                                        </p:tgtEl>
                                        <p:attrNameLst>
                                          <p:attrName>ppt_y</p:attrName>
                                        </p:attrNameLst>
                                      </p:cBhvr>
                                      <p:tavLst>
                                        <p:tav tm="0">
                                          <p:val>
                                            <p:strVal val="ppt_y"/>
                                          </p:val>
                                        </p:tav>
                                        <p:tav tm="100000">
                                          <p:val>
                                            <p:strVal val="ppt_y-.1"/>
                                          </p:val>
                                        </p:tav>
                                      </p:tavLst>
                                    </p:anim>
                                    <p:set>
                                      <p:cBhvr>
                                        <p:cTn id="63" dur="1" fill="hold">
                                          <p:stCondLst>
                                            <p:cond delay="249"/>
                                          </p:stCondLst>
                                        </p:cTn>
                                        <p:tgtEl>
                                          <p:spTgt spid="163"/>
                                        </p:tgtEl>
                                        <p:attrNameLst>
                                          <p:attrName>style.visibility</p:attrName>
                                        </p:attrNameLst>
                                      </p:cBhvr>
                                      <p:to>
                                        <p:strVal val="hidden"/>
                                      </p:to>
                                    </p:set>
                                  </p:childTnLst>
                                </p:cTn>
                              </p:par>
                            </p:childTnLst>
                          </p:cTn>
                        </p:par>
                        <p:par>
                          <p:cTn id="64" fill="hold">
                            <p:stCondLst>
                              <p:cond delay="2250"/>
                            </p:stCondLst>
                            <p:childTnLst>
                              <p:par>
                                <p:cTn id="65" presetID="42" presetClass="entr" presetSubtype="0" fill="hold" grpId="0" nodeType="afterEffect">
                                  <p:stCondLst>
                                    <p:cond delay="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250"/>
                                        <p:tgtEl>
                                          <p:spTgt spid="164"/>
                                        </p:tgtEl>
                                      </p:cBhvr>
                                    </p:animEffect>
                                    <p:anim calcmode="lin" valueType="num">
                                      <p:cBhvr>
                                        <p:cTn id="68" dur="250" fill="hold"/>
                                        <p:tgtEl>
                                          <p:spTgt spid="164"/>
                                        </p:tgtEl>
                                        <p:attrNameLst>
                                          <p:attrName>ppt_x</p:attrName>
                                        </p:attrNameLst>
                                      </p:cBhvr>
                                      <p:tavLst>
                                        <p:tav tm="0">
                                          <p:val>
                                            <p:strVal val="#ppt_x"/>
                                          </p:val>
                                        </p:tav>
                                        <p:tav tm="100000">
                                          <p:val>
                                            <p:strVal val="#ppt_x"/>
                                          </p:val>
                                        </p:tav>
                                      </p:tavLst>
                                    </p:anim>
                                    <p:anim calcmode="lin" valueType="num">
                                      <p:cBhvr>
                                        <p:cTn id="69" dur="250" fill="hold"/>
                                        <p:tgtEl>
                                          <p:spTgt spid="164"/>
                                        </p:tgtEl>
                                        <p:attrNameLst>
                                          <p:attrName>ppt_y</p:attrName>
                                        </p:attrNameLst>
                                      </p:cBhvr>
                                      <p:tavLst>
                                        <p:tav tm="0">
                                          <p:val>
                                            <p:strVal val="#ppt_y+.1"/>
                                          </p:val>
                                        </p:tav>
                                        <p:tav tm="100000">
                                          <p:val>
                                            <p:strVal val="#ppt_y"/>
                                          </p:val>
                                        </p:tav>
                                      </p:tavLst>
                                    </p:anim>
                                  </p:childTnLst>
                                </p:cTn>
                              </p:par>
                            </p:childTnLst>
                          </p:cTn>
                        </p:par>
                        <p:par>
                          <p:cTn id="70" fill="hold">
                            <p:stCondLst>
                              <p:cond delay="2500"/>
                            </p:stCondLst>
                            <p:childTnLst>
                              <p:par>
                                <p:cTn id="71" presetID="22" presetClass="entr" presetSubtype="8" fill="hold" nodeType="after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wipe(left)">
                                      <p:cBhvr>
                                        <p:cTn id="73" dur="500"/>
                                        <p:tgtEl>
                                          <p:spTgt spid="152"/>
                                        </p:tgtEl>
                                      </p:cBhvr>
                                    </p:animEffect>
                                  </p:childTnLst>
                                </p:cTn>
                              </p:par>
                              <p:par>
                                <p:cTn id="74" presetID="47" presetClass="exit" presetSubtype="0" fill="hold" grpId="1" nodeType="withEffect">
                                  <p:stCondLst>
                                    <p:cond delay="0"/>
                                  </p:stCondLst>
                                  <p:childTnLst>
                                    <p:animEffect transition="out" filter="fade">
                                      <p:cBhvr>
                                        <p:cTn id="75" dur="250"/>
                                        <p:tgtEl>
                                          <p:spTgt spid="164"/>
                                        </p:tgtEl>
                                      </p:cBhvr>
                                    </p:animEffect>
                                    <p:anim calcmode="lin" valueType="num">
                                      <p:cBhvr>
                                        <p:cTn id="76" dur="250"/>
                                        <p:tgtEl>
                                          <p:spTgt spid="164"/>
                                        </p:tgtEl>
                                        <p:attrNameLst>
                                          <p:attrName>ppt_x</p:attrName>
                                        </p:attrNameLst>
                                      </p:cBhvr>
                                      <p:tavLst>
                                        <p:tav tm="0">
                                          <p:val>
                                            <p:strVal val="ppt_x"/>
                                          </p:val>
                                        </p:tav>
                                        <p:tav tm="100000">
                                          <p:val>
                                            <p:strVal val="ppt_x"/>
                                          </p:val>
                                        </p:tav>
                                      </p:tavLst>
                                    </p:anim>
                                    <p:anim calcmode="lin" valueType="num">
                                      <p:cBhvr>
                                        <p:cTn id="77" dur="250"/>
                                        <p:tgtEl>
                                          <p:spTgt spid="164"/>
                                        </p:tgtEl>
                                        <p:attrNameLst>
                                          <p:attrName>ppt_y</p:attrName>
                                        </p:attrNameLst>
                                      </p:cBhvr>
                                      <p:tavLst>
                                        <p:tav tm="0">
                                          <p:val>
                                            <p:strVal val="ppt_y"/>
                                          </p:val>
                                        </p:tav>
                                        <p:tav tm="100000">
                                          <p:val>
                                            <p:strVal val="ppt_y-.1"/>
                                          </p:val>
                                        </p:tav>
                                      </p:tavLst>
                                    </p:anim>
                                    <p:set>
                                      <p:cBhvr>
                                        <p:cTn id="78" dur="1" fill="hold">
                                          <p:stCondLst>
                                            <p:cond delay="249"/>
                                          </p:stCondLst>
                                        </p:cTn>
                                        <p:tgtEl>
                                          <p:spTgt spid="164"/>
                                        </p:tgtEl>
                                        <p:attrNameLst>
                                          <p:attrName>style.visibility</p:attrName>
                                        </p:attrNameLst>
                                      </p:cBhvr>
                                      <p:to>
                                        <p:strVal val="hidden"/>
                                      </p:to>
                                    </p:set>
                                  </p:childTnLst>
                                </p:cTn>
                              </p:par>
                            </p:childTnLst>
                          </p:cTn>
                        </p:par>
                        <p:par>
                          <p:cTn id="79" fill="hold">
                            <p:stCondLst>
                              <p:cond delay="3000"/>
                            </p:stCondLst>
                            <p:childTnLst>
                              <p:par>
                                <p:cTn id="80" presetID="42" presetClass="entr" presetSubtype="0" fill="hold" grpId="0" nodeType="afterEffect">
                                  <p:stCondLst>
                                    <p:cond delay="0"/>
                                  </p:stCondLst>
                                  <p:childTnLst>
                                    <p:set>
                                      <p:cBhvr>
                                        <p:cTn id="81" dur="1" fill="hold">
                                          <p:stCondLst>
                                            <p:cond delay="0"/>
                                          </p:stCondLst>
                                        </p:cTn>
                                        <p:tgtEl>
                                          <p:spTgt spid="165"/>
                                        </p:tgtEl>
                                        <p:attrNameLst>
                                          <p:attrName>style.visibility</p:attrName>
                                        </p:attrNameLst>
                                      </p:cBhvr>
                                      <p:to>
                                        <p:strVal val="visible"/>
                                      </p:to>
                                    </p:set>
                                    <p:animEffect transition="in" filter="fade">
                                      <p:cBhvr>
                                        <p:cTn id="82" dur="250"/>
                                        <p:tgtEl>
                                          <p:spTgt spid="165"/>
                                        </p:tgtEl>
                                      </p:cBhvr>
                                    </p:animEffect>
                                    <p:anim calcmode="lin" valueType="num">
                                      <p:cBhvr>
                                        <p:cTn id="83" dur="250" fill="hold"/>
                                        <p:tgtEl>
                                          <p:spTgt spid="165"/>
                                        </p:tgtEl>
                                        <p:attrNameLst>
                                          <p:attrName>ppt_x</p:attrName>
                                        </p:attrNameLst>
                                      </p:cBhvr>
                                      <p:tavLst>
                                        <p:tav tm="0">
                                          <p:val>
                                            <p:strVal val="#ppt_x"/>
                                          </p:val>
                                        </p:tav>
                                        <p:tav tm="100000">
                                          <p:val>
                                            <p:strVal val="#ppt_x"/>
                                          </p:val>
                                        </p:tav>
                                      </p:tavLst>
                                    </p:anim>
                                    <p:anim calcmode="lin" valueType="num">
                                      <p:cBhvr>
                                        <p:cTn id="84" dur="250" fill="hold"/>
                                        <p:tgtEl>
                                          <p:spTgt spid="165"/>
                                        </p:tgtEl>
                                        <p:attrNameLst>
                                          <p:attrName>ppt_y</p:attrName>
                                        </p:attrNameLst>
                                      </p:cBhvr>
                                      <p:tavLst>
                                        <p:tav tm="0">
                                          <p:val>
                                            <p:strVal val="#ppt_y+.1"/>
                                          </p:val>
                                        </p:tav>
                                        <p:tav tm="100000">
                                          <p:val>
                                            <p:strVal val="#ppt_y"/>
                                          </p:val>
                                        </p:tav>
                                      </p:tavLst>
                                    </p:anim>
                                  </p:childTnLst>
                                </p:cTn>
                              </p:par>
                            </p:childTnLst>
                          </p:cTn>
                        </p:par>
                        <p:par>
                          <p:cTn id="85" fill="hold">
                            <p:stCondLst>
                              <p:cond delay="3250"/>
                            </p:stCondLst>
                            <p:childTnLst>
                              <p:par>
                                <p:cTn id="86" presetID="47" presetClass="exit" presetSubtype="0" fill="hold" grpId="1" nodeType="afterEffect">
                                  <p:stCondLst>
                                    <p:cond delay="0"/>
                                  </p:stCondLst>
                                  <p:childTnLst>
                                    <p:animEffect transition="out" filter="fade">
                                      <p:cBhvr>
                                        <p:cTn id="87" dur="250"/>
                                        <p:tgtEl>
                                          <p:spTgt spid="165"/>
                                        </p:tgtEl>
                                      </p:cBhvr>
                                    </p:animEffect>
                                    <p:anim calcmode="lin" valueType="num">
                                      <p:cBhvr>
                                        <p:cTn id="88" dur="250"/>
                                        <p:tgtEl>
                                          <p:spTgt spid="165"/>
                                        </p:tgtEl>
                                        <p:attrNameLst>
                                          <p:attrName>ppt_x</p:attrName>
                                        </p:attrNameLst>
                                      </p:cBhvr>
                                      <p:tavLst>
                                        <p:tav tm="0">
                                          <p:val>
                                            <p:strVal val="ppt_x"/>
                                          </p:val>
                                        </p:tav>
                                        <p:tav tm="100000">
                                          <p:val>
                                            <p:strVal val="ppt_x"/>
                                          </p:val>
                                        </p:tav>
                                      </p:tavLst>
                                    </p:anim>
                                    <p:anim calcmode="lin" valueType="num">
                                      <p:cBhvr>
                                        <p:cTn id="89" dur="250"/>
                                        <p:tgtEl>
                                          <p:spTgt spid="165"/>
                                        </p:tgtEl>
                                        <p:attrNameLst>
                                          <p:attrName>ppt_y</p:attrName>
                                        </p:attrNameLst>
                                      </p:cBhvr>
                                      <p:tavLst>
                                        <p:tav tm="0">
                                          <p:val>
                                            <p:strVal val="ppt_y"/>
                                          </p:val>
                                        </p:tav>
                                        <p:tav tm="100000">
                                          <p:val>
                                            <p:strVal val="ppt_y-.1"/>
                                          </p:val>
                                        </p:tav>
                                      </p:tavLst>
                                    </p:anim>
                                    <p:set>
                                      <p:cBhvr>
                                        <p:cTn id="90" dur="1" fill="hold">
                                          <p:stCondLst>
                                            <p:cond delay="249"/>
                                          </p:stCondLst>
                                        </p:cTn>
                                        <p:tgtEl>
                                          <p:spTgt spid="165"/>
                                        </p:tgtEl>
                                        <p:attrNameLst>
                                          <p:attrName>style.visibility</p:attrName>
                                        </p:attrNameLst>
                                      </p:cBhvr>
                                      <p:to>
                                        <p:strVal val="hidden"/>
                                      </p:to>
                                    </p:set>
                                  </p:childTnLst>
                                </p:cTn>
                              </p:par>
                            </p:childTnLst>
                          </p:cTn>
                        </p:par>
                        <p:par>
                          <p:cTn id="91" fill="hold">
                            <p:stCondLst>
                              <p:cond delay="3500"/>
                            </p:stCondLst>
                            <p:childTnLst>
                              <p:par>
                                <p:cTn id="92" presetID="42" presetClass="entr" presetSubtype="0" fill="hold" grpId="0" nodeType="afterEffect">
                                  <p:stCondLst>
                                    <p:cond delay="0"/>
                                  </p:stCondLst>
                                  <p:childTnLst>
                                    <p:set>
                                      <p:cBhvr>
                                        <p:cTn id="93" dur="1" fill="hold">
                                          <p:stCondLst>
                                            <p:cond delay="0"/>
                                          </p:stCondLst>
                                        </p:cTn>
                                        <p:tgtEl>
                                          <p:spTgt spid="166"/>
                                        </p:tgtEl>
                                        <p:attrNameLst>
                                          <p:attrName>style.visibility</p:attrName>
                                        </p:attrNameLst>
                                      </p:cBhvr>
                                      <p:to>
                                        <p:strVal val="visible"/>
                                      </p:to>
                                    </p:set>
                                    <p:animEffect transition="in" filter="fade">
                                      <p:cBhvr>
                                        <p:cTn id="94" dur="250"/>
                                        <p:tgtEl>
                                          <p:spTgt spid="166"/>
                                        </p:tgtEl>
                                      </p:cBhvr>
                                    </p:animEffect>
                                    <p:anim calcmode="lin" valueType="num">
                                      <p:cBhvr>
                                        <p:cTn id="95" dur="250" fill="hold"/>
                                        <p:tgtEl>
                                          <p:spTgt spid="166"/>
                                        </p:tgtEl>
                                        <p:attrNameLst>
                                          <p:attrName>ppt_x</p:attrName>
                                        </p:attrNameLst>
                                      </p:cBhvr>
                                      <p:tavLst>
                                        <p:tav tm="0">
                                          <p:val>
                                            <p:strVal val="#ppt_x"/>
                                          </p:val>
                                        </p:tav>
                                        <p:tav tm="100000">
                                          <p:val>
                                            <p:strVal val="#ppt_x"/>
                                          </p:val>
                                        </p:tav>
                                      </p:tavLst>
                                    </p:anim>
                                    <p:anim calcmode="lin" valueType="num">
                                      <p:cBhvr>
                                        <p:cTn id="96" dur="25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
                                        </p:tgtEl>
                                        <p:attrNameLst>
                                          <p:attrName>style.visibility</p:attrName>
                                        </p:attrNameLst>
                                      </p:cBhvr>
                                      <p:to>
                                        <p:strVal val="visible"/>
                                      </p:to>
                                    </p:set>
                                    <p:animEffect transition="in" filter="wipe(left)">
                                      <p:cBhvr>
                                        <p:cTn id="101" dur="500"/>
                                        <p:tgtEl>
                                          <p:spTgt spid="2"/>
                                        </p:tgtEl>
                                      </p:cBhvr>
                                    </p:animEffect>
                                  </p:childTnLst>
                                </p:cTn>
                              </p:par>
                              <p:par>
                                <p:cTn id="102" presetID="47" presetClass="exit" presetSubtype="0" fill="hold" grpId="0" nodeType="withEffect">
                                  <p:stCondLst>
                                    <p:cond delay="0"/>
                                  </p:stCondLst>
                                  <p:childTnLst>
                                    <p:animEffect transition="out" filter="fade">
                                      <p:cBhvr>
                                        <p:cTn id="103" dur="250"/>
                                        <p:tgtEl>
                                          <p:spTgt spid="130"/>
                                        </p:tgtEl>
                                      </p:cBhvr>
                                    </p:animEffect>
                                    <p:anim calcmode="lin" valueType="num">
                                      <p:cBhvr>
                                        <p:cTn id="104" dur="250"/>
                                        <p:tgtEl>
                                          <p:spTgt spid="130"/>
                                        </p:tgtEl>
                                        <p:attrNameLst>
                                          <p:attrName>ppt_x</p:attrName>
                                        </p:attrNameLst>
                                      </p:cBhvr>
                                      <p:tavLst>
                                        <p:tav tm="0">
                                          <p:val>
                                            <p:strVal val="ppt_x"/>
                                          </p:val>
                                        </p:tav>
                                        <p:tav tm="100000">
                                          <p:val>
                                            <p:strVal val="ppt_x"/>
                                          </p:val>
                                        </p:tav>
                                      </p:tavLst>
                                    </p:anim>
                                    <p:anim calcmode="lin" valueType="num">
                                      <p:cBhvr>
                                        <p:cTn id="105" dur="250"/>
                                        <p:tgtEl>
                                          <p:spTgt spid="130"/>
                                        </p:tgtEl>
                                        <p:attrNameLst>
                                          <p:attrName>ppt_y</p:attrName>
                                        </p:attrNameLst>
                                      </p:cBhvr>
                                      <p:tavLst>
                                        <p:tav tm="0">
                                          <p:val>
                                            <p:strVal val="ppt_y"/>
                                          </p:val>
                                        </p:tav>
                                        <p:tav tm="100000">
                                          <p:val>
                                            <p:strVal val="ppt_y-.1"/>
                                          </p:val>
                                        </p:tav>
                                      </p:tavLst>
                                    </p:anim>
                                    <p:set>
                                      <p:cBhvr>
                                        <p:cTn id="106" dur="1" fill="hold">
                                          <p:stCondLst>
                                            <p:cond delay="249"/>
                                          </p:stCondLst>
                                        </p:cTn>
                                        <p:tgtEl>
                                          <p:spTgt spid="130"/>
                                        </p:tgtEl>
                                        <p:attrNameLst>
                                          <p:attrName>style.visibility</p:attrName>
                                        </p:attrNameLst>
                                      </p:cBhvr>
                                      <p:to>
                                        <p:strVal val="hidden"/>
                                      </p:to>
                                    </p:set>
                                  </p:childTnLst>
                                </p:cTn>
                              </p:par>
                            </p:childTnLst>
                          </p:cTn>
                        </p:par>
                        <p:par>
                          <p:cTn id="107" fill="hold">
                            <p:stCondLst>
                              <p:cond delay="500"/>
                            </p:stCondLst>
                            <p:childTnLst>
                              <p:par>
                                <p:cTn id="108" presetID="42" presetClass="entr" presetSubtype="0" fill="hold" grpId="0" nodeType="afterEffect">
                                  <p:stCondLst>
                                    <p:cond delay="0"/>
                                  </p:stCondLst>
                                  <p:childTnLst>
                                    <p:set>
                                      <p:cBhvr>
                                        <p:cTn id="109" dur="1" fill="hold">
                                          <p:stCondLst>
                                            <p:cond delay="0"/>
                                          </p:stCondLst>
                                        </p:cTn>
                                        <p:tgtEl>
                                          <p:spTgt spid="167"/>
                                        </p:tgtEl>
                                        <p:attrNameLst>
                                          <p:attrName>style.visibility</p:attrName>
                                        </p:attrNameLst>
                                      </p:cBhvr>
                                      <p:to>
                                        <p:strVal val="visible"/>
                                      </p:to>
                                    </p:set>
                                    <p:animEffect transition="in" filter="fade">
                                      <p:cBhvr>
                                        <p:cTn id="110" dur="250"/>
                                        <p:tgtEl>
                                          <p:spTgt spid="167"/>
                                        </p:tgtEl>
                                      </p:cBhvr>
                                    </p:animEffect>
                                    <p:anim calcmode="lin" valueType="num">
                                      <p:cBhvr>
                                        <p:cTn id="111" dur="250" fill="hold"/>
                                        <p:tgtEl>
                                          <p:spTgt spid="167"/>
                                        </p:tgtEl>
                                        <p:attrNameLst>
                                          <p:attrName>ppt_x</p:attrName>
                                        </p:attrNameLst>
                                      </p:cBhvr>
                                      <p:tavLst>
                                        <p:tav tm="0">
                                          <p:val>
                                            <p:strVal val="#ppt_x"/>
                                          </p:val>
                                        </p:tav>
                                        <p:tav tm="100000">
                                          <p:val>
                                            <p:strVal val="#ppt_x"/>
                                          </p:val>
                                        </p:tav>
                                      </p:tavLst>
                                    </p:anim>
                                    <p:anim calcmode="lin" valueType="num">
                                      <p:cBhvr>
                                        <p:cTn id="112" dur="250" fill="hold"/>
                                        <p:tgtEl>
                                          <p:spTgt spid="167"/>
                                        </p:tgtEl>
                                        <p:attrNameLst>
                                          <p:attrName>ppt_y</p:attrName>
                                        </p:attrNameLst>
                                      </p:cBhvr>
                                      <p:tavLst>
                                        <p:tav tm="0">
                                          <p:val>
                                            <p:strVal val="#ppt_y+.1"/>
                                          </p:val>
                                        </p:tav>
                                        <p:tav tm="100000">
                                          <p:val>
                                            <p:strVal val="#ppt_y"/>
                                          </p:val>
                                        </p:tav>
                                      </p:tavLst>
                                    </p:anim>
                                  </p:childTnLst>
                                </p:cTn>
                              </p:par>
                            </p:childTnLst>
                          </p:cTn>
                        </p:par>
                        <p:par>
                          <p:cTn id="113" fill="hold">
                            <p:stCondLst>
                              <p:cond delay="750"/>
                            </p:stCondLst>
                            <p:childTnLst>
                              <p:par>
                                <p:cTn id="114" presetID="22" presetClass="entr" presetSubtype="8" fill="hold" nodeType="after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wipe(left)">
                                      <p:cBhvr>
                                        <p:cTn id="116" dur="500"/>
                                        <p:tgtEl>
                                          <p:spTgt spid="3"/>
                                        </p:tgtEl>
                                      </p:cBhvr>
                                    </p:animEffect>
                                  </p:childTnLst>
                                </p:cTn>
                              </p:par>
                              <p:par>
                                <p:cTn id="117" presetID="47" presetClass="exit" presetSubtype="0" fill="hold" grpId="1" nodeType="withEffect">
                                  <p:stCondLst>
                                    <p:cond delay="0"/>
                                  </p:stCondLst>
                                  <p:childTnLst>
                                    <p:animEffect transition="out" filter="fade">
                                      <p:cBhvr>
                                        <p:cTn id="118" dur="250"/>
                                        <p:tgtEl>
                                          <p:spTgt spid="167"/>
                                        </p:tgtEl>
                                      </p:cBhvr>
                                    </p:animEffect>
                                    <p:anim calcmode="lin" valueType="num">
                                      <p:cBhvr>
                                        <p:cTn id="119" dur="250"/>
                                        <p:tgtEl>
                                          <p:spTgt spid="167"/>
                                        </p:tgtEl>
                                        <p:attrNameLst>
                                          <p:attrName>ppt_x</p:attrName>
                                        </p:attrNameLst>
                                      </p:cBhvr>
                                      <p:tavLst>
                                        <p:tav tm="0">
                                          <p:val>
                                            <p:strVal val="ppt_x"/>
                                          </p:val>
                                        </p:tav>
                                        <p:tav tm="100000">
                                          <p:val>
                                            <p:strVal val="ppt_x"/>
                                          </p:val>
                                        </p:tav>
                                      </p:tavLst>
                                    </p:anim>
                                    <p:anim calcmode="lin" valueType="num">
                                      <p:cBhvr>
                                        <p:cTn id="120" dur="250"/>
                                        <p:tgtEl>
                                          <p:spTgt spid="167"/>
                                        </p:tgtEl>
                                        <p:attrNameLst>
                                          <p:attrName>ppt_y</p:attrName>
                                        </p:attrNameLst>
                                      </p:cBhvr>
                                      <p:tavLst>
                                        <p:tav tm="0">
                                          <p:val>
                                            <p:strVal val="ppt_y"/>
                                          </p:val>
                                        </p:tav>
                                        <p:tav tm="100000">
                                          <p:val>
                                            <p:strVal val="ppt_y-.1"/>
                                          </p:val>
                                        </p:tav>
                                      </p:tavLst>
                                    </p:anim>
                                    <p:set>
                                      <p:cBhvr>
                                        <p:cTn id="121" dur="1" fill="hold">
                                          <p:stCondLst>
                                            <p:cond delay="249"/>
                                          </p:stCondLst>
                                        </p:cTn>
                                        <p:tgtEl>
                                          <p:spTgt spid="167"/>
                                        </p:tgtEl>
                                        <p:attrNameLst>
                                          <p:attrName>style.visibility</p:attrName>
                                        </p:attrNameLst>
                                      </p:cBhvr>
                                      <p:to>
                                        <p:strVal val="hidden"/>
                                      </p:to>
                                    </p:set>
                                  </p:childTnLst>
                                </p:cTn>
                              </p:par>
                            </p:childTnLst>
                          </p:cTn>
                        </p:par>
                        <p:par>
                          <p:cTn id="122" fill="hold">
                            <p:stCondLst>
                              <p:cond delay="1250"/>
                            </p:stCondLst>
                            <p:childTnLst>
                              <p:par>
                                <p:cTn id="123" presetID="42" presetClass="entr" presetSubtype="0" fill="hold" grpId="0" nodeType="afterEffect">
                                  <p:stCondLst>
                                    <p:cond delay="0"/>
                                  </p:stCondLst>
                                  <p:childTnLst>
                                    <p:set>
                                      <p:cBhvr>
                                        <p:cTn id="124" dur="1" fill="hold">
                                          <p:stCondLst>
                                            <p:cond delay="0"/>
                                          </p:stCondLst>
                                        </p:cTn>
                                        <p:tgtEl>
                                          <p:spTgt spid="168"/>
                                        </p:tgtEl>
                                        <p:attrNameLst>
                                          <p:attrName>style.visibility</p:attrName>
                                        </p:attrNameLst>
                                      </p:cBhvr>
                                      <p:to>
                                        <p:strVal val="visible"/>
                                      </p:to>
                                    </p:set>
                                    <p:animEffect transition="in" filter="fade">
                                      <p:cBhvr>
                                        <p:cTn id="125" dur="250"/>
                                        <p:tgtEl>
                                          <p:spTgt spid="168"/>
                                        </p:tgtEl>
                                      </p:cBhvr>
                                    </p:animEffect>
                                    <p:anim calcmode="lin" valueType="num">
                                      <p:cBhvr>
                                        <p:cTn id="126" dur="250" fill="hold"/>
                                        <p:tgtEl>
                                          <p:spTgt spid="168"/>
                                        </p:tgtEl>
                                        <p:attrNameLst>
                                          <p:attrName>ppt_x</p:attrName>
                                        </p:attrNameLst>
                                      </p:cBhvr>
                                      <p:tavLst>
                                        <p:tav tm="0">
                                          <p:val>
                                            <p:strVal val="#ppt_x"/>
                                          </p:val>
                                        </p:tav>
                                        <p:tav tm="100000">
                                          <p:val>
                                            <p:strVal val="#ppt_x"/>
                                          </p:val>
                                        </p:tav>
                                      </p:tavLst>
                                    </p:anim>
                                    <p:anim calcmode="lin" valueType="num">
                                      <p:cBhvr>
                                        <p:cTn id="127" dur="250" fill="hold"/>
                                        <p:tgtEl>
                                          <p:spTgt spid="168"/>
                                        </p:tgtEl>
                                        <p:attrNameLst>
                                          <p:attrName>ppt_y</p:attrName>
                                        </p:attrNameLst>
                                      </p:cBhvr>
                                      <p:tavLst>
                                        <p:tav tm="0">
                                          <p:val>
                                            <p:strVal val="#ppt_y+.1"/>
                                          </p:val>
                                        </p:tav>
                                        <p:tav tm="100000">
                                          <p:val>
                                            <p:strVal val="#ppt_y"/>
                                          </p:val>
                                        </p:tav>
                                      </p:tavLst>
                                    </p:anim>
                                  </p:childTnLst>
                                </p:cTn>
                              </p:par>
                            </p:childTnLst>
                          </p:cTn>
                        </p:par>
                        <p:par>
                          <p:cTn id="128" fill="hold">
                            <p:stCondLst>
                              <p:cond delay="1500"/>
                            </p:stCondLst>
                            <p:childTnLst>
                              <p:par>
                                <p:cTn id="129" presetID="47" presetClass="exit" presetSubtype="0" fill="hold" grpId="1" nodeType="afterEffect">
                                  <p:stCondLst>
                                    <p:cond delay="0"/>
                                  </p:stCondLst>
                                  <p:childTnLst>
                                    <p:animEffect transition="out" filter="fade">
                                      <p:cBhvr>
                                        <p:cTn id="130" dur="250"/>
                                        <p:tgtEl>
                                          <p:spTgt spid="168"/>
                                        </p:tgtEl>
                                      </p:cBhvr>
                                    </p:animEffect>
                                    <p:anim calcmode="lin" valueType="num">
                                      <p:cBhvr>
                                        <p:cTn id="131" dur="250"/>
                                        <p:tgtEl>
                                          <p:spTgt spid="168"/>
                                        </p:tgtEl>
                                        <p:attrNameLst>
                                          <p:attrName>ppt_x</p:attrName>
                                        </p:attrNameLst>
                                      </p:cBhvr>
                                      <p:tavLst>
                                        <p:tav tm="0">
                                          <p:val>
                                            <p:strVal val="ppt_x"/>
                                          </p:val>
                                        </p:tav>
                                        <p:tav tm="100000">
                                          <p:val>
                                            <p:strVal val="ppt_x"/>
                                          </p:val>
                                        </p:tav>
                                      </p:tavLst>
                                    </p:anim>
                                    <p:anim calcmode="lin" valueType="num">
                                      <p:cBhvr>
                                        <p:cTn id="132" dur="250"/>
                                        <p:tgtEl>
                                          <p:spTgt spid="168"/>
                                        </p:tgtEl>
                                        <p:attrNameLst>
                                          <p:attrName>ppt_y</p:attrName>
                                        </p:attrNameLst>
                                      </p:cBhvr>
                                      <p:tavLst>
                                        <p:tav tm="0">
                                          <p:val>
                                            <p:strVal val="ppt_y"/>
                                          </p:val>
                                        </p:tav>
                                        <p:tav tm="100000">
                                          <p:val>
                                            <p:strVal val="ppt_y-.1"/>
                                          </p:val>
                                        </p:tav>
                                      </p:tavLst>
                                    </p:anim>
                                    <p:set>
                                      <p:cBhvr>
                                        <p:cTn id="133" dur="1" fill="hold">
                                          <p:stCondLst>
                                            <p:cond delay="249"/>
                                          </p:stCondLst>
                                        </p:cTn>
                                        <p:tgtEl>
                                          <p:spTgt spid="168"/>
                                        </p:tgtEl>
                                        <p:attrNameLst>
                                          <p:attrName>style.visibility</p:attrName>
                                        </p:attrNameLst>
                                      </p:cBhvr>
                                      <p:to>
                                        <p:strVal val="hidden"/>
                                      </p:to>
                                    </p:set>
                                  </p:childTnLst>
                                </p:cTn>
                              </p:par>
                            </p:childTnLst>
                          </p:cTn>
                        </p:par>
                        <p:par>
                          <p:cTn id="134" fill="hold">
                            <p:stCondLst>
                              <p:cond delay="1750"/>
                            </p:stCondLst>
                            <p:childTnLst>
                              <p:par>
                                <p:cTn id="135" presetID="42" presetClass="entr" presetSubtype="0" fill="hold" grpId="0" nodeType="afterEffect">
                                  <p:stCondLst>
                                    <p:cond delay="0"/>
                                  </p:stCondLst>
                                  <p:childTnLst>
                                    <p:set>
                                      <p:cBhvr>
                                        <p:cTn id="136" dur="1" fill="hold">
                                          <p:stCondLst>
                                            <p:cond delay="0"/>
                                          </p:stCondLst>
                                        </p:cTn>
                                        <p:tgtEl>
                                          <p:spTgt spid="169"/>
                                        </p:tgtEl>
                                        <p:attrNameLst>
                                          <p:attrName>style.visibility</p:attrName>
                                        </p:attrNameLst>
                                      </p:cBhvr>
                                      <p:to>
                                        <p:strVal val="visible"/>
                                      </p:to>
                                    </p:set>
                                    <p:animEffect transition="in" filter="fade">
                                      <p:cBhvr>
                                        <p:cTn id="137" dur="250"/>
                                        <p:tgtEl>
                                          <p:spTgt spid="169"/>
                                        </p:tgtEl>
                                      </p:cBhvr>
                                    </p:animEffect>
                                    <p:anim calcmode="lin" valueType="num">
                                      <p:cBhvr>
                                        <p:cTn id="138" dur="250" fill="hold"/>
                                        <p:tgtEl>
                                          <p:spTgt spid="169"/>
                                        </p:tgtEl>
                                        <p:attrNameLst>
                                          <p:attrName>ppt_x</p:attrName>
                                        </p:attrNameLst>
                                      </p:cBhvr>
                                      <p:tavLst>
                                        <p:tav tm="0">
                                          <p:val>
                                            <p:strVal val="#ppt_x"/>
                                          </p:val>
                                        </p:tav>
                                        <p:tav tm="100000">
                                          <p:val>
                                            <p:strVal val="#ppt_x"/>
                                          </p:val>
                                        </p:tav>
                                      </p:tavLst>
                                    </p:anim>
                                    <p:anim calcmode="lin" valueType="num">
                                      <p:cBhvr>
                                        <p:cTn id="139" dur="250" fill="hold"/>
                                        <p:tgtEl>
                                          <p:spTgt spid="169"/>
                                        </p:tgtEl>
                                        <p:attrNameLst>
                                          <p:attrName>ppt_y</p:attrName>
                                        </p:attrNameLst>
                                      </p:cBhvr>
                                      <p:tavLst>
                                        <p:tav tm="0">
                                          <p:val>
                                            <p:strVal val="#ppt_y+.1"/>
                                          </p:val>
                                        </p:tav>
                                        <p:tav tm="100000">
                                          <p:val>
                                            <p:strVal val="#ppt_y"/>
                                          </p:val>
                                        </p:tav>
                                      </p:tavLst>
                                    </p:anim>
                                  </p:childTnLst>
                                </p:cTn>
                              </p:par>
                            </p:childTnLst>
                          </p:cTn>
                        </p:par>
                        <p:par>
                          <p:cTn id="140" fill="hold">
                            <p:stCondLst>
                              <p:cond delay="2000"/>
                            </p:stCondLst>
                            <p:childTnLst>
                              <p:par>
                                <p:cTn id="141" presetID="22" presetClass="entr" presetSubtype="8" fill="hold"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wipe(left)">
                                      <p:cBhvr>
                                        <p:cTn id="143" dur="500"/>
                                        <p:tgtEl>
                                          <p:spTgt spid="114"/>
                                        </p:tgtEl>
                                      </p:cBhvr>
                                    </p:animEffect>
                                  </p:childTnLst>
                                </p:cTn>
                              </p:par>
                              <p:par>
                                <p:cTn id="144" presetID="47" presetClass="exit" presetSubtype="0" fill="hold" grpId="1" nodeType="withEffect">
                                  <p:stCondLst>
                                    <p:cond delay="0"/>
                                  </p:stCondLst>
                                  <p:childTnLst>
                                    <p:animEffect transition="out" filter="fade">
                                      <p:cBhvr>
                                        <p:cTn id="145" dur="250"/>
                                        <p:tgtEl>
                                          <p:spTgt spid="169"/>
                                        </p:tgtEl>
                                      </p:cBhvr>
                                    </p:animEffect>
                                    <p:anim calcmode="lin" valueType="num">
                                      <p:cBhvr>
                                        <p:cTn id="146" dur="250"/>
                                        <p:tgtEl>
                                          <p:spTgt spid="169"/>
                                        </p:tgtEl>
                                        <p:attrNameLst>
                                          <p:attrName>ppt_x</p:attrName>
                                        </p:attrNameLst>
                                      </p:cBhvr>
                                      <p:tavLst>
                                        <p:tav tm="0">
                                          <p:val>
                                            <p:strVal val="ppt_x"/>
                                          </p:val>
                                        </p:tav>
                                        <p:tav tm="100000">
                                          <p:val>
                                            <p:strVal val="ppt_x"/>
                                          </p:val>
                                        </p:tav>
                                      </p:tavLst>
                                    </p:anim>
                                    <p:anim calcmode="lin" valueType="num">
                                      <p:cBhvr>
                                        <p:cTn id="147" dur="250"/>
                                        <p:tgtEl>
                                          <p:spTgt spid="169"/>
                                        </p:tgtEl>
                                        <p:attrNameLst>
                                          <p:attrName>ppt_y</p:attrName>
                                        </p:attrNameLst>
                                      </p:cBhvr>
                                      <p:tavLst>
                                        <p:tav tm="0">
                                          <p:val>
                                            <p:strVal val="ppt_y"/>
                                          </p:val>
                                        </p:tav>
                                        <p:tav tm="100000">
                                          <p:val>
                                            <p:strVal val="ppt_y-.1"/>
                                          </p:val>
                                        </p:tav>
                                      </p:tavLst>
                                    </p:anim>
                                    <p:set>
                                      <p:cBhvr>
                                        <p:cTn id="148" dur="1" fill="hold">
                                          <p:stCondLst>
                                            <p:cond delay="249"/>
                                          </p:stCondLst>
                                        </p:cTn>
                                        <p:tgtEl>
                                          <p:spTgt spid="169"/>
                                        </p:tgtEl>
                                        <p:attrNameLst>
                                          <p:attrName>style.visibility</p:attrName>
                                        </p:attrNameLst>
                                      </p:cBhvr>
                                      <p:to>
                                        <p:strVal val="hidden"/>
                                      </p:to>
                                    </p:set>
                                  </p:childTnLst>
                                </p:cTn>
                              </p:par>
                            </p:childTnLst>
                          </p:cTn>
                        </p:par>
                        <p:par>
                          <p:cTn id="149" fill="hold">
                            <p:stCondLst>
                              <p:cond delay="2500"/>
                            </p:stCondLst>
                            <p:childTnLst>
                              <p:par>
                                <p:cTn id="150" presetID="42" presetClass="entr" presetSubtype="0" fill="hold" grpId="0" nodeType="afterEffect">
                                  <p:stCondLst>
                                    <p:cond delay="0"/>
                                  </p:stCondLst>
                                  <p:childTnLst>
                                    <p:set>
                                      <p:cBhvr>
                                        <p:cTn id="151" dur="1" fill="hold">
                                          <p:stCondLst>
                                            <p:cond delay="0"/>
                                          </p:stCondLst>
                                        </p:cTn>
                                        <p:tgtEl>
                                          <p:spTgt spid="170"/>
                                        </p:tgtEl>
                                        <p:attrNameLst>
                                          <p:attrName>style.visibility</p:attrName>
                                        </p:attrNameLst>
                                      </p:cBhvr>
                                      <p:to>
                                        <p:strVal val="visible"/>
                                      </p:to>
                                    </p:set>
                                    <p:animEffect transition="in" filter="fade">
                                      <p:cBhvr>
                                        <p:cTn id="152" dur="250"/>
                                        <p:tgtEl>
                                          <p:spTgt spid="170"/>
                                        </p:tgtEl>
                                      </p:cBhvr>
                                    </p:animEffect>
                                    <p:anim calcmode="lin" valueType="num">
                                      <p:cBhvr>
                                        <p:cTn id="153" dur="250" fill="hold"/>
                                        <p:tgtEl>
                                          <p:spTgt spid="170"/>
                                        </p:tgtEl>
                                        <p:attrNameLst>
                                          <p:attrName>ppt_x</p:attrName>
                                        </p:attrNameLst>
                                      </p:cBhvr>
                                      <p:tavLst>
                                        <p:tav tm="0">
                                          <p:val>
                                            <p:strVal val="#ppt_x"/>
                                          </p:val>
                                        </p:tav>
                                        <p:tav tm="100000">
                                          <p:val>
                                            <p:strVal val="#ppt_x"/>
                                          </p:val>
                                        </p:tav>
                                      </p:tavLst>
                                    </p:anim>
                                    <p:anim calcmode="lin" valueType="num">
                                      <p:cBhvr>
                                        <p:cTn id="154" dur="250" fill="hold"/>
                                        <p:tgtEl>
                                          <p:spTgt spid="170"/>
                                        </p:tgtEl>
                                        <p:attrNameLst>
                                          <p:attrName>ppt_y</p:attrName>
                                        </p:attrNameLst>
                                      </p:cBhvr>
                                      <p:tavLst>
                                        <p:tav tm="0">
                                          <p:val>
                                            <p:strVal val="#ppt_y+.1"/>
                                          </p:val>
                                        </p:tav>
                                        <p:tav tm="100000">
                                          <p:val>
                                            <p:strVal val="#ppt_y"/>
                                          </p:val>
                                        </p:tav>
                                      </p:tavLst>
                                    </p:anim>
                                  </p:childTnLst>
                                </p:cTn>
                              </p:par>
                            </p:childTnLst>
                          </p:cTn>
                        </p:par>
                        <p:par>
                          <p:cTn id="155" fill="hold">
                            <p:stCondLst>
                              <p:cond delay="2750"/>
                            </p:stCondLst>
                            <p:childTnLst>
                              <p:par>
                                <p:cTn id="156" presetID="47" presetClass="exit" presetSubtype="0" fill="hold" grpId="1" nodeType="afterEffect">
                                  <p:stCondLst>
                                    <p:cond delay="0"/>
                                  </p:stCondLst>
                                  <p:childTnLst>
                                    <p:animEffect transition="out" filter="fade">
                                      <p:cBhvr>
                                        <p:cTn id="157" dur="250"/>
                                        <p:tgtEl>
                                          <p:spTgt spid="170"/>
                                        </p:tgtEl>
                                      </p:cBhvr>
                                    </p:animEffect>
                                    <p:anim calcmode="lin" valueType="num">
                                      <p:cBhvr>
                                        <p:cTn id="158" dur="250"/>
                                        <p:tgtEl>
                                          <p:spTgt spid="170"/>
                                        </p:tgtEl>
                                        <p:attrNameLst>
                                          <p:attrName>ppt_x</p:attrName>
                                        </p:attrNameLst>
                                      </p:cBhvr>
                                      <p:tavLst>
                                        <p:tav tm="0">
                                          <p:val>
                                            <p:strVal val="ppt_x"/>
                                          </p:val>
                                        </p:tav>
                                        <p:tav tm="100000">
                                          <p:val>
                                            <p:strVal val="ppt_x"/>
                                          </p:val>
                                        </p:tav>
                                      </p:tavLst>
                                    </p:anim>
                                    <p:anim calcmode="lin" valueType="num">
                                      <p:cBhvr>
                                        <p:cTn id="159" dur="250"/>
                                        <p:tgtEl>
                                          <p:spTgt spid="170"/>
                                        </p:tgtEl>
                                        <p:attrNameLst>
                                          <p:attrName>ppt_y</p:attrName>
                                        </p:attrNameLst>
                                      </p:cBhvr>
                                      <p:tavLst>
                                        <p:tav tm="0">
                                          <p:val>
                                            <p:strVal val="ppt_y"/>
                                          </p:val>
                                        </p:tav>
                                        <p:tav tm="100000">
                                          <p:val>
                                            <p:strVal val="ppt_y-.1"/>
                                          </p:val>
                                        </p:tav>
                                      </p:tavLst>
                                    </p:anim>
                                    <p:set>
                                      <p:cBhvr>
                                        <p:cTn id="160" dur="1" fill="hold">
                                          <p:stCondLst>
                                            <p:cond delay="249"/>
                                          </p:stCondLst>
                                        </p:cTn>
                                        <p:tgtEl>
                                          <p:spTgt spid="170"/>
                                        </p:tgtEl>
                                        <p:attrNameLst>
                                          <p:attrName>style.visibility</p:attrName>
                                        </p:attrNameLst>
                                      </p:cBhvr>
                                      <p:to>
                                        <p:strVal val="hidden"/>
                                      </p:to>
                                    </p:set>
                                  </p:childTnLst>
                                </p:cTn>
                              </p:par>
                            </p:childTnLst>
                          </p:cTn>
                        </p:par>
                        <p:par>
                          <p:cTn id="161" fill="hold">
                            <p:stCondLst>
                              <p:cond delay="3000"/>
                            </p:stCondLst>
                            <p:childTnLst>
                              <p:par>
                                <p:cTn id="162" presetID="22" presetClass="entr" presetSubtype="8" fill="hold" nodeType="afterEffect">
                                  <p:stCondLst>
                                    <p:cond delay="0"/>
                                  </p:stCondLst>
                                  <p:childTnLst>
                                    <p:set>
                                      <p:cBhvr>
                                        <p:cTn id="163" dur="1" fill="hold">
                                          <p:stCondLst>
                                            <p:cond delay="0"/>
                                          </p:stCondLst>
                                        </p:cTn>
                                        <p:tgtEl>
                                          <p:spTgt spid="121"/>
                                        </p:tgtEl>
                                        <p:attrNameLst>
                                          <p:attrName>style.visibility</p:attrName>
                                        </p:attrNameLst>
                                      </p:cBhvr>
                                      <p:to>
                                        <p:strVal val="visible"/>
                                      </p:to>
                                    </p:set>
                                    <p:animEffect transition="in" filter="wipe(left)">
                                      <p:cBhvr>
                                        <p:cTn id="164" dur="500"/>
                                        <p:tgtEl>
                                          <p:spTgt spid="121"/>
                                        </p:tgtEl>
                                      </p:cBhvr>
                                    </p:animEffect>
                                  </p:childTnLst>
                                </p:cTn>
                              </p:par>
                              <p:par>
                                <p:cTn id="165" presetID="42" presetClass="entr" presetSubtype="0" fill="hold" grpId="0" nodeType="withEffect">
                                  <p:stCondLst>
                                    <p:cond delay="0"/>
                                  </p:stCondLst>
                                  <p:childTnLst>
                                    <p:set>
                                      <p:cBhvr>
                                        <p:cTn id="166" dur="1" fill="hold">
                                          <p:stCondLst>
                                            <p:cond delay="0"/>
                                          </p:stCondLst>
                                        </p:cTn>
                                        <p:tgtEl>
                                          <p:spTgt spid="171"/>
                                        </p:tgtEl>
                                        <p:attrNameLst>
                                          <p:attrName>style.visibility</p:attrName>
                                        </p:attrNameLst>
                                      </p:cBhvr>
                                      <p:to>
                                        <p:strVal val="visible"/>
                                      </p:to>
                                    </p:set>
                                    <p:animEffect transition="in" filter="fade">
                                      <p:cBhvr>
                                        <p:cTn id="167" dur="250"/>
                                        <p:tgtEl>
                                          <p:spTgt spid="171"/>
                                        </p:tgtEl>
                                      </p:cBhvr>
                                    </p:animEffect>
                                    <p:anim calcmode="lin" valueType="num">
                                      <p:cBhvr>
                                        <p:cTn id="168" dur="250" fill="hold"/>
                                        <p:tgtEl>
                                          <p:spTgt spid="171"/>
                                        </p:tgtEl>
                                        <p:attrNameLst>
                                          <p:attrName>ppt_x</p:attrName>
                                        </p:attrNameLst>
                                      </p:cBhvr>
                                      <p:tavLst>
                                        <p:tav tm="0">
                                          <p:val>
                                            <p:strVal val="#ppt_x"/>
                                          </p:val>
                                        </p:tav>
                                        <p:tav tm="100000">
                                          <p:val>
                                            <p:strVal val="#ppt_x"/>
                                          </p:val>
                                        </p:tav>
                                      </p:tavLst>
                                    </p:anim>
                                    <p:anim calcmode="lin" valueType="num">
                                      <p:cBhvr>
                                        <p:cTn id="169" dur="250" fill="hold"/>
                                        <p:tgtEl>
                                          <p:spTgt spid="1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59" grpId="0"/>
      <p:bldP spid="161" grpId="0"/>
      <p:bldP spid="161" grpId="1"/>
      <p:bldP spid="162" grpId="0"/>
      <p:bldP spid="162" grpId="1"/>
      <p:bldP spid="163" grpId="0"/>
      <p:bldP spid="163" grpId="1"/>
      <p:bldP spid="164" grpId="0"/>
      <p:bldP spid="164" grpId="1"/>
      <p:bldP spid="165" grpId="0"/>
      <p:bldP spid="165" grpId="1"/>
      <p:bldP spid="166" grpId="0"/>
      <p:bldP spid="167" grpId="0"/>
      <p:bldP spid="167" grpId="1"/>
      <p:bldP spid="168" grpId="0"/>
      <p:bldP spid="168" grpId="1"/>
      <p:bldP spid="169" grpId="0"/>
      <p:bldP spid="169" grpId="1"/>
      <p:bldP spid="170" grpId="0"/>
      <p:bldP spid="170" grpId="1"/>
      <p:bldP spid="17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灰度</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方式</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11" name="TextBox 29"/>
          <p:cNvSpPr txBox="1"/>
          <p:nvPr/>
        </p:nvSpPr>
        <p:spPr>
          <a:xfrm>
            <a:off x="-6288" y="1779662"/>
            <a:ext cx="9156576" cy="1569660"/>
          </a:xfrm>
          <a:prstGeom prst="rect">
            <a:avLst/>
          </a:prstGeom>
          <a:noFill/>
        </p:spPr>
        <p:txBody>
          <a:bodyPr wrap="square" rtlCol="0">
            <a:spAutoFit/>
          </a:bodyPr>
          <a:lstStyle/>
          <a:p>
            <a:pPr algn="ctr">
              <a:lnSpc>
                <a:spcPct val="150000"/>
              </a:lnSpc>
            </a:pPr>
            <a:r>
              <a:rPr lang="zh-CN" altLang="en-US" sz="2800" b="1" dirty="0">
                <a:solidFill>
                  <a:schemeClr val="bg1">
                    <a:lumMod val="50000"/>
                  </a:schemeClr>
                </a:solidFill>
                <a:latin typeface="微软雅黑" pitchFamily="34" charset="-122"/>
                <a:ea typeface="微软雅黑" pitchFamily="34" charset="-122"/>
              </a:rPr>
              <a:t>通过</a:t>
            </a:r>
            <a:r>
              <a:rPr lang="zh-CN" altLang="en-US" sz="2800" b="1" dirty="0" smtClean="0">
                <a:solidFill>
                  <a:schemeClr val="bg1">
                    <a:lumMod val="50000"/>
                  </a:schemeClr>
                </a:solidFill>
                <a:latin typeface="微软雅黑" pitchFamily="34" charset="-122"/>
                <a:ea typeface="微软雅黑" pitchFamily="34" charset="-122"/>
              </a:rPr>
              <a:t>前端控制页面入口灰度</a:t>
            </a:r>
            <a:endParaRPr lang="en-US" altLang="zh-CN" sz="2800" b="1" dirty="0" smtClean="0">
              <a:solidFill>
                <a:schemeClr val="bg1">
                  <a:lumMod val="50000"/>
                </a:schemeClr>
              </a:solidFill>
              <a:latin typeface="微软雅黑" pitchFamily="34" charset="-122"/>
              <a:ea typeface="微软雅黑" pitchFamily="34" charset="-122"/>
            </a:endParaRPr>
          </a:p>
          <a:p>
            <a:pPr algn="ctr">
              <a:lnSpc>
                <a:spcPct val="150000"/>
              </a:lnSpc>
            </a:pPr>
            <a:r>
              <a:rPr lang="zh-CN" altLang="en-US" sz="2800" b="1" dirty="0">
                <a:solidFill>
                  <a:schemeClr val="bg1">
                    <a:lumMod val="50000"/>
                  </a:schemeClr>
                </a:solidFill>
                <a:latin typeface="微软雅黑" pitchFamily="34" charset="-122"/>
                <a:ea typeface="微软雅黑" pitchFamily="34" charset="-122"/>
              </a:rPr>
              <a:t>直</a:t>
            </a:r>
            <a:r>
              <a:rPr lang="zh-CN" altLang="en-US" sz="2800" b="1" dirty="0" smtClean="0">
                <a:solidFill>
                  <a:schemeClr val="bg1">
                    <a:lumMod val="50000"/>
                  </a:schemeClr>
                </a:solidFill>
                <a:latin typeface="微软雅黑" pitchFamily="34" charset="-122"/>
                <a:ea typeface="微软雅黑" pitchFamily="34" charset="-122"/>
              </a:rPr>
              <a:t>出用户走 </a:t>
            </a:r>
            <a:r>
              <a:rPr lang="en-US" altLang="zh-CN" sz="3600" b="1" dirty="0" smtClean="0">
                <a:solidFill>
                  <a:srgbClr val="159BFF"/>
                </a:solidFill>
                <a:latin typeface="微软雅黑" pitchFamily="34" charset="-122"/>
                <a:ea typeface="微软雅黑" pitchFamily="34" charset="-122"/>
              </a:rPr>
              <a:t>v2</a:t>
            </a:r>
            <a:endParaRPr lang="en-US" altLang="zh-CN" sz="3600" b="1" dirty="0">
              <a:solidFill>
                <a:srgbClr val="159BFF"/>
              </a:solidFill>
              <a:latin typeface="微软雅黑" pitchFamily="34" charset="-122"/>
              <a:ea typeface="微软雅黑" pitchFamily="34" charset="-122"/>
            </a:endParaRPr>
          </a:p>
        </p:txBody>
      </p:sp>
    </p:spTree>
    <p:extLst>
      <p:ext uri="{BB962C8B-B14F-4D97-AF65-F5344CB8AC3E}">
        <p14:creationId xmlns:p14="http://schemas.microsoft.com/office/powerpoint/2010/main" val="185462550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目录</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2017" y="1660397"/>
            <a:ext cx="1034704" cy="11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5536" y="1627495"/>
            <a:ext cx="1363984" cy="100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364854" y="1676301"/>
            <a:ext cx="1363983" cy="100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334171" y="1695945"/>
            <a:ext cx="1052513"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95536" y="3116616"/>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开发调试</a:t>
            </a:r>
            <a:endParaRPr lang="zh-CN" altLang="en-US" sz="1400" b="1" dirty="0">
              <a:solidFill>
                <a:schemeClr val="tx1">
                  <a:lumMod val="50000"/>
                  <a:lumOff val="50000"/>
                </a:schemeClr>
              </a:solidFill>
              <a:latin typeface="微软雅黑" pitchFamily="34" charset="-122"/>
              <a:ea typeface="微软雅黑" pitchFamily="34" charset="-122"/>
            </a:endParaRPr>
          </a:p>
        </p:txBody>
      </p:sp>
      <p:sp>
        <p:nvSpPr>
          <p:cNvPr id="13" name="TextBox 12"/>
          <p:cNvSpPr txBox="1"/>
          <p:nvPr/>
        </p:nvSpPr>
        <p:spPr>
          <a:xfrm>
            <a:off x="2439626" y="3127871"/>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容灾</a:t>
            </a:r>
            <a:endParaRPr lang="zh-CN" altLang="en-US" sz="1400" b="1" dirty="0">
              <a:solidFill>
                <a:schemeClr val="tx1">
                  <a:lumMod val="50000"/>
                  <a:lumOff val="50000"/>
                </a:schemeClr>
              </a:solidFill>
              <a:latin typeface="微软雅黑" pitchFamily="34" charset="-122"/>
              <a:ea typeface="微软雅黑" pitchFamily="34" charset="-122"/>
            </a:endParaRPr>
          </a:p>
        </p:txBody>
      </p:sp>
      <p:sp>
        <p:nvSpPr>
          <p:cNvPr id="14" name="TextBox 13"/>
          <p:cNvSpPr txBox="1"/>
          <p:nvPr/>
        </p:nvSpPr>
        <p:spPr>
          <a:xfrm>
            <a:off x="4253208" y="3116616"/>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压测</a:t>
            </a:r>
            <a:endParaRPr lang="zh-CN" altLang="en-US" sz="1400" b="1" dirty="0">
              <a:solidFill>
                <a:schemeClr val="tx1">
                  <a:lumMod val="50000"/>
                  <a:lumOff val="50000"/>
                </a:schemeClr>
              </a:solidFill>
              <a:latin typeface="微软雅黑" pitchFamily="34" charset="-122"/>
              <a:ea typeface="微软雅黑" pitchFamily="34" charset="-122"/>
            </a:endParaRPr>
          </a:p>
        </p:txBody>
      </p:sp>
      <p:sp>
        <p:nvSpPr>
          <p:cNvPr id="15" name="TextBox 14"/>
          <p:cNvSpPr txBox="1"/>
          <p:nvPr/>
        </p:nvSpPr>
        <p:spPr>
          <a:xfrm>
            <a:off x="5902150" y="3127673"/>
            <a:ext cx="1214437" cy="307975"/>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灰度</a:t>
            </a:r>
            <a:endParaRPr lang="zh-CN" altLang="en-US" sz="1400" b="1" dirty="0">
              <a:solidFill>
                <a:schemeClr val="tx1">
                  <a:lumMod val="50000"/>
                  <a:lumOff val="50000"/>
                </a:schemeClr>
              </a:solidFill>
              <a:latin typeface="微软雅黑" pitchFamily="34" charset="-122"/>
              <a:ea typeface="微软雅黑" pitchFamily="34" charset="-122"/>
            </a:endParaRPr>
          </a:p>
        </p:txBody>
      </p:sp>
      <p:pic>
        <p:nvPicPr>
          <p:cNvPr id="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7632054" y="1719256"/>
            <a:ext cx="1061294" cy="104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7555482" y="3127673"/>
            <a:ext cx="1214437"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监控告警</a:t>
            </a:r>
            <a:endParaRPr lang="zh-CN" altLang="en-US" sz="1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15245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监控告警</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24577" name="Picture 1" descr="C:\Users\richieli\Documents\Tencent Files\114135304\Image\C2C\C880D74B1CF5A5DBD2146CD3BEEAC3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166" y="1491630"/>
            <a:ext cx="6033668" cy="33992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29"/>
          <p:cNvSpPr txBox="1"/>
          <p:nvPr/>
        </p:nvSpPr>
        <p:spPr>
          <a:xfrm>
            <a:off x="1220279" y="564297"/>
            <a:ext cx="6703442" cy="662554"/>
          </a:xfrm>
          <a:prstGeom prst="rect">
            <a:avLst/>
          </a:prstGeom>
          <a:noFill/>
        </p:spPr>
        <p:txBody>
          <a:bodyPr wrap="square" rtlCol="0">
            <a:spAutoFit/>
          </a:bodyPr>
          <a:lstStyle/>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插眼</a:t>
            </a:r>
            <a:endParaRPr lang="en-US" altLang="zh-CN" sz="3600" b="1" dirty="0">
              <a:solidFill>
                <a:srgbClr val="159BFF"/>
              </a:solidFill>
              <a:latin typeface="微软雅黑" pitchFamily="34" charset="-122"/>
              <a:ea typeface="微软雅黑" pitchFamily="34" charset="-122"/>
            </a:endParaRPr>
          </a:p>
        </p:txBody>
      </p:sp>
    </p:spTree>
    <p:extLst>
      <p:ext uri="{BB962C8B-B14F-4D97-AF65-F5344CB8AC3E}">
        <p14:creationId xmlns:p14="http://schemas.microsoft.com/office/powerpoint/2010/main" val="824568255"/>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监控告警</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9" name="TextBox 29"/>
          <p:cNvSpPr txBox="1"/>
          <p:nvPr/>
        </p:nvSpPr>
        <p:spPr>
          <a:xfrm>
            <a:off x="1220279" y="564297"/>
            <a:ext cx="6703442" cy="738664"/>
          </a:xfrm>
          <a:prstGeom prst="rect">
            <a:avLst/>
          </a:prstGeom>
          <a:noFill/>
        </p:spPr>
        <p:txBody>
          <a:bodyPr wrap="square" rtlCol="0">
            <a:spAutoFit/>
          </a:bodyPr>
          <a:lstStyle/>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发信号</a:t>
            </a:r>
            <a:endParaRPr lang="en-US" altLang="zh-CN" sz="3600" b="1" dirty="0">
              <a:solidFill>
                <a:srgbClr val="159BFF"/>
              </a:solidFill>
              <a:latin typeface="微软雅黑" pitchFamily="34" charset="-122"/>
              <a:ea typeface="微软雅黑" pitchFamily="34" charset="-122"/>
            </a:endParaRPr>
          </a:p>
        </p:txBody>
      </p:sp>
      <p:pic>
        <p:nvPicPr>
          <p:cNvPr id="7169" name="Picture 1" descr="C:\Users\richieli\Documents\Tencent Files\114135304\Image\C2C\490D19A52D8D53A8AE44ADA52613879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696" y="1302961"/>
            <a:ext cx="6542608" cy="368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12822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监控告警</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21" name="TextBox 7"/>
          <p:cNvSpPr txBox="1">
            <a:spLocks noChangeArrowheads="1"/>
          </p:cNvSpPr>
          <p:nvPr/>
        </p:nvSpPr>
        <p:spPr bwMode="auto">
          <a:xfrm>
            <a:off x="4540498" y="685154"/>
            <a:ext cx="240776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buFont typeface="Wingdings" pitchFamily="2" charset="2"/>
              <a:buChar char="ü"/>
            </a:pPr>
            <a:r>
              <a:rPr lang="zh-CN" altLang="en-US" sz="1600" b="1" dirty="0">
                <a:solidFill>
                  <a:srgbClr val="159BFF"/>
                </a:solidFill>
                <a:latin typeface="微软雅黑" pitchFamily="34" charset="-122"/>
                <a:ea typeface="微软雅黑" pitchFamily="34" charset="-122"/>
              </a:rPr>
              <a:t> </a:t>
            </a:r>
            <a:r>
              <a:rPr lang="en-US" altLang="zh-CN" sz="1600" b="1" dirty="0" smtClean="0">
                <a:solidFill>
                  <a:srgbClr val="159BFF"/>
                </a:solidFill>
                <a:latin typeface="微软雅黑" pitchFamily="34" charset="-122"/>
                <a:ea typeface="微软雅黑" pitchFamily="34" charset="-122"/>
              </a:rPr>
              <a:t>CPU</a:t>
            </a:r>
            <a:r>
              <a:rPr lang="zh-CN" altLang="en-US" sz="1600" b="1" dirty="0" smtClean="0">
                <a:solidFill>
                  <a:srgbClr val="159BFF"/>
                </a:solidFill>
                <a:latin typeface="微软雅黑" pitchFamily="34" charset="-122"/>
                <a:ea typeface="微软雅黑" pitchFamily="34" charset="-122"/>
              </a:rPr>
              <a:t>使用率</a:t>
            </a:r>
            <a:endParaRPr lang="en-US" altLang="zh-CN" sz="1600" b="1" dirty="0" smtClean="0">
              <a:solidFill>
                <a:srgbClr val="159BFF"/>
              </a:solidFill>
              <a:latin typeface="微软雅黑" pitchFamily="34" charset="-122"/>
              <a:ea typeface="微软雅黑" pitchFamily="34" charset="-122"/>
            </a:endParaRPr>
          </a:p>
          <a:p>
            <a:pPr eaLnBrk="1" hangingPunct="1">
              <a:lnSpc>
                <a:spcPct val="150000"/>
              </a:lnSpc>
              <a:buFont typeface="Wingdings" pitchFamily="2" charset="2"/>
              <a:buChar char="ü"/>
            </a:pPr>
            <a:r>
              <a:rPr lang="en-US" altLang="zh-CN" sz="1600" b="1" dirty="0">
                <a:solidFill>
                  <a:srgbClr val="159BFF"/>
                </a:solidFill>
                <a:latin typeface="微软雅黑" pitchFamily="34" charset="-122"/>
                <a:ea typeface="微软雅黑" pitchFamily="34" charset="-122"/>
              </a:rPr>
              <a:t> </a:t>
            </a:r>
            <a:r>
              <a:rPr lang="en-US" altLang="zh-CN" sz="1600" b="1" dirty="0" smtClean="0">
                <a:solidFill>
                  <a:srgbClr val="159BFF"/>
                </a:solidFill>
                <a:latin typeface="微软雅黑" pitchFamily="34" charset="-122"/>
                <a:ea typeface="微软雅黑" pitchFamily="34" charset="-122"/>
              </a:rPr>
              <a:t>CPU</a:t>
            </a:r>
            <a:r>
              <a:rPr lang="zh-CN" altLang="en-US" sz="1600" b="1" dirty="0" smtClean="0">
                <a:solidFill>
                  <a:srgbClr val="159BFF"/>
                </a:solidFill>
                <a:latin typeface="微软雅黑" pitchFamily="34" charset="-122"/>
                <a:ea typeface="微软雅黑" pitchFamily="34" charset="-122"/>
              </a:rPr>
              <a:t>负载</a:t>
            </a:r>
            <a:endParaRPr lang="en-US" altLang="zh-CN" sz="1600" b="1" dirty="0">
              <a:solidFill>
                <a:srgbClr val="159BFF"/>
              </a:solidFill>
              <a:latin typeface="微软雅黑" pitchFamily="34" charset="-122"/>
              <a:ea typeface="微软雅黑" pitchFamily="34" charset="-122"/>
            </a:endParaRPr>
          </a:p>
          <a:p>
            <a:pPr eaLnBrk="1" hangingPunct="1">
              <a:lnSpc>
                <a:spcPct val="150000"/>
              </a:lnSpc>
              <a:buFont typeface="Wingdings" pitchFamily="2" charset="2"/>
              <a:buChar char="ü"/>
            </a:pPr>
            <a:r>
              <a:rPr lang="zh-CN" altLang="en-US" sz="1600" b="1" dirty="0">
                <a:solidFill>
                  <a:srgbClr val="159BFF"/>
                </a:solidFill>
                <a:latin typeface="微软雅黑" pitchFamily="34" charset="-122"/>
                <a:ea typeface="微软雅黑" pitchFamily="34" charset="-122"/>
              </a:rPr>
              <a:t> </a:t>
            </a:r>
            <a:r>
              <a:rPr lang="zh-CN" altLang="en-US" sz="1600" b="1" dirty="0" smtClean="0">
                <a:solidFill>
                  <a:srgbClr val="159BFF"/>
                </a:solidFill>
                <a:latin typeface="微软雅黑" pitchFamily="34" charset="-122"/>
                <a:ea typeface="微软雅黑" pitchFamily="34" charset="-122"/>
              </a:rPr>
              <a:t>内存占用</a:t>
            </a:r>
            <a:endParaRPr lang="zh-CN" altLang="en-US" sz="1600" b="1" dirty="0">
              <a:solidFill>
                <a:srgbClr val="159BFF"/>
              </a:solidFill>
              <a:latin typeface="微软雅黑" pitchFamily="34" charset="-122"/>
              <a:ea typeface="微软雅黑" pitchFamily="34" charset="-122"/>
            </a:endParaRPr>
          </a:p>
          <a:p>
            <a:pPr eaLnBrk="1" hangingPunct="1">
              <a:lnSpc>
                <a:spcPct val="150000"/>
              </a:lnSpc>
              <a:buFont typeface="Wingdings" pitchFamily="2" charset="2"/>
              <a:buChar char="ü"/>
            </a:pPr>
            <a:r>
              <a:rPr lang="zh-CN" altLang="en-US" sz="1600" b="1" dirty="0">
                <a:solidFill>
                  <a:srgbClr val="159BFF"/>
                </a:solidFill>
                <a:latin typeface="微软雅黑" pitchFamily="34" charset="-122"/>
                <a:ea typeface="微软雅黑" pitchFamily="34" charset="-122"/>
              </a:rPr>
              <a:t> </a:t>
            </a:r>
            <a:r>
              <a:rPr lang="zh-CN" altLang="en-US" sz="1600" b="1" dirty="0" smtClean="0">
                <a:solidFill>
                  <a:srgbClr val="159BFF"/>
                </a:solidFill>
                <a:latin typeface="微软雅黑" pitchFamily="34" charset="-122"/>
                <a:ea typeface="微软雅黑" pitchFamily="34" charset="-122"/>
              </a:rPr>
              <a:t>磁盘</a:t>
            </a:r>
            <a:r>
              <a:rPr lang="en-US" altLang="zh-CN" sz="1600" b="1" dirty="0" smtClean="0">
                <a:solidFill>
                  <a:srgbClr val="159BFF"/>
                </a:solidFill>
                <a:latin typeface="微软雅黑" pitchFamily="34" charset="-122"/>
                <a:ea typeface="微软雅黑" pitchFamily="34" charset="-122"/>
              </a:rPr>
              <a:t>IO</a:t>
            </a:r>
          </a:p>
          <a:p>
            <a:pPr eaLnBrk="1" hangingPunct="1">
              <a:lnSpc>
                <a:spcPct val="150000"/>
              </a:lnSpc>
              <a:buFont typeface="Wingdings" pitchFamily="2" charset="2"/>
              <a:buChar char="ü"/>
            </a:pPr>
            <a:r>
              <a:rPr lang="en-US" altLang="zh-CN" sz="1600" b="1" dirty="0">
                <a:solidFill>
                  <a:srgbClr val="159BFF"/>
                </a:solidFill>
                <a:latin typeface="微软雅黑" pitchFamily="34" charset="-122"/>
                <a:ea typeface="微软雅黑" pitchFamily="34" charset="-122"/>
              </a:rPr>
              <a:t> </a:t>
            </a:r>
            <a:r>
              <a:rPr lang="zh-CN" altLang="en-US" sz="1600" b="1" dirty="0" smtClean="0">
                <a:solidFill>
                  <a:srgbClr val="159BFF"/>
                </a:solidFill>
                <a:latin typeface="微软雅黑" pitchFamily="34" charset="-122"/>
                <a:ea typeface="微软雅黑" pitchFamily="34" charset="-122"/>
              </a:rPr>
              <a:t>网络</a:t>
            </a:r>
            <a:r>
              <a:rPr lang="en-US" altLang="zh-CN" sz="1600" b="1" dirty="0" smtClean="0">
                <a:solidFill>
                  <a:srgbClr val="159BFF"/>
                </a:solidFill>
                <a:latin typeface="微软雅黑" pitchFamily="34" charset="-122"/>
                <a:ea typeface="微软雅黑" pitchFamily="34" charset="-122"/>
              </a:rPr>
              <a:t>IO</a:t>
            </a:r>
          </a:p>
        </p:txBody>
      </p:sp>
      <p:grpSp>
        <p:nvGrpSpPr>
          <p:cNvPr id="22" name="组合 13"/>
          <p:cNvGrpSpPr>
            <a:grpSpLocks/>
          </p:cNvGrpSpPr>
          <p:nvPr/>
        </p:nvGrpSpPr>
        <p:grpSpPr bwMode="auto">
          <a:xfrm>
            <a:off x="2408485" y="835792"/>
            <a:ext cx="1785938" cy="919162"/>
            <a:chOff x="1828775" y="2491574"/>
            <a:chExt cx="1785951" cy="919161"/>
          </a:xfrm>
        </p:grpSpPr>
        <p:cxnSp>
          <p:nvCxnSpPr>
            <p:cNvPr id="23" name="直接连接符 22"/>
            <p:cNvCxnSpPr/>
            <p:nvPr/>
          </p:nvCxnSpPr>
          <p:spPr>
            <a:xfrm rot="5400000">
              <a:off x="3154351" y="2950361"/>
              <a:ext cx="919161"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6"/>
            <p:cNvSpPr txBox="1">
              <a:spLocks noChangeArrowheads="1"/>
            </p:cNvSpPr>
            <p:nvPr/>
          </p:nvSpPr>
          <p:spPr bwMode="auto">
            <a:xfrm>
              <a:off x="1828775" y="2491575"/>
              <a:ext cx="15001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lang="zh-CN" altLang="en-US" sz="2000" b="1" dirty="0">
                  <a:solidFill>
                    <a:schemeClr val="tx1">
                      <a:lumMod val="50000"/>
                      <a:lumOff val="50000"/>
                    </a:schemeClr>
                  </a:solidFill>
                  <a:latin typeface="微软雅黑" pitchFamily="34" charset="-122"/>
                  <a:ea typeface="微软雅黑" pitchFamily="34" charset="-122"/>
                </a:rPr>
                <a:t>服务器性能</a:t>
              </a:r>
            </a:p>
          </p:txBody>
        </p:sp>
      </p:grpSp>
      <p:sp>
        <p:nvSpPr>
          <p:cNvPr id="25" name="TextBox 7"/>
          <p:cNvSpPr txBox="1">
            <a:spLocks noChangeArrowheads="1"/>
          </p:cNvSpPr>
          <p:nvPr/>
        </p:nvSpPr>
        <p:spPr bwMode="auto">
          <a:xfrm>
            <a:off x="4540498" y="2711698"/>
            <a:ext cx="253603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buFont typeface="Wingdings" pitchFamily="2" charset="2"/>
              <a:buChar char="ü"/>
            </a:pPr>
            <a:r>
              <a:rPr lang="zh-CN" altLang="en-US" sz="1600" b="1" dirty="0">
                <a:solidFill>
                  <a:srgbClr val="159BFF"/>
                </a:solidFill>
                <a:latin typeface="微软雅黑" pitchFamily="34" charset="-122"/>
                <a:ea typeface="微软雅黑" pitchFamily="34" charset="-122"/>
              </a:rPr>
              <a:t> </a:t>
            </a:r>
            <a:r>
              <a:rPr lang="zh-CN" altLang="en-US" sz="1600" b="1" dirty="0" smtClean="0">
                <a:solidFill>
                  <a:srgbClr val="159BFF"/>
                </a:solidFill>
                <a:latin typeface="微软雅黑" pitchFamily="34" charset="-122"/>
                <a:ea typeface="微软雅黑" pitchFamily="34" charset="-122"/>
              </a:rPr>
              <a:t>脚本错误</a:t>
            </a:r>
            <a:endParaRPr lang="en-US" altLang="zh-CN" sz="1600" b="1" dirty="0" smtClean="0">
              <a:solidFill>
                <a:srgbClr val="159BFF"/>
              </a:solidFill>
              <a:latin typeface="微软雅黑" pitchFamily="34" charset="-122"/>
              <a:ea typeface="微软雅黑" pitchFamily="34" charset="-122"/>
            </a:endParaRPr>
          </a:p>
          <a:p>
            <a:pPr eaLnBrk="1" hangingPunct="1">
              <a:lnSpc>
                <a:spcPct val="150000"/>
              </a:lnSpc>
              <a:buFont typeface="Wingdings" pitchFamily="2" charset="2"/>
              <a:buChar char="ü"/>
            </a:pPr>
            <a:r>
              <a:rPr lang="en-US" altLang="zh-CN" sz="1600" b="1" dirty="0">
                <a:solidFill>
                  <a:srgbClr val="159BFF"/>
                </a:solidFill>
                <a:latin typeface="微软雅黑" pitchFamily="34" charset="-122"/>
                <a:ea typeface="微软雅黑" pitchFamily="34" charset="-122"/>
              </a:rPr>
              <a:t> </a:t>
            </a:r>
            <a:r>
              <a:rPr lang="zh-CN" altLang="en-US" sz="1600" b="1" dirty="0" smtClean="0">
                <a:solidFill>
                  <a:srgbClr val="159BFF"/>
                </a:solidFill>
                <a:latin typeface="微软雅黑" pitchFamily="34" charset="-122"/>
                <a:ea typeface="微软雅黑" pitchFamily="34" charset="-122"/>
              </a:rPr>
              <a:t>测速</a:t>
            </a:r>
            <a:endParaRPr lang="en-US" altLang="zh-CN" sz="1600" b="1" dirty="0" smtClean="0">
              <a:solidFill>
                <a:srgbClr val="159BFF"/>
              </a:solidFill>
              <a:latin typeface="微软雅黑" pitchFamily="34" charset="-122"/>
              <a:ea typeface="微软雅黑" pitchFamily="34" charset="-122"/>
            </a:endParaRPr>
          </a:p>
          <a:p>
            <a:pPr eaLnBrk="1" hangingPunct="1">
              <a:lnSpc>
                <a:spcPct val="150000"/>
              </a:lnSpc>
              <a:buFont typeface="Wingdings" pitchFamily="2" charset="2"/>
              <a:buChar char="ü"/>
            </a:pPr>
            <a:r>
              <a:rPr lang="en-US" altLang="zh-CN" sz="1600" b="1" dirty="0">
                <a:solidFill>
                  <a:srgbClr val="159BFF"/>
                </a:solidFill>
                <a:latin typeface="微软雅黑" pitchFamily="34" charset="-122"/>
                <a:ea typeface="微软雅黑" pitchFamily="34" charset="-122"/>
              </a:rPr>
              <a:t> </a:t>
            </a:r>
            <a:r>
              <a:rPr lang="en-US" altLang="zh-CN" sz="1600" b="1" dirty="0" smtClean="0">
                <a:solidFill>
                  <a:srgbClr val="159BFF"/>
                </a:solidFill>
                <a:latin typeface="微软雅黑" pitchFamily="34" charset="-122"/>
                <a:ea typeface="微软雅黑" pitchFamily="34" charset="-122"/>
              </a:rPr>
              <a:t>PV/UV</a:t>
            </a:r>
          </a:p>
          <a:p>
            <a:pPr eaLnBrk="1" hangingPunct="1">
              <a:lnSpc>
                <a:spcPct val="150000"/>
              </a:lnSpc>
              <a:buFont typeface="Wingdings" pitchFamily="2" charset="2"/>
              <a:buChar char="ü"/>
            </a:pPr>
            <a:r>
              <a:rPr lang="en-US" altLang="zh-CN" sz="1600" b="1" dirty="0">
                <a:solidFill>
                  <a:srgbClr val="159BFF"/>
                </a:solidFill>
                <a:latin typeface="微软雅黑" pitchFamily="34" charset="-122"/>
                <a:ea typeface="微软雅黑" pitchFamily="34" charset="-122"/>
              </a:rPr>
              <a:t> </a:t>
            </a:r>
            <a:r>
              <a:rPr lang="zh-CN" altLang="en-US" sz="1600" b="1" dirty="0" smtClean="0">
                <a:solidFill>
                  <a:srgbClr val="159BFF"/>
                </a:solidFill>
                <a:latin typeface="微软雅黑" pitchFamily="34" charset="-122"/>
                <a:ea typeface="微软雅黑" pitchFamily="34" charset="-122"/>
              </a:rPr>
              <a:t>直出服务质量</a:t>
            </a:r>
            <a:endParaRPr lang="en-US" altLang="zh-CN" sz="1600" b="1" dirty="0" smtClean="0">
              <a:solidFill>
                <a:srgbClr val="159BFF"/>
              </a:solidFill>
              <a:latin typeface="微软雅黑" pitchFamily="34" charset="-122"/>
              <a:ea typeface="微软雅黑" pitchFamily="34" charset="-122"/>
            </a:endParaRPr>
          </a:p>
          <a:p>
            <a:pPr eaLnBrk="1" hangingPunct="1">
              <a:lnSpc>
                <a:spcPct val="150000"/>
              </a:lnSpc>
              <a:buFont typeface="Wingdings" pitchFamily="2" charset="2"/>
              <a:buChar char="ü"/>
            </a:pPr>
            <a:r>
              <a:rPr lang="en-US" altLang="zh-CN" sz="1600" b="1" dirty="0">
                <a:solidFill>
                  <a:srgbClr val="159BFF"/>
                </a:solidFill>
                <a:latin typeface="微软雅黑" pitchFamily="34" charset="-122"/>
                <a:ea typeface="微软雅黑" pitchFamily="34" charset="-122"/>
              </a:rPr>
              <a:t> </a:t>
            </a:r>
            <a:r>
              <a:rPr lang="zh-CN" altLang="en-US" sz="1600" b="1" dirty="0" smtClean="0">
                <a:solidFill>
                  <a:srgbClr val="159BFF"/>
                </a:solidFill>
                <a:latin typeface="微软雅黑" pitchFamily="34" charset="-122"/>
                <a:ea typeface="微软雅黑" pitchFamily="34" charset="-122"/>
              </a:rPr>
              <a:t>后台接口质量</a:t>
            </a:r>
            <a:endParaRPr lang="en-US" altLang="zh-CN" sz="1600" b="1" dirty="0" smtClean="0">
              <a:solidFill>
                <a:srgbClr val="159BFF"/>
              </a:solidFill>
              <a:latin typeface="微软雅黑" pitchFamily="34" charset="-122"/>
              <a:ea typeface="微软雅黑" pitchFamily="34" charset="-122"/>
            </a:endParaRPr>
          </a:p>
          <a:p>
            <a:pPr eaLnBrk="1" hangingPunct="1">
              <a:lnSpc>
                <a:spcPct val="150000"/>
              </a:lnSpc>
              <a:buFont typeface="Wingdings" pitchFamily="2" charset="2"/>
              <a:buChar char="ü"/>
            </a:pPr>
            <a:r>
              <a:rPr lang="en-US" altLang="zh-CN" sz="1600" b="1" dirty="0">
                <a:solidFill>
                  <a:srgbClr val="159BFF"/>
                </a:solidFill>
                <a:latin typeface="微软雅黑" pitchFamily="34" charset="-122"/>
                <a:ea typeface="微软雅黑" pitchFamily="34" charset="-122"/>
              </a:rPr>
              <a:t> </a:t>
            </a:r>
            <a:r>
              <a:rPr lang="zh-CN" altLang="en-US" sz="1600" b="1" dirty="0" smtClean="0">
                <a:solidFill>
                  <a:srgbClr val="159BFF"/>
                </a:solidFill>
                <a:latin typeface="微软雅黑" pitchFamily="34" charset="-122"/>
                <a:ea typeface="微软雅黑" pitchFamily="34" charset="-122"/>
              </a:rPr>
              <a:t>染色日志</a:t>
            </a:r>
            <a:endParaRPr lang="en-US" altLang="zh-CN" sz="1600" b="1" dirty="0">
              <a:solidFill>
                <a:srgbClr val="159BFF"/>
              </a:solidFill>
              <a:latin typeface="微软雅黑" pitchFamily="34" charset="-122"/>
              <a:ea typeface="微软雅黑" pitchFamily="34" charset="-122"/>
            </a:endParaRPr>
          </a:p>
        </p:txBody>
      </p:sp>
      <p:grpSp>
        <p:nvGrpSpPr>
          <p:cNvPr id="26" name="组合 13"/>
          <p:cNvGrpSpPr>
            <a:grpSpLocks/>
          </p:cNvGrpSpPr>
          <p:nvPr/>
        </p:nvGrpSpPr>
        <p:grpSpPr bwMode="auto">
          <a:xfrm>
            <a:off x="2408485" y="2862336"/>
            <a:ext cx="1785938" cy="919162"/>
            <a:chOff x="1828775" y="2491574"/>
            <a:chExt cx="1785951" cy="919161"/>
          </a:xfrm>
        </p:grpSpPr>
        <p:cxnSp>
          <p:nvCxnSpPr>
            <p:cNvPr id="27" name="直接连接符 26"/>
            <p:cNvCxnSpPr/>
            <p:nvPr/>
          </p:nvCxnSpPr>
          <p:spPr>
            <a:xfrm rot="5400000">
              <a:off x="3154351" y="2950361"/>
              <a:ext cx="919161"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6"/>
            <p:cNvSpPr txBox="1">
              <a:spLocks noChangeArrowheads="1"/>
            </p:cNvSpPr>
            <p:nvPr/>
          </p:nvSpPr>
          <p:spPr bwMode="auto">
            <a:xfrm>
              <a:off x="1828775" y="2491575"/>
              <a:ext cx="15001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lang="zh-CN" altLang="en-US" sz="2000" b="1" dirty="0" smtClean="0">
                  <a:solidFill>
                    <a:schemeClr val="tx1">
                      <a:lumMod val="50000"/>
                      <a:lumOff val="50000"/>
                    </a:schemeClr>
                  </a:solidFill>
                  <a:latin typeface="微软雅黑" pitchFamily="34" charset="-122"/>
                  <a:ea typeface="微软雅黑" pitchFamily="34" charset="-122"/>
                </a:rPr>
                <a:t>运行时数据</a:t>
              </a:r>
              <a:endParaRPr lang="zh-CN" altLang="en-US" sz="2000" b="1" dirty="0">
                <a:solidFill>
                  <a:schemeClr val="tx1">
                    <a:lumMod val="50000"/>
                    <a:lumOff val="50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741640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高可用性</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总结</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2017" y="1660397"/>
            <a:ext cx="1034704" cy="11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5536" y="1627495"/>
            <a:ext cx="1363984" cy="100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364854" y="1676301"/>
            <a:ext cx="1363983" cy="100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334171" y="1695945"/>
            <a:ext cx="1052513"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95536" y="3116616"/>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开发调试</a:t>
            </a:r>
            <a:endParaRPr lang="zh-CN" altLang="en-US" sz="1400" b="1" dirty="0">
              <a:solidFill>
                <a:schemeClr val="tx1">
                  <a:lumMod val="50000"/>
                  <a:lumOff val="50000"/>
                </a:schemeClr>
              </a:solidFill>
              <a:latin typeface="微软雅黑" pitchFamily="34" charset="-122"/>
              <a:ea typeface="微软雅黑" pitchFamily="34" charset="-122"/>
            </a:endParaRPr>
          </a:p>
        </p:txBody>
      </p:sp>
      <p:sp>
        <p:nvSpPr>
          <p:cNvPr id="13" name="TextBox 12"/>
          <p:cNvSpPr txBox="1"/>
          <p:nvPr/>
        </p:nvSpPr>
        <p:spPr>
          <a:xfrm>
            <a:off x="2439626" y="3127871"/>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容灾</a:t>
            </a:r>
            <a:endParaRPr lang="zh-CN" altLang="en-US" sz="1400" b="1" dirty="0">
              <a:solidFill>
                <a:schemeClr val="tx1">
                  <a:lumMod val="50000"/>
                  <a:lumOff val="50000"/>
                </a:schemeClr>
              </a:solidFill>
              <a:latin typeface="微软雅黑" pitchFamily="34" charset="-122"/>
              <a:ea typeface="微软雅黑" pitchFamily="34" charset="-122"/>
            </a:endParaRPr>
          </a:p>
        </p:txBody>
      </p:sp>
      <p:sp>
        <p:nvSpPr>
          <p:cNvPr id="14" name="TextBox 13"/>
          <p:cNvSpPr txBox="1"/>
          <p:nvPr/>
        </p:nvSpPr>
        <p:spPr>
          <a:xfrm>
            <a:off x="4253208" y="3116616"/>
            <a:ext cx="1214438"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压测</a:t>
            </a:r>
            <a:endParaRPr lang="zh-CN" altLang="en-US" sz="1400" b="1" dirty="0">
              <a:solidFill>
                <a:schemeClr val="tx1">
                  <a:lumMod val="50000"/>
                  <a:lumOff val="50000"/>
                </a:schemeClr>
              </a:solidFill>
              <a:latin typeface="微软雅黑" pitchFamily="34" charset="-122"/>
              <a:ea typeface="微软雅黑" pitchFamily="34" charset="-122"/>
            </a:endParaRPr>
          </a:p>
        </p:txBody>
      </p:sp>
      <p:sp>
        <p:nvSpPr>
          <p:cNvPr id="15" name="TextBox 14"/>
          <p:cNvSpPr txBox="1"/>
          <p:nvPr/>
        </p:nvSpPr>
        <p:spPr>
          <a:xfrm>
            <a:off x="5902150" y="3127673"/>
            <a:ext cx="1214437" cy="307975"/>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灰度</a:t>
            </a:r>
            <a:endParaRPr lang="zh-CN" altLang="en-US" sz="1400" b="1" dirty="0">
              <a:solidFill>
                <a:schemeClr val="tx1">
                  <a:lumMod val="50000"/>
                  <a:lumOff val="50000"/>
                </a:schemeClr>
              </a:solidFill>
              <a:latin typeface="微软雅黑" pitchFamily="34" charset="-122"/>
              <a:ea typeface="微软雅黑" pitchFamily="34" charset="-122"/>
            </a:endParaRPr>
          </a:p>
        </p:txBody>
      </p:sp>
      <p:pic>
        <p:nvPicPr>
          <p:cNvPr id="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7632054" y="1719256"/>
            <a:ext cx="1061294" cy="104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7555482" y="3127673"/>
            <a:ext cx="1214437" cy="307777"/>
          </a:xfrm>
          <a:prstGeom prst="rect">
            <a:avLst/>
          </a:prstGeom>
          <a:noFill/>
        </p:spPr>
        <p:txBody>
          <a:bodyPr>
            <a:spAutoFit/>
          </a:bodyPr>
          <a:lstStyle/>
          <a:p>
            <a:pPr algn="ctr" fontAlgn="auto">
              <a:spcBef>
                <a:spcPts val="0"/>
              </a:spcBef>
              <a:spcAft>
                <a:spcPts val="0"/>
              </a:spcAft>
              <a:defRPr/>
            </a:pPr>
            <a:r>
              <a:rPr lang="zh-CN" altLang="en-US" sz="1400" b="1" dirty="0" smtClean="0">
                <a:solidFill>
                  <a:schemeClr val="tx1">
                    <a:lumMod val="50000"/>
                    <a:lumOff val="50000"/>
                  </a:schemeClr>
                </a:solidFill>
                <a:latin typeface="微软雅黑" pitchFamily="34" charset="-122"/>
                <a:ea typeface="微软雅黑" pitchFamily="34" charset="-122"/>
              </a:rPr>
              <a:t>监控告警</a:t>
            </a:r>
            <a:endParaRPr lang="zh-CN" altLang="en-US" sz="1400" b="1" dirty="0">
              <a:solidFill>
                <a:schemeClr val="tx1">
                  <a:lumMod val="50000"/>
                  <a:lumOff val="50000"/>
                </a:schemeClr>
              </a:solidFill>
              <a:latin typeface="微软雅黑" pitchFamily="34" charset="-122"/>
              <a:ea typeface="微软雅黑" pitchFamily="34" charset="-122"/>
            </a:endParaRPr>
          </a:p>
        </p:txBody>
      </p:sp>
      <p:sp>
        <p:nvSpPr>
          <p:cNvPr id="16" name="TextBox 15"/>
          <p:cNvSpPr txBox="1"/>
          <p:nvPr/>
        </p:nvSpPr>
        <p:spPr>
          <a:xfrm>
            <a:off x="545082" y="3513056"/>
            <a:ext cx="1650654" cy="276999"/>
          </a:xfrm>
          <a:prstGeom prst="rect">
            <a:avLst/>
          </a:prstGeom>
          <a:noFill/>
        </p:spPr>
        <p:txBody>
          <a:bodyPr wrap="square">
            <a:spAutoFit/>
          </a:bodyPr>
          <a:lstStyle/>
          <a:p>
            <a:pPr fontAlgn="auto">
              <a:spcBef>
                <a:spcPts val="0"/>
              </a:spcBef>
              <a:spcAft>
                <a:spcPts val="0"/>
              </a:spcAft>
              <a:defRPr/>
            </a:pPr>
            <a:r>
              <a:rPr lang="zh-CN" altLang="en-US" sz="1200" b="1" dirty="0" smtClean="0">
                <a:solidFill>
                  <a:schemeClr val="tx1">
                    <a:lumMod val="50000"/>
                    <a:lumOff val="50000"/>
                  </a:schemeClr>
                </a:solidFill>
                <a:latin typeface="+mn-ea"/>
              </a:rPr>
              <a:t>框架机本地开发调试</a:t>
            </a:r>
            <a:endParaRPr lang="zh-CN" altLang="en-US" sz="1200" b="1" dirty="0">
              <a:solidFill>
                <a:schemeClr val="tx1">
                  <a:lumMod val="50000"/>
                  <a:lumOff val="50000"/>
                </a:schemeClr>
              </a:solidFill>
              <a:latin typeface="+mn-ea"/>
            </a:endParaRPr>
          </a:p>
        </p:txBody>
      </p:sp>
      <p:sp>
        <p:nvSpPr>
          <p:cNvPr id="17" name="TextBox 16"/>
          <p:cNvSpPr txBox="1"/>
          <p:nvPr/>
        </p:nvSpPr>
        <p:spPr>
          <a:xfrm>
            <a:off x="545082" y="3862306"/>
            <a:ext cx="1214438" cy="276999"/>
          </a:xfrm>
          <a:prstGeom prst="rect">
            <a:avLst/>
          </a:prstGeom>
          <a:noFill/>
        </p:spPr>
        <p:txBody>
          <a:bodyPr>
            <a:spAutoFit/>
          </a:bodyPr>
          <a:lstStyle/>
          <a:p>
            <a:pPr fontAlgn="auto">
              <a:spcBef>
                <a:spcPts val="0"/>
              </a:spcBef>
              <a:spcAft>
                <a:spcPts val="0"/>
              </a:spcAft>
              <a:defRPr/>
            </a:pPr>
            <a:r>
              <a:rPr lang="zh-CN" altLang="en-US" sz="1200" b="1" dirty="0" smtClean="0">
                <a:solidFill>
                  <a:schemeClr val="tx1">
                    <a:lumMod val="50000"/>
                    <a:lumOff val="50000"/>
                  </a:schemeClr>
                </a:solidFill>
                <a:latin typeface="+mn-ea"/>
              </a:rPr>
              <a:t>自动化测试</a:t>
            </a:r>
            <a:endParaRPr lang="zh-CN" altLang="en-US" sz="1200" b="1" dirty="0">
              <a:solidFill>
                <a:schemeClr val="tx1">
                  <a:lumMod val="50000"/>
                  <a:lumOff val="50000"/>
                </a:schemeClr>
              </a:solidFill>
              <a:latin typeface="+mn-ea"/>
            </a:endParaRPr>
          </a:p>
        </p:txBody>
      </p:sp>
      <p:sp>
        <p:nvSpPr>
          <p:cNvPr id="18" name="TextBox 17"/>
          <p:cNvSpPr txBox="1"/>
          <p:nvPr/>
        </p:nvSpPr>
        <p:spPr>
          <a:xfrm>
            <a:off x="2777330" y="3507854"/>
            <a:ext cx="1650654" cy="276999"/>
          </a:xfrm>
          <a:prstGeom prst="rect">
            <a:avLst/>
          </a:prstGeom>
          <a:noFill/>
        </p:spPr>
        <p:txBody>
          <a:bodyPr wrap="square">
            <a:spAutoFit/>
          </a:bodyPr>
          <a:lstStyle/>
          <a:p>
            <a:pPr fontAlgn="auto">
              <a:spcBef>
                <a:spcPts val="0"/>
              </a:spcBef>
              <a:spcAft>
                <a:spcPts val="0"/>
              </a:spcAft>
              <a:defRPr/>
            </a:pPr>
            <a:r>
              <a:rPr lang="zh-CN" altLang="en-US" sz="1200" b="1" dirty="0" smtClean="0">
                <a:solidFill>
                  <a:schemeClr val="tx1">
                    <a:lumMod val="50000"/>
                    <a:lumOff val="50000"/>
                  </a:schemeClr>
                </a:solidFill>
                <a:latin typeface="+mn-ea"/>
              </a:rPr>
              <a:t>框架机柔性处理</a:t>
            </a:r>
            <a:endParaRPr lang="zh-CN" altLang="en-US" sz="1200" b="1" dirty="0">
              <a:solidFill>
                <a:schemeClr val="tx1">
                  <a:lumMod val="50000"/>
                  <a:lumOff val="50000"/>
                </a:schemeClr>
              </a:solidFill>
              <a:latin typeface="+mn-ea"/>
            </a:endParaRPr>
          </a:p>
        </p:txBody>
      </p:sp>
      <p:sp>
        <p:nvSpPr>
          <p:cNvPr id="19" name="TextBox 18"/>
          <p:cNvSpPr txBox="1"/>
          <p:nvPr/>
        </p:nvSpPr>
        <p:spPr>
          <a:xfrm>
            <a:off x="2781498" y="3867894"/>
            <a:ext cx="1214438" cy="276999"/>
          </a:xfrm>
          <a:prstGeom prst="rect">
            <a:avLst/>
          </a:prstGeom>
          <a:noFill/>
        </p:spPr>
        <p:txBody>
          <a:bodyPr>
            <a:spAutoFit/>
          </a:bodyPr>
          <a:lstStyle/>
          <a:p>
            <a:pPr fontAlgn="auto">
              <a:spcBef>
                <a:spcPts val="0"/>
              </a:spcBef>
              <a:spcAft>
                <a:spcPts val="0"/>
              </a:spcAft>
              <a:defRPr/>
            </a:pPr>
            <a:r>
              <a:rPr lang="zh-CN" altLang="en-US" sz="1200" b="1" dirty="0" smtClean="0">
                <a:solidFill>
                  <a:schemeClr val="tx1">
                    <a:lumMod val="50000"/>
                    <a:lumOff val="50000"/>
                  </a:schemeClr>
                </a:solidFill>
                <a:latin typeface="+mn-ea"/>
              </a:rPr>
              <a:t>接入层容错</a:t>
            </a:r>
            <a:endParaRPr lang="zh-CN" altLang="en-US" sz="1200" b="1" dirty="0">
              <a:solidFill>
                <a:schemeClr val="tx1">
                  <a:lumMod val="50000"/>
                  <a:lumOff val="50000"/>
                </a:schemeClr>
              </a:solidFill>
              <a:latin typeface="+mn-ea"/>
            </a:endParaRPr>
          </a:p>
        </p:txBody>
      </p:sp>
      <p:sp>
        <p:nvSpPr>
          <p:cNvPr id="20" name="TextBox 19"/>
          <p:cNvSpPr txBox="1"/>
          <p:nvPr/>
        </p:nvSpPr>
        <p:spPr>
          <a:xfrm>
            <a:off x="4577530" y="3507854"/>
            <a:ext cx="1002582" cy="276999"/>
          </a:xfrm>
          <a:prstGeom prst="rect">
            <a:avLst/>
          </a:prstGeom>
          <a:noFill/>
        </p:spPr>
        <p:txBody>
          <a:bodyPr wrap="square">
            <a:spAutoFit/>
          </a:bodyPr>
          <a:lstStyle/>
          <a:p>
            <a:pPr fontAlgn="auto">
              <a:spcBef>
                <a:spcPts val="0"/>
              </a:spcBef>
              <a:spcAft>
                <a:spcPts val="0"/>
              </a:spcAft>
              <a:defRPr/>
            </a:pPr>
            <a:r>
              <a:rPr lang="zh-CN" altLang="en-US" sz="1200" b="1" dirty="0">
                <a:solidFill>
                  <a:schemeClr val="tx1">
                    <a:lumMod val="50000"/>
                    <a:lumOff val="50000"/>
                  </a:schemeClr>
                </a:solidFill>
                <a:latin typeface="+mn-ea"/>
              </a:rPr>
              <a:t>压测</a:t>
            </a:r>
            <a:r>
              <a:rPr lang="zh-CN" altLang="en-US" sz="1200" b="1" dirty="0" smtClean="0">
                <a:solidFill>
                  <a:schemeClr val="tx1">
                    <a:lumMod val="50000"/>
                    <a:lumOff val="50000"/>
                  </a:schemeClr>
                </a:solidFill>
                <a:latin typeface="+mn-ea"/>
              </a:rPr>
              <a:t>目的</a:t>
            </a:r>
            <a:endParaRPr lang="zh-CN" altLang="en-US" sz="1200" b="1" dirty="0">
              <a:solidFill>
                <a:schemeClr val="tx1">
                  <a:lumMod val="50000"/>
                  <a:lumOff val="50000"/>
                </a:schemeClr>
              </a:solidFill>
              <a:latin typeface="+mn-ea"/>
            </a:endParaRPr>
          </a:p>
        </p:txBody>
      </p:sp>
      <p:sp>
        <p:nvSpPr>
          <p:cNvPr id="22" name="TextBox 21"/>
          <p:cNvSpPr txBox="1"/>
          <p:nvPr/>
        </p:nvSpPr>
        <p:spPr>
          <a:xfrm>
            <a:off x="4581698" y="3867894"/>
            <a:ext cx="1214438" cy="276999"/>
          </a:xfrm>
          <a:prstGeom prst="rect">
            <a:avLst/>
          </a:prstGeom>
          <a:noFill/>
        </p:spPr>
        <p:txBody>
          <a:bodyPr>
            <a:spAutoFit/>
          </a:bodyPr>
          <a:lstStyle/>
          <a:p>
            <a:pPr fontAlgn="auto">
              <a:spcBef>
                <a:spcPts val="0"/>
              </a:spcBef>
              <a:spcAft>
                <a:spcPts val="0"/>
              </a:spcAft>
              <a:defRPr/>
            </a:pPr>
            <a:r>
              <a:rPr lang="zh-CN" altLang="en-US" sz="1200" b="1" dirty="0" smtClean="0">
                <a:solidFill>
                  <a:schemeClr val="tx1">
                    <a:lumMod val="50000"/>
                    <a:lumOff val="50000"/>
                  </a:schemeClr>
                </a:solidFill>
                <a:latin typeface="+mn-ea"/>
              </a:rPr>
              <a:t>压测方式</a:t>
            </a:r>
            <a:endParaRPr lang="zh-CN" altLang="en-US" sz="1200" b="1" dirty="0">
              <a:solidFill>
                <a:schemeClr val="tx1">
                  <a:lumMod val="50000"/>
                  <a:lumOff val="50000"/>
                </a:schemeClr>
              </a:solidFill>
              <a:latin typeface="+mn-ea"/>
            </a:endParaRPr>
          </a:p>
        </p:txBody>
      </p:sp>
      <p:sp>
        <p:nvSpPr>
          <p:cNvPr id="23" name="TextBox 22"/>
          <p:cNvSpPr txBox="1"/>
          <p:nvPr/>
        </p:nvSpPr>
        <p:spPr>
          <a:xfrm>
            <a:off x="6233714" y="3507854"/>
            <a:ext cx="1218606" cy="276999"/>
          </a:xfrm>
          <a:prstGeom prst="rect">
            <a:avLst/>
          </a:prstGeom>
          <a:noFill/>
        </p:spPr>
        <p:txBody>
          <a:bodyPr wrap="square">
            <a:spAutoFit/>
          </a:bodyPr>
          <a:lstStyle/>
          <a:p>
            <a:pPr fontAlgn="auto">
              <a:spcBef>
                <a:spcPts val="0"/>
              </a:spcBef>
              <a:spcAft>
                <a:spcPts val="0"/>
              </a:spcAft>
              <a:defRPr/>
            </a:pPr>
            <a:r>
              <a:rPr lang="zh-CN" altLang="en-US" sz="1200" b="1" dirty="0" smtClean="0">
                <a:solidFill>
                  <a:schemeClr val="tx1">
                    <a:lumMod val="50000"/>
                    <a:lumOff val="50000"/>
                  </a:schemeClr>
                </a:solidFill>
                <a:latin typeface="+mn-ea"/>
              </a:rPr>
              <a:t>平滑过渡方式</a:t>
            </a:r>
            <a:endParaRPr lang="zh-CN" altLang="en-US" sz="1200" b="1" dirty="0">
              <a:solidFill>
                <a:schemeClr val="tx1">
                  <a:lumMod val="50000"/>
                  <a:lumOff val="50000"/>
                </a:schemeClr>
              </a:solidFill>
              <a:latin typeface="+mn-ea"/>
            </a:endParaRPr>
          </a:p>
        </p:txBody>
      </p:sp>
      <p:sp>
        <p:nvSpPr>
          <p:cNvPr id="24" name="TextBox 23"/>
          <p:cNvSpPr txBox="1"/>
          <p:nvPr/>
        </p:nvSpPr>
        <p:spPr>
          <a:xfrm>
            <a:off x="7745882" y="3507854"/>
            <a:ext cx="1002582" cy="276999"/>
          </a:xfrm>
          <a:prstGeom prst="rect">
            <a:avLst/>
          </a:prstGeom>
          <a:noFill/>
        </p:spPr>
        <p:txBody>
          <a:bodyPr wrap="square">
            <a:spAutoFit/>
          </a:bodyPr>
          <a:lstStyle/>
          <a:p>
            <a:pPr fontAlgn="auto">
              <a:spcBef>
                <a:spcPts val="0"/>
              </a:spcBef>
              <a:spcAft>
                <a:spcPts val="0"/>
              </a:spcAft>
              <a:defRPr/>
            </a:pPr>
            <a:r>
              <a:rPr lang="zh-CN" altLang="en-US" sz="1200" b="1" dirty="0">
                <a:solidFill>
                  <a:schemeClr val="tx1">
                    <a:lumMod val="50000"/>
                    <a:lumOff val="50000"/>
                  </a:schemeClr>
                </a:solidFill>
                <a:latin typeface="+mn-ea"/>
              </a:rPr>
              <a:t>关键</a:t>
            </a:r>
            <a:r>
              <a:rPr lang="zh-CN" altLang="en-US" sz="1200" b="1" dirty="0" smtClean="0">
                <a:solidFill>
                  <a:schemeClr val="tx1">
                    <a:lumMod val="50000"/>
                    <a:lumOff val="50000"/>
                  </a:schemeClr>
                </a:solidFill>
                <a:latin typeface="+mn-ea"/>
              </a:rPr>
              <a:t>监控点</a:t>
            </a:r>
            <a:endParaRPr lang="zh-CN" altLang="en-US" sz="1200" b="1" dirty="0">
              <a:solidFill>
                <a:schemeClr val="tx1">
                  <a:lumMod val="50000"/>
                  <a:lumOff val="50000"/>
                </a:schemeClr>
              </a:solidFill>
              <a:latin typeface="+mn-ea"/>
            </a:endParaRPr>
          </a:p>
        </p:txBody>
      </p:sp>
      <p:sp>
        <p:nvSpPr>
          <p:cNvPr id="25" name="TextBox 24"/>
          <p:cNvSpPr txBox="1"/>
          <p:nvPr/>
        </p:nvSpPr>
        <p:spPr>
          <a:xfrm>
            <a:off x="6233714" y="3867894"/>
            <a:ext cx="1218606" cy="276999"/>
          </a:xfrm>
          <a:prstGeom prst="rect">
            <a:avLst/>
          </a:prstGeom>
          <a:noFill/>
        </p:spPr>
        <p:txBody>
          <a:bodyPr wrap="square">
            <a:spAutoFit/>
          </a:bodyPr>
          <a:lstStyle/>
          <a:p>
            <a:pPr fontAlgn="auto">
              <a:spcBef>
                <a:spcPts val="0"/>
              </a:spcBef>
              <a:spcAft>
                <a:spcPts val="0"/>
              </a:spcAft>
              <a:defRPr/>
            </a:pPr>
            <a:r>
              <a:rPr lang="zh-CN" altLang="en-US" sz="1200" b="1" dirty="0" smtClean="0">
                <a:solidFill>
                  <a:schemeClr val="tx1">
                    <a:lumMod val="50000"/>
                    <a:lumOff val="50000"/>
                  </a:schemeClr>
                </a:solidFill>
                <a:latin typeface="+mn-ea"/>
              </a:rPr>
              <a:t>灰度方式</a:t>
            </a:r>
            <a:endParaRPr lang="zh-CN" altLang="en-US" sz="1200" b="1" dirty="0">
              <a:solidFill>
                <a:schemeClr val="tx1">
                  <a:lumMod val="50000"/>
                  <a:lumOff val="50000"/>
                </a:schemeClr>
              </a:solidFill>
              <a:latin typeface="+mn-ea"/>
            </a:endParaRPr>
          </a:p>
        </p:txBody>
      </p:sp>
    </p:spTree>
    <p:extLst>
      <p:ext uri="{BB962C8B-B14F-4D97-AF65-F5344CB8AC3E}">
        <p14:creationId xmlns:p14="http://schemas.microsoft.com/office/powerpoint/2010/main" val="2071447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50"/>
                                        <p:tgtEl>
                                          <p:spTgt spid="18"/>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25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50"/>
                                        <p:tgtEl>
                                          <p:spTgt spid="20"/>
                                        </p:tgtEl>
                                      </p:cBhvr>
                                    </p:animEffect>
                                  </p:childTnLst>
                                </p:cTn>
                              </p:par>
                            </p:childTnLst>
                          </p:cTn>
                        </p:par>
                        <p:par>
                          <p:cTn id="26" fill="hold">
                            <p:stCondLst>
                              <p:cond delay="25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25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50"/>
                                        <p:tgtEl>
                                          <p:spTgt spid="23"/>
                                        </p:tgtEl>
                                      </p:cBhvr>
                                    </p:animEffect>
                                  </p:childTnLst>
                                </p:cTn>
                              </p:par>
                            </p:childTnLst>
                          </p:cTn>
                        </p:par>
                        <p:par>
                          <p:cTn id="35" fill="hold">
                            <p:stCondLst>
                              <p:cond delay="25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25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2" grpId="0"/>
      <p:bldP spid="23" grpId="0"/>
      <p:bldP spid="24" grpId="0"/>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最后</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成效</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icture 3" descr="C:\Users\DELL\Desktop\DSCpath\Data\phon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089" r="25089"/>
          <a:stretch/>
        </p:blipFill>
        <p:spPr bwMode="auto">
          <a:xfrm>
            <a:off x="645999" y="771550"/>
            <a:ext cx="2125801" cy="41460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007" y="1226728"/>
            <a:ext cx="1959068" cy="314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718007" y="1226927"/>
            <a:ext cx="1959133" cy="314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algn="ctr"/>
            <a:endParaRPr lang="zh-CN" altLang="en-US"/>
          </a:p>
        </p:txBody>
      </p:sp>
      <p:pic>
        <p:nvPicPr>
          <p:cNvPr id="20" name="Picture 1" descr="C:\Users\richieli\Documents\Tencent Files\114135304\Image\C2C\0FA7B2D511F8B1730E3239AA500759D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007" y="1226928"/>
            <a:ext cx="1959133" cy="314502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31"/>
          <p:cNvGrpSpPr/>
          <p:nvPr/>
        </p:nvGrpSpPr>
        <p:grpSpPr>
          <a:xfrm>
            <a:off x="2117327" y="1779662"/>
            <a:ext cx="429773" cy="429774"/>
            <a:chOff x="8401071" y="1920071"/>
            <a:chExt cx="531500" cy="531500"/>
          </a:xfrm>
        </p:grpSpPr>
        <p:sp>
          <p:nvSpPr>
            <p:cNvPr id="22" name="同心圆 21"/>
            <p:cNvSpPr/>
            <p:nvPr/>
          </p:nvSpPr>
          <p:spPr>
            <a:xfrm>
              <a:off x="8523945" y="2042945"/>
              <a:ext cx="285752" cy="285752"/>
            </a:xfrm>
            <a:prstGeom prst="donut">
              <a:avLst>
                <a:gd name="adj" fmla="val 11667"/>
              </a:avLst>
            </a:prstGeom>
            <a:solidFill>
              <a:srgbClr val="FF0000"/>
            </a:solidFill>
            <a:ln w="25400" cap="flat" cmpd="sng" algn="ctr">
              <a:noFill/>
              <a:prstDash val="solid"/>
            </a:ln>
            <a:effectLst/>
          </p:spPr>
          <p:txBody>
            <a:bodyPr rtlCol="0" anchor="ctr"/>
            <a:lstStyle/>
            <a:p>
              <a:pPr algn="ctr"/>
              <a:endParaRPr lang="zh-CN" altLang="en-US" kern="0">
                <a:solidFill>
                  <a:sysClr val="windowText" lastClr="000000"/>
                </a:solidFill>
              </a:endParaRPr>
            </a:p>
          </p:txBody>
        </p:sp>
        <p:sp>
          <p:nvSpPr>
            <p:cNvPr id="23" name="同心圆 22"/>
            <p:cNvSpPr/>
            <p:nvPr/>
          </p:nvSpPr>
          <p:spPr>
            <a:xfrm>
              <a:off x="8401071" y="1920071"/>
              <a:ext cx="531500" cy="531500"/>
            </a:xfrm>
            <a:prstGeom prst="donut">
              <a:avLst>
                <a:gd name="adj" fmla="val 11667"/>
              </a:avLst>
            </a:prstGeom>
            <a:solidFill>
              <a:srgbClr val="FF0000"/>
            </a:solidFill>
            <a:ln w="25400" cap="flat" cmpd="sng" algn="ctr">
              <a:noFill/>
              <a:prstDash val="solid"/>
            </a:ln>
            <a:effectLst/>
          </p:spPr>
          <p:txBody>
            <a:bodyPr rtlCol="0" anchor="ctr"/>
            <a:lstStyle/>
            <a:p>
              <a:pPr algn="ctr"/>
              <a:endParaRPr lang="zh-CN" altLang="en-US" kern="0">
                <a:solidFill>
                  <a:sysClr val="windowText" lastClr="000000"/>
                </a:solidFill>
              </a:endParaRPr>
            </a:p>
          </p:txBody>
        </p:sp>
      </p:grpSp>
      <p:pic>
        <p:nvPicPr>
          <p:cNvPr id="24" name="Picture 2" descr="C:\Documents and Settings\milozhang\桌面\1323677367747_zcool.com.cn\1 PNG\005.png"/>
          <p:cNvPicPr>
            <a:picLocks noChangeAspect="1" noChangeArrowheads="1"/>
          </p:cNvPicPr>
          <p:nvPr/>
        </p:nvPicPr>
        <p:blipFill>
          <a:blip r:embed="rId6" cstate="print"/>
          <a:srcRect/>
          <a:stretch>
            <a:fillRect/>
          </a:stretch>
        </p:blipFill>
        <p:spPr bwMode="auto">
          <a:xfrm>
            <a:off x="2176373" y="2013112"/>
            <a:ext cx="377418" cy="510624"/>
          </a:xfrm>
          <a:prstGeom prst="rect">
            <a:avLst/>
          </a:prstGeom>
          <a:noFill/>
        </p:spPr>
      </p:pic>
      <p:pic>
        <p:nvPicPr>
          <p:cNvPr id="26" name="Picture 5" descr="E:\WORK~~~\VOC\VOC对外宣讲PPT\Data\图层 11.png"/>
          <p:cNvPicPr>
            <a:picLocks noChangeAspect="1" noChangeArrowheads="1"/>
          </p:cNvPicPr>
          <p:nvPr/>
        </p:nvPicPr>
        <p:blipFill>
          <a:blip r:embed="rId7"/>
          <a:srcRect/>
          <a:stretch>
            <a:fillRect/>
          </a:stretch>
        </p:blipFill>
        <p:spPr bwMode="auto">
          <a:xfrm>
            <a:off x="5508104" y="2588502"/>
            <a:ext cx="3409942" cy="1783448"/>
          </a:xfrm>
          <a:prstGeom prst="rect">
            <a:avLst/>
          </a:prstGeom>
          <a:noFill/>
        </p:spPr>
      </p:pic>
      <p:pic>
        <p:nvPicPr>
          <p:cNvPr id="27" name="Picture 6" descr="E:\WORK~~~\VOC\VOC对外宣讲PPT\Data\图层 111.png"/>
          <p:cNvPicPr>
            <a:picLocks noChangeAspect="1" noChangeArrowheads="1"/>
          </p:cNvPicPr>
          <p:nvPr/>
        </p:nvPicPr>
        <p:blipFill>
          <a:blip r:embed="rId8"/>
          <a:srcRect b="8906"/>
          <a:stretch>
            <a:fillRect/>
          </a:stretch>
        </p:blipFill>
        <p:spPr bwMode="auto">
          <a:xfrm>
            <a:off x="5477190" y="3398980"/>
            <a:ext cx="3654232" cy="1708779"/>
          </a:xfrm>
          <a:prstGeom prst="rect">
            <a:avLst/>
          </a:prstGeom>
          <a:noFill/>
        </p:spPr>
      </p:pic>
      <p:pic>
        <p:nvPicPr>
          <p:cNvPr id="67" name="Picture 3" descr="C:\Documents and Settings\milozhang\桌面\图片13.png"/>
          <p:cNvPicPr>
            <a:picLocks noChangeAspect="1" noChangeArrowheads="1"/>
          </p:cNvPicPr>
          <p:nvPr/>
        </p:nvPicPr>
        <p:blipFill>
          <a:blip r:embed="rId9" cstate="print"/>
          <a:srcRect l="5267" t="-121313" r="30508"/>
          <a:stretch>
            <a:fillRect/>
          </a:stretch>
        </p:blipFill>
        <p:spPr bwMode="auto">
          <a:xfrm>
            <a:off x="0" y="4988937"/>
            <a:ext cx="9144000" cy="161146"/>
          </a:xfrm>
          <a:prstGeom prst="rect">
            <a:avLst/>
          </a:prstGeom>
          <a:noFill/>
        </p:spPr>
      </p:pic>
      <p:sp>
        <p:nvSpPr>
          <p:cNvPr id="30" name="TextBox 29"/>
          <p:cNvSpPr txBox="1"/>
          <p:nvPr/>
        </p:nvSpPr>
        <p:spPr>
          <a:xfrm>
            <a:off x="3024336" y="680378"/>
            <a:ext cx="5868144" cy="523220"/>
          </a:xfrm>
          <a:prstGeom prst="rect">
            <a:avLst/>
          </a:prstGeom>
          <a:noFill/>
        </p:spPr>
        <p:txBody>
          <a:bodyPr wrap="square" rtlCol="0">
            <a:spAutoFit/>
          </a:bodyPr>
          <a:lstStyle>
            <a:defPPr>
              <a:defRPr lang="zh-CN"/>
            </a:defPPr>
            <a:lvl1pPr>
              <a:defRPr sz="2400" b="1">
                <a:latin typeface="微软雅黑" pitchFamily="34" charset="-122"/>
                <a:ea typeface="微软雅黑" pitchFamily="34" charset="-122"/>
              </a:defRPr>
            </a:lvl1pPr>
          </a:lstStyle>
          <a:p>
            <a:r>
              <a:rPr lang="zh-CN" altLang="en-US" sz="2800" dirty="0" smtClean="0">
                <a:solidFill>
                  <a:schemeClr val="bg1">
                    <a:lumMod val="50000"/>
                  </a:schemeClr>
                </a:solidFill>
              </a:rPr>
              <a:t>页面首屏测速：点击入口</a:t>
            </a:r>
            <a:r>
              <a:rPr lang="en-US" altLang="zh-CN" sz="2800" dirty="0" smtClean="0">
                <a:solidFill>
                  <a:schemeClr val="bg1">
                    <a:lumMod val="50000"/>
                  </a:schemeClr>
                </a:solidFill>
              </a:rPr>
              <a:t>—</a:t>
            </a:r>
            <a:r>
              <a:rPr lang="zh-CN" altLang="en-US" sz="2800" dirty="0" smtClean="0">
                <a:solidFill>
                  <a:schemeClr val="bg1">
                    <a:lumMod val="50000"/>
                  </a:schemeClr>
                </a:solidFill>
              </a:rPr>
              <a:t>可交互</a:t>
            </a:r>
            <a:endParaRPr lang="zh-CN" altLang="en-US" sz="2800" dirty="0">
              <a:solidFill>
                <a:schemeClr val="bg1">
                  <a:lumMod val="50000"/>
                </a:schemeClr>
              </a:solidFill>
            </a:endParaRPr>
          </a:p>
        </p:txBody>
      </p:sp>
    </p:spTree>
    <p:extLst>
      <p:ext uri="{BB962C8B-B14F-4D97-AF65-F5344CB8AC3E}">
        <p14:creationId xmlns:p14="http://schemas.microsoft.com/office/powerpoint/2010/main" val="355330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450" decel="100000" fill="hold"/>
                                        <p:tgtEl>
                                          <p:spTgt spid="27"/>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32"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strVal val="4*#ppt_w"/>
                                          </p:val>
                                        </p:tav>
                                        <p:tav tm="100000">
                                          <p:val>
                                            <p:strVal val="#ppt_w"/>
                                          </p:val>
                                        </p:tav>
                                      </p:tavLst>
                                    </p:anim>
                                    <p:anim calcmode="lin" valueType="num">
                                      <p:cBhvr>
                                        <p:cTn id="24" dur="500" fill="hold"/>
                                        <p:tgtEl>
                                          <p:spTgt spid="24"/>
                                        </p:tgtEl>
                                        <p:attrNameLst>
                                          <p:attrName>ppt_h</p:attrName>
                                        </p:attrNameLst>
                                      </p:cBhvr>
                                      <p:tavLst>
                                        <p:tav tm="0">
                                          <p:val>
                                            <p:strVal val="4*#ppt_h"/>
                                          </p:val>
                                        </p:tav>
                                        <p:tav tm="100000">
                                          <p:val>
                                            <p:strVal val="#ppt_h"/>
                                          </p:val>
                                        </p:tav>
                                      </p:tavLst>
                                    </p:anim>
                                  </p:childTnLst>
                                </p:cTn>
                              </p:par>
                            </p:childTnLst>
                          </p:cTn>
                        </p:par>
                        <p:par>
                          <p:cTn id="25" fill="hold">
                            <p:stCondLst>
                              <p:cond delay="500"/>
                            </p:stCondLst>
                            <p:childTnLst>
                              <p:par>
                                <p:cTn id="26" presetID="6" presetClass="entr" presetSubtype="32"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circle(out)">
                                      <p:cBhvr>
                                        <p:cTn id="28" dur="500"/>
                                        <p:tgtEl>
                                          <p:spTgt spid="21"/>
                                        </p:tgtEl>
                                      </p:cBhvr>
                                    </p:animEffect>
                                  </p:childTnLst>
                                </p:cTn>
                              </p:par>
                            </p:childTnLst>
                          </p:cTn>
                        </p:par>
                        <p:par>
                          <p:cTn id="29" fill="hold">
                            <p:stCondLst>
                              <p:cond delay="1000"/>
                            </p:stCondLst>
                            <p:childTnLst>
                              <p:par>
                                <p:cTn id="30" presetID="1" presetClass="exit" presetSubtype="0" fill="hold" nodeType="afterEffect">
                                  <p:stCondLst>
                                    <p:cond delay="0"/>
                                  </p:stCondLst>
                                  <p:childTnLst>
                                    <p:set>
                                      <p:cBhvr>
                                        <p:cTn id="31" dur="1" fill="hold">
                                          <p:stCondLst>
                                            <p:cond delay="0"/>
                                          </p:stCondLst>
                                        </p:cTn>
                                        <p:tgtEl>
                                          <p:spTgt spid="21"/>
                                        </p:tgtEl>
                                        <p:attrNameLst>
                                          <p:attrName>style.visibility</p:attrName>
                                        </p:attrNameLst>
                                      </p:cBhvr>
                                      <p:to>
                                        <p:strVal val="hidden"/>
                                      </p:to>
                                    </p:set>
                                  </p:childTnLst>
                                </p:cTn>
                              </p:par>
                            </p:childTnLst>
                          </p:cTn>
                        </p:par>
                        <p:par>
                          <p:cTn id="32" fill="hold">
                            <p:stCondLst>
                              <p:cond delay="1000"/>
                            </p:stCondLst>
                            <p:childTnLst>
                              <p:par>
                                <p:cTn id="33" presetID="1" presetClass="exit" presetSubtype="0" fill="hold" nodeType="afterEffect">
                                  <p:stCondLst>
                                    <p:cond delay="0"/>
                                  </p:stCondLst>
                                  <p:childTnLst>
                                    <p:set>
                                      <p:cBhvr>
                                        <p:cTn id="34" dur="1" fill="hold">
                                          <p:stCondLst>
                                            <p:cond delay="0"/>
                                          </p:stCondLst>
                                        </p:cTn>
                                        <p:tgtEl>
                                          <p:spTgt spid="24"/>
                                        </p:tgtEl>
                                        <p:attrNameLst>
                                          <p:attrName>style.visibility</p:attrName>
                                        </p:attrNameLst>
                                      </p:cBhvr>
                                      <p:to>
                                        <p:strVal val="hidden"/>
                                      </p:to>
                                    </p:set>
                                  </p:childTnLst>
                                </p:cTn>
                              </p:par>
                            </p:childTnLst>
                          </p:cTn>
                        </p:par>
                        <p:par>
                          <p:cTn id="35" fill="hold">
                            <p:stCondLst>
                              <p:cond delay="1000"/>
                            </p:stCondLst>
                            <p:childTnLst>
                              <p:par>
                                <p:cTn id="36" presetID="12" presetClass="exit" presetSubtype="8" fill="hold" nodeType="afterEffect">
                                  <p:stCondLst>
                                    <p:cond delay="0"/>
                                  </p:stCondLst>
                                  <p:childTnLst>
                                    <p:anim calcmode="lin" valueType="num">
                                      <p:cBhvr additive="base">
                                        <p:cTn id="37" dur="500"/>
                                        <p:tgtEl>
                                          <p:spTgt spid="20"/>
                                        </p:tgtEl>
                                        <p:attrNameLst>
                                          <p:attrName>ppt_x</p:attrName>
                                        </p:attrNameLst>
                                      </p:cBhvr>
                                      <p:tavLst>
                                        <p:tav tm="0">
                                          <p:val>
                                            <p:strVal val="#ppt_x"/>
                                          </p:val>
                                        </p:tav>
                                        <p:tav tm="100000">
                                          <p:val>
                                            <p:strVal val="#ppt_x-#ppt_w*1.125000"/>
                                          </p:val>
                                        </p:tav>
                                      </p:tavLst>
                                    </p:anim>
                                    <p:animEffect transition="out" filter="wipe(left)">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par>
                                <p:cTn id="40" presetID="12" presetClass="entr" presetSubtype="2"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p:tgtEl>
                                          <p:spTgt spid="19"/>
                                        </p:tgtEl>
                                        <p:attrNameLst>
                                          <p:attrName>ppt_x</p:attrName>
                                        </p:attrNameLst>
                                      </p:cBhvr>
                                      <p:tavLst>
                                        <p:tav tm="0">
                                          <p:val>
                                            <p:strVal val="#ppt_x+#ppt_w*1.125000"/>
                                          </p:val>
                                        </p:tav>
                                        <p:tav tm="100000">
                                          <p:val>
                                            <p:strVal val="#ppt_x"/>
                                          </p:val>
                                        </p:tav>
                                      </p:tavLst>
                                    </p:anim>
                                    <p:animEffect transition="in" filter="wipe(left)">
                                      <p:cBhvr>
                                        <p:cTn id="43" dur="500"/>
                                        <p:tgtEl>
                                          <p:spTgt spid="19"/>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xit" presetSubtype="0" fill="hold" grpId="1" nodeType="withEffect">
                                  <p:stCondLst>
                                    <p:cond delay="0"/>
                                  </p:stCondLst>
                                  <p:childTnLst>
                                    <p:animEffect transition="out" filter="fad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306938" y="-6580"/>
            <a:ext cx="0" cy="2145183"/>
          </a:xfrm>
          <a:prstGeom prst="line">
            <a:avLst/>
          </a:prstGeom>
          <a:ln w="76200">
            <a:solidFill>
              <a:srgbClr val="808080"/>
            </a:solidFill>
          </a:ln>
        </p:spPr>
        <p:style>
          <a:lnRef idx="1">
            <a:schemeClr val="accent1"/>
          </a:lnRef>
          <a:fillRef idx="0">
            <a:schemeClr val="accent1"/>
          </a:fillRef>
          <a:effectRef idx="0">
            <a:schemeClr val="accent1"/>
          </a:effectRef>
          <a:fontRef idx="minor">
            <a:schemeClr val="tx1"/>
          </a:fontRef>
        </p:style>
      </p:cxnSp>
      <p:pic>
        <p:nvPicPr>
          <p:cNvPr id="26626" name="Picture 2" descr="C:\Users\DELL\Desktop\DSCpath\Data\谢谢.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187" y="1543017"/>
            <a:ext cx="3963206" cy="19528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3904" y="1813839"/>
            <a:ext cx="1466067" cy="1455296"/>
          </a:xfrm>
          <a:prstGeom prst="rect">
            <a:avLst/>
          </a:prstGeom>
          <a:noFill/>
        </p:spPr>
      </p:pic>
    </p:spTree>
    <p:extLst>
      <p:ext uri="{BB962C8B-B14F-4D97-AF65-F5344CB8AC3E}">
        <p14:creationId xmlns:p14="http://schemas.microsoft.com/office/powerpoint/2010/main" val="1216449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6626"/>
                                        </p:tgtEl>
                                        <p:attrNameLst>
                                          <p:attrName>style.visibility</p:attrName>
                                        </p:attrNameLst>
                                      </p:cBhvr>
                                      <p:to>
                                        <p:strVal val="visible"/>
                                      </p:to>
                                    </p:set>
                                  </p:childTnLst>
                                </p:cTn>
                              </p:par>
                              <p:par>
                                <p:cTn id="17" presetID="42" presetClass="path" presetSubtype="0" accel="50000" decel="50000" fill="hold" nodeType="withEffect">
                                  <p:stCondLst>
                                    <p:cond delay="0"/>
                                  </p:stCondLst>
                                  <p:childTnLst>
                                    <p:animMotion origin="layout" path="M -0.38665 -1.69995E-6 L 3.16378E-6 -1.69995E-6 " pathEditMode="relative" rAng="0" ptsTypes="AA">
                                      <p:cBhvr>
                                        <p:cTn id="18" dur="1000" fill="hold"/>
                                        <p:tgtEl>
                                          <p:spTgt spid="26626"/>
                                        </p:tgtEl>
                                        <p:attrNameLst>
                                          <p:attrName>ppt_x</p:attrName>
                                          <p:attrName>ppt_y</p:attrName>
                                        </p:attrNameLst>
                                      </p:cBhvr>
                                      <p:rCtr x="19333" y="0"/>
                                    </p:animMotion>
                                  </p:childTnLst>
                                </p:cTn>
                              </p:par>
                              <p:par>
                                <p:cTn id="19" presetID="23" presetClass="entr" presetSubtype="16" fill="hold" nodeType="withEffect">
                                  <p:stCondLst>
                                    <p:cond delay="0"/>
                                  </p:stCondLst>
                                  <p:childTnLst>
                                    <p:set>
                                      <p:cBhvr>
                                        <p:cTn id="20" dur="1" fill="hold">
                                          <p:stCondLst>
                                            <p:cond delay="0"/>
                                          </p:stCondLst>
                                        </p:cTn>
                                        <p:tgtEl>
                                          <p:spTgt spid="26626"/>
                                        </p:tgtEl>
                                        <p:attrNameLst>
                                          <p:attrName>style.visibility</p:attrName>
                                        </p:attrNameLst>
                                      </p:cBhvr>
                                      <p:to>
                                        <p:strVal val="visible"/>
                                      </p:to>
                                    </p:set>
                                    <p:anim calcmode="lin" valueType="num">
                                      <p:cBhvr>
                                        <p:cTn id="21" dur="1000" fill="hold"/>
                                        <p:tgtEl>
                                          <p:spTgt spid="26626"/>
                                        </p:tgtEl>
                                        <p:attrNameLst>
                                          <p:attrName>ppt_w</p:attrName>
                                        </p:attrNameLst>
                                      </p:cBhvr>
                                      <p:tavLst>
                                        <p:tav tm="0">
                                          <p:val>
                                            <p:fltVal val="0"/>
                                          </p:val>
                                        </p:tav>
                                        <p:tav tm="100000">
                                          <p:val>
                                            <p:strVal val="#ppt_w"/>
                                          </p:val>
                                        </p:tav>
                                      </p:tavLst>
                                    </p:anim>
                                    <p:anim calcmode="lin" valueType="num">
                                      <p:cBhvr>
                                        <p:cTn id="22" dur="1000" fill="hold"/>
                                        <p:tgtEl>
                                          <p:spTgt spid="266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52817" y="1512442"/>
            <a:ext cx="2415154" cy="1925610"/>
            <a:chOff x="3960515" y="1907461"/>
            <a:chExt cx="2852901" cy="2560943"/>
          </a:xfrm>
        </p:grpSpPr>
        <p:sp>
          <p:nvSpPr>
            <p:cNvPr id="9" name="圆角矩形 8"/>
            <p:cNvSpPr/>
            <p:nvPr/>
          </p:nvSpPr>
          <p:spPr>
            <a:xfrm>
              <a:off x="3960515" y="1907461"/>
              <a:ext cx="2852901" cy="2560943"/>
            </a:xfrm>
            <a:prstGeom prst="roundRect">
              <a:avLst>
                <a:gd name="adj" fmla="val 5402"/>
              </a:avLst>
            </a:prstGeom>
            <a:solidFill>
              <a:srgbClr val="DF7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176538" y="2124125"/>
              <a:ext cx="2376264" cy="1207506"/>
            </a:xfrm>
            <a:prstGeom prst="rect">
              <a:avLst/>
            </a:prstGeom>
            <a:noFill/>
          </p:spPr>
          <p:txBody>
            <a:bodyPr wrap="square" rtlCol="0">
              <a:spAutoFit/>
            </a:bodyPr>
            <a:lstStyle/>
            <a:p>
              <a:pPr algn="ctr"/>
              <a:r>
                <a:rPr lang="en-US" altLang="zh-CN" sz="5300" b="1" dirty="0">
                  <a:solidFill>
                    <a:schemeClr val="bg1"/>
                  </a:solidFill>
                  <a:latin typeface="微软雅黑" pitchFamily="34" charset="-122"/>
                  <a:ea typeface="微软雅黑" pitchFamily="34" charset="-122"/>
                </a:rPr>
                <a:t>Q&amp;A</a:t>
              </a:r>
              <a:endParaRPr lang="zh-CN" altLang="en-US" sz="5300" b="1" dirty="0">
                <a:solidFill>
                  <a:schemeClr val="bg1"/>
                </a:solidFill>
                <a:latin typeface="微软雅黑" pitchFamily="34" charset="-122"/>
                <a:ea typeface="微软雅黑" pitchFamily="34" charset="-122"/>
              </a:endParaRPr>
            </a:p>
          </p:txBody>
        </p:sp>
        <p:cxnSp>
          <p:nvCxnSpPr>
            <p:cNvPr id="11" name="直接连接符 10"/>
            <p:cNvCxnSpPr/>
            <p:nvPr/>
          </p:nvCxnSpPr>
          <p:spPr>
            <a:xfrm>
              <a:off x="4293136" y="3275613"/>
              <a:ext cx="21602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76538" y="3544481"/>
              <a:ext cx="2636878" cy="593520"/>
            </a:xfrm>
            <a:prstGeom prst="rect">
              <a:avLst/>
            </a:prstGeom>
            <a:noFill/>
          </p:spPr>
          <p:txBody>
            <a:bodyPr wrap="square" rtlCol="0">
              <a:spAutoFit/>
            </a:bodyPr>
            <a:lstStyle/>
            <a:p>
              <a:pPr algn="ctr"/>
              <a:r>
                <a:rPr lang="zh-CN" altLang="en-US" sz="2300" b="1" dirty="0">
                  <a:solidFill>
                    <a:schemeClr val="bg1"/>
                  </a:solidFill>
                  <a:latin typeface="微软雅黑" pitchFamily="34" charset="-122"/>
                  <a:ea typeface="微软雅黑" pitchFamily="34" charset="-122"/>
                </a:rPr>
                <a:t>欢迎随时沟通！</a:t>
              </a:r>
            </a:p>
          </p:txBody>
        </p:sp>
      </p:grpSp>
    </p:spTree>
    <p:extLst>
      <p:ext uri="{BB962C8B-B14F-4D97-AF65-F5344CB8AC3E}">
        <p14:creationId xmlns:p14="http://schemas.microsoft.com/office/powerpoint/2010/main" val="4269484323"/>
      </p:ext>
    </p:extLst>
  </p:cSld>
  <p:clrMapOvr>
    <a:masterClrMapping/>
  </p:clrMapOvr>
  <p:transition>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24096" y="1347614"/>
            <a:ext cx="7295807" cy="646331"/>
          </a:xfrm>
          <a:prstGeom prst="rect">
            <a:avLst/>
          </a:prstGeom>
        </p:spPr>
        <p:txBody>
          <a:bodyPr wrap="square">
            <a:spAutoFit/>
          </a:bodyPr>
          <a:lstStyle/>
          <a:p>
            <a:pPr lvl="0" algn="ctr"/>
            <a:r>
              <a:rPr lang="zh-CN" altLang="en-US" sz="3600" b="1" dirty="0" smtClean="0">
                <a:solidFill>
                  <a:srgbClr val="159BFF"/>
                </a:solidFill>
                <a:latin typeface="微软雅黑" pitchFamily="34" charset="-122"/>
                <a:ea typeface="微软雅黑" pitchFamily="34" charset="-122"/>
              </a:rPr>
              <a:t>亿万级用户</a:t>
            </a:r>
            <a:r>
              <a:rPr lang="zh-CN" altLang="en-US" sz="3600" b="1" dirty="0">
                <a:solidFill>
                  <a:srgbClr val="159BFF"/>
                </a:solidFill>
                <a:latin typeface="微软雅黑" pitchFamily="34" charset="-122"/>
                <a:ea typeface="微软雅黑" pitchFamily="34" charset="-122"/>
              </a:rPr>
              <a:t> </a:t>
            </a:r>
            <a:r>
              <a:rPr lang="zh-CN" altLang="en-US" sz="2800" b="1" dirty="0" smtClean="0">
                <a:solidFill>
                  <a:schemeClr val="tx1">
                    <a:lumMod val="50000"/>
                    <a:lumOff val="50000"/>
                  </a:schemeClr>
                </a:solidFill>
                <a:latin typeface="微软雅黑" pitchFamily="34" charset="-122"/>
                <a:ea typeface="微软雅黑" pitchFamily="34" charset="-122"/>
              </a:rPr>
              <a:t>意味着什么？ </a:t>
            </a:r>
            <a:endParaRPr lang="en-US" altLang="zh-CN" sz="28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5436561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亿万级用户意味着什么？</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sp>
        <p:nvSpPr>
          <p:cNvPr id="9" name="TextBox 8"/>
          <p:cNvSpPr txBox="1"/>
          <p:nvPr/>
        </p:nvSpPr>
        <p:spPr>
          <a:xfrm>
            <a:off x="-1188640" y="1491630"/>
            <a:ext cx="7848872" cy="923330"/>
          </a:xfrm>
          <a:prstGeom prst="rect">
            <a:avLst/>
          </a:prstGeom>
          <a:noFill/>
        </p:spPr>
        <p:txBody>
          <a:bodyPr wrap="square" rtlCol="0">
            <a:spAutoFit/>
          </a:bodyPr>
          <a:lstStyle/>
          <a:p>
            <a:pPr algn="ctr">
              <a:lnSpc>
                <a:spcPct val="150000"/>
              </a:lnSpc>
            </a:pPr>
            <a:r>
              <a:rPr lang="zh-CN" altLang="en-US" sz="2800" b="1" dirty="0" smtClean="0">
                <a:solidFill>
                  <a:schemeClr val="bg1">
                    <a:lumMod val="50000"/>
                  </a:schemeClr>
                </a:solidFill>
                <a:latin typeface="微软雅黑" pitchFamily="34" charset="-122"/>
                <a:ea typeface="微软雅黑" pitchFamily="34" charset="-122"/>
              </a:rPr>
              <a:t>服务随时可能 </a:t>
            </a:r>
            <a:r>
              <a:rPr lang="zh-CN" altLang="en-US" sz="3600" b="1" dirty="0" smtClean="0">
                <a:solidFill>
                  <a:srgbClr val="159BFF"/>
                </a:solidFill>
                <a:latin typeface="微软雅黑" pitchFamily="34" charset="-122"/>
                <a:ea typeface="微软雅黑" pitchFamily="34" charset="-122"/>
              </a:rPr>
              <a:t>挂掉</a:t>
            </a:r>
            <a:r>
              <a:rPr lang="en-US" altLang="zh-CN" sz="3600" b="1" dirty="0" smtClean="0">
                <a:solidFill>
                  <a:srgbClr val="159BFF"/>
                </a:solidFill>
                <a:latin typeface="微软雅黑" pitchFamily="34" charset="-122"/>
                <a:ea typeface="微软雅黑" pitchFamily="34" charset="-122"/>
              </a:rPr>
              <a:t> </a:t>
            </a:r>
          </a:p>
        </p:txBody>
      </p:sp>
      <p:pic>
        <p:nvPicPr>
          <p:cNvPr id="3074" name="Picture 2" descr="C:\Users\richieli\Desktop\980f48d4db375a1f6fa9220c2e98dbff_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402384"/>
            <a:ext cx="3195415" cy="439369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richieli\Desktop\无标题.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10266">
            <a:off x="323528" y="2599232"/>
            <a:ext cx="19050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239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21916" y="315708"/>
            <a:ext cx="3182003" cy="349276"/>
            <a:chOff x="-144016" y="419873"/>
            <a:chExt cx="3758741" cy="464516"/>
          </a:xfrm>
        </p:grpSpPr>
        <p:sp>
          <p:nvSpPr>
            <p:cNvPr id="28" name="TextBox 27"/>
            <p:cNvSpPr txBox="1"/>
            <p:nvPr/>
          </p:nvSpPr>
          <p:spPr>
            <a:xfrm>
              <a:off x="255645" y="434133"/>
              <a:ext cx="3359080" cy="450256"/>
            </a:xfrm>
            <a:prstGeom prst="rect">
              <a:avLst/>
            </a:prstGeom>
            <a:noFill/>
          </p:spPr>
          <p:txBody>
            <a:bodyPr wrap="square" rtlCol="0">
              <a:spAutoFit/>
            </a:bodyPr>
            <a:lstStyle/>
            <a:p>
              <a:r>
                <a:rPr lang="zh-CN" altLang="en-US" sz="1600" b="1" dirty="0" smtClean="0">
                  <a:solidFill>
                    <a:srgbClr val="159BFF"/>
                  </a:solidFill>
                  <a:latin typeface="微软雅黑" pitchFamily="34" charset="-122"/>
                  <a:ea typeface="微软雅黑" pitchFamily="34" charset="-122"/>
                </a:rPr>
                <a:t>游戏</a:t>
              </a:r>
              <a:r>
                <a:rPr lang="en-US" altLang="zh-CN" sz="1600" b="1" dirty="0" smtClean="0">
                  <a:solidFill>
                    <a:srgbClr val="159BFF"/>
                  </a:solidFill>
                  <a:latin typeface="微软雅黑" pitchFamily="34" charset="-122"/>
                  <a:ea typeface="微软雅黑" pitchFamily="34" charset="-122"/>
                </a:rPr>
                <a:t>-</a:t>
              </a:r>
              <a:r>
                <a:rPr lang="zh-CN" altLang="en-US" sz="1600" b="1" dirty="0" smtClean="0">
                  <a:solidFill>
                    <a:srgbClr val="159BFF"/>
                  </a:solidFill>
                  <a:latin typeface="微软雅黑" pitchFamily="34" charset="-122"/>
                  <a:ea typeface="微软雅黑" pitchFamily="34" charset="-122"/>
                </a:rPr>
                <a:t>大家一起来找茬</a:t>
              </a:r>
              <a:endParaRPr lang="en-US" altLang="zh-CN" sz="1600" b="1" dirty="0">
                <a:solidFill>
                  <a:srgbClr val="159BFF"/>
                </a:solidFill>
                <a:latin typeface="微软雅黑" pitchFamily="34" charset="-122"/>
                <a:ea typeface="微软雅黑" pitchFamily="34" charset="-122"/>
              </a:endParaRPr>
            </a:p>
          </p:txBody>
        </p:sp>
        <p:sp>
          <p:nvSpPr>
            <p:cNvPr id="29" name="圆角矩形 28"/>
            <p:cNvSpPr/>
            <p:nvPr/>
          </p:nvSpPr>
          <p:spPr>
            <a:xfrm>
              <a:off x="-144016" y="419873"/>
              <a:ext cx="258316" cy="428628"/>
            </a:xfrm>
            <a:prstGeom prst="roundRect">
              <a:avLst>
                <a:gd name="adj" fmla="val 714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7" name="Picture 3" descr="C:\Documents and Settings\milozhang\桌面\图片13.png"/>
          <p:cNvPicPr>
            <a:picLocks noChangeAspect="1" noChangeArrowheads="1"/>
          </p:cNvPicPr>
          <p:nvPr/>
        </p:nvPicPr>
        <p:blipFill>
          <a:blip r:embed="rId3" cstate="print"/>
          <a:srcRect l="5267" t="-121313" r="30508"/>
          <a:stretch>
            <a:fillRect/>
          </a:stretch>
        </p:blipFill>
        <p:spPr bwMode="auto">
          <a:xfrm>
            <a:off x="0" y="4988937"/>
            <a:ext cx="9144000" cy="161146"/>
          </a:xfrm>
          <a:prstGeom prst="rect">
            <a:avLst/>
          </a:prstGeom>
          <a:noFill/>
        </p:spPr>
      </p:pic>
      <p:grpSp>
        <p:nvGrpSpPr>
          <p:cNvPr id="10" name="组合 9"/>
          <p:cNvGrpSpPr/>
          <p:nvPr/>
        </p:nvGrpSpPr>
        <p:grpSpPr>
          <a:xfrm>
            <a:off x="1113852" y="714764"/>
            <a:ext cx="6916295" cy="4233250"/>
            <a:chOff x="1257271" y="1205691"/>
            <a:chExt cx="8286808" cy="5072098"/>
          </a:xfrm>
        </p:grpSpPr>
        <p:sp>
          <p:nvSpPr>
            <p:cNvPr id="11" name="矩形 10"/>
            <p:cNvSpPr/>
            <p:nvPr/>
          </p:nvSpPr>
          <p:spPr>
            <a:xfrm>
              <a:off x="5400675" y="1205691"/>
              <a:ext cx="4143404" cy="5072098"/>
            </a:xfrm>
            <a:prstGeom prst="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57271" y="1205691"/>
              <a:ext cx="4143404" cy="5072098"/>
            </a:xfrm>
            <a:prstGeom prst="rect">
              <a:avLst/>
            </a:prstGeom>
            <a:solidFill>
              <a:schemeClr val="bg1">
                <a:lumMod val="95000"/>
              </a:schemeClr>
            </a:solidFill>
            <a:ln w="19050">
              <a:solidFill>
                <a:schemeClr val="bg1">
                  <a:lumMod val="9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109883" y="714764"/>
            <a:ext cx="2428892" cy="357190"/>
            <a:chOff x="1257271" y="1205691"/>
            <a:chExt cx="2428892" cy="357190"/>
          </a:xfrm>
        </p:grpSpPr>
        <p:sp>
          <p:nvSpPr>
            <p:cNvPr id="14" name="五边形 13"/>
            <p:cNvSpPr/>
            <p:nvPr/>
          </p:nvSpPr>
          <p:spPr>
            <a:xfrm>
              <a:off x="1257271" y="1205691"/>
              <a:ext cx="2428892" cy="357190"/>
            </a:xfrm>
            <a:prstGeom prst="homePlate">
              <a:avLst>
                <a:gd name="adj" fmla="val 25513"/>
              </a:avLst>
            </a:prstGeom>
            <a:solidFill>
              <a:srgbClr val="F7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rgbClr val="F78DC5"/>
                </a:solidFill>
              </a:endParaRPr>
            </a:p>
          </p:txBody>
        </p:sp>
        <p:sp>
          <p:nvSpPr>
            <p:cNvPr id="15" name="TextBox 14"/>
            <p:cNvSpPr txBox="1"/>
            <p:nvPr/>
          </p:nvSpPr>
          <p:spPr>
            <a:xfrm>
              <a:off x="1272124" y="1230398"/>
              <a:ext cx="1143008" cy="307777"/>
            </a:xfrm>
            <a:prstGeom prst="rect">
              <a:avLst/>
            </a:prstGeom>
            <a:noFill/>
          </p:spPr>
          <p:txBody>
            <a:bodyPr wrap="square" rtlCol="0">
              <a:spAutoFit/>
            </a:bodyPr>
            <a:lstStyle/>
            <a:p>
              <a:r>
                <a:rPr lang="zh-CN" altLang="en-US" sz="1400" b="1" dirty="0">
                  <a:solidFill>
                    <a:schemeClr val="bg1"/>
                  </a:solidFill>
                  <a:latin typeface="微软雅黑" pitchFamily="34" charset="-122"/>
                  <a:ea typeface="微软雅黑" pitchFamily="34" charset="-122"/>
                </a:rPr>
                <a:t>直出</a:t>
              </a:r>
              <a:endParaRPr lang="en-US" altLang="zh-CN" sz="1400" b="1" dirty="0">
                <a:solidFill>
                  <a:schemeClr val="bg1"/>
                </a:solidFill>
                <a:latin typeface="微软雅黑" pitchFamily="34" charset="-122"/>
                <a:ea typeface="微软雅黑" pitchFamily="34" charset="-122"/>
              </a:endParaRPr>
            </a:p>
          </p:txBody>
        </p:sp>
      </p:grpSp>
      <p:grpSp>
        <p:nvGrpSpPr>
          <p:cNvPr id="16" name="组合 15"/>
          <p:cNvGrpSpPr/>
          <p:nvPr/>
        </p:nvGrpSpPr>
        <p:grpSpPr>
          <a:xfrm>
            <a:off x="5580112" y="699542"/>
            <a:ext cx="2436872" cy="357190"/>
            <a:chOff x="7076257" y="1206090"/>
            <a:chExt cx="2436872" cy="357190"/>
          </a:xfrm>
        </p:grpSpPr>
        <p:sp>
          <p:nvSpPr>
            <p:cNvPr id="17" name="五边形 16"/>
            <p:cNvSpPr/>
            <p:nvPr/>
          </p:nvSpPr>
          <p:spPr>
            <a:xfrm flipH="1">
              <a:off x="7076257" y="1206090"/>
              <a:ext cx="2428892" cy="357190"/>
            </a:xfrm>
            <a:prstGeom prst="homePlate">
              <a:avLst>
                <a:gd name="adj" fmla="val 25513"/>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rgbClr val="F78DC5"/>
                </a:solidFill>
              </a:endParaRPr>
            </a:p>
          </p:txBody>
        </p:sp>
        <p:sp>
          <p:nvSpPr>
            <p:cNvPr id="18" name="TextBox 17"/>
            <p:cNvSpPr txBox="1"/>
            <p:nvPr/>
          </p:nvSpPr>
          <p:spPr>
            <a:xfrm>
              <a:off x="8084369" y="1230398"/>
              <a:ext cx="1428760" cy="307777"/>
            </a:xfrm>
            <a:prstGeom prst="rect">
              <a:avLst/>
            </a:prstGeom>
            <a:noFill/>
          </p:spPr>
          <p:txBody>
            <a:bodyPr wrap="square" rtlCol="0">
              <a:spAutoFit/>
            </a:bodyPr>
            <a:lstStyle/>
            <a:p>
              <a:pPr algn="r"/>
              <a:r>
                <a:rPr lang="zh-CN" altLang="en-US" sz="1400" b="1" dirty="0" smtClean="0">
                  <a:solidFill>
                    <a:srgbClr val="FFFFFF"/>
                  </a:solidFill>
                  <a:latin typeface="微软雅黑" pitchFamily="34" charset="-122"/>
                  <a:ea typeface="微软雅黑" pitchFamily="34" charset="-122"/>
                </a:rPr>
                <a:t>非直出</a:t>
              </a:r>
              <a:endParaRPr lang="en-US" altLang="zh-CN" sz="1400" b="1" dirty="0">
                <a:solidFill>
                  <a:srgbClr val="FFFFFF"/>
                </a:solidFill>
                <a:latin typeface="微软雅黑" pitchFamily="34" charset="-122"/>
                <a:ea typeface="微软雅黑" pitchFamily="34" charset="-122"/>
              </a:endParaRPr>
            </a:p>
          </p:txBody>
        </p:sp>
      </p:grpSp>
      <p:pic>
        <p:nvPicPr>
          <p:cNvPr id="1028" name="Picture 4" descr="C:\Users\richieli\Desktop\150901876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5518" y="1343981"/>
            <a:ext cx="2974815" cy="297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richieli\Desktop\150901908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3666" y="1343980"/>
            <a:ext cx="2974815" cy="2974815"/>
          </a:xfrm>
          <a:prstGeom prst="rect">
            <a:avLst/>
          </a:prstGeom>
          <a:noFill/>
          <a:extLst>
            <a:ext uri="{909E8E84-426E-40DD-AFC4-6F175D3DCCD1}">
              <a14:hiddenFill xmlns:a14="http://schemas.microsoft.com/office/drawing/2010/main">
                <a:solidFill>
                  <a:srgbClr val="FFFFFF"/>
                </a:solidFill>
              </a14:hiddenFill>
            </a:ext>
          </a:extLst>
        </p:spPr>
      </p:pic>
      <p:sp>
        <p:nvSpPr>
          <p:cNvPr id="94" name="矩形 93"/>
          <p:cNvSpPr/>
          <p:nvPr/>
        </p:nvSpPr>
        <p:spPr>
          <a:xfrm>
            <a:off x="1115616" y="4368843"/>
            <a:ext cx="3447264" cy="338554"/>
          </a:xfrm>
          <a:prstGeom prst="rect">
            <a:avLst/>
          </a:prstGeom>
        </p:spPr>
        <p:txBody>
          <a:bodyPr wrap="square">
            <a:spAutoFit/>
          </a:bodyPr>
          <a:lstStyle/>
          <a:p>
            <a:pPr algn="ctr"/>
            <a:r>
              <a:rPr lang="en-US" altLang="zh-CN" sz="1600" b="1" dirty="0" smtClean="0">
                <a:solidFill>
                  <a:schemeClr val="bg1">
                    <a:lumMod val="50000"/>
                  </a:schemeClr>
                </a:solidFill>
                <a:latin typeface="微软雅黑" pitchFamily="34" charset="-122"/>
                <a:ea typeface="微软雅黑" pitchFamily="34" charset="-122"/>
              </a:rPr>
              <a:t>/mobile/</a:t>
            </a:r>
            <a:r>
              <a:rPr lang="en-US" altLang="zh-CN" sz="1600" b="1" dirty="0" smtClean="0">
                <a:solidFill>
                  <a:srgbClr val="C00000"/>
                </a:solidFill>
                <a:latin typeface="微软雅黑" pitchFamily="34" charset="-122"/>
                <a:ea typeface="微软雅黑" pitchFamily="34" charset="-122"/>
              </a:rPr>
              <a:t>v2</a:t>
            </a:r>
            <a:r>
              <a:rPr lang="en-US" altLang="zh-CN" sz="1600" b="1" dirty="0" smtClean="0">
                <a:solidFill>
                  <a:schemeClr val="bg1">
                    <a:lumMod val="50000"/>
                  </a:schemeClr>
                </a:solidFill>
                <a:latin typeface="微软雅黑" pitchFamily="34" charset="-122"/>
                <a:ea typeface="微软雅黑" pitchFamily="34" charset="-122"/>
              </a:rPr>
              <a:t>/detail.html</a:t>
            </a:r>
            <a:endParaRPr lang="en-US" altLang="zh-CN" sz="1600" b="1" dirty="0">
              <a:solidFill>
                <a:schemeClr val="bg1">
                  <a:lumMod val="50000"/>
                </a:schemeClr>
              </a:solidFill>
              <a:latin typeface="微软雅黑" pitchFamily="34" charset="-122"/>
              <a:ea typeface="微软雅黑" pitchFamily="34" charset="-122"/>
            </a:endParaRPr>
          </a:p>
        </p:txBody>
      </p:sp>
      <p:sp>
        <p:nvSpPr>
          <p:cNvPr id="95" name="矩形 94"/>
          <p:cNvSpPr/>
          <p:nvPr/>
        </p:nvSpPr>
        <p:spPr>
          <a:xfrm>
            <a:off x="4582884" y="4368843"/>
            <a:ext cx="3447264" cy="338554"/>
          </a:xfrm>
          <a:prstGeom prst="rect">
            <a:avLst/>
          </a:prstGeom>
        </p:spPr>
        <p:txBody>
          <a:bodyPr wrap="square">
            <a:spAutoFit/>
          </a:bodyPr>
          <a:lstStyle/>
          <a:p>
            <a:pPr algn="ctr"/>
            <a:r>
              <a:rPr lang="en-US" altLang="zh-CN" sz="1600" b="1" dirty="0" smtClean="0">
                <a:solidFill>
                  <a:schemeClr val="bg1">
                    <a:lumMod val="50000"/>
                  </a:schemeClr>
                </a:solidFill>
                <a:latin typeface="微软雅黑" pitchFamily="34" charset="-122"/>
                <a:ea typeface="微软雅黑" pitchFamily="34" charset="-122"/>
              </a:rPr>
              <a:t>/mobile/detail.html</a:t>
            </a:r>
            <a:endParaRPr lang="en-US" altLang="zh-CN" sz="16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18181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1029"/>
                                        </p:tgtEl>
                                      </p:cBhvr>
                                    </p:animEffect>
                                    <p:set>
                                      <p:cBhvr>
                                        <p:cTn id="12" dur="1" fill="hold">
                                          <p:stCondLst>
                                            <p:cond delay="249"/>
                                          </p:stCondLst>
                                        </p:cTn>
                                        <p:tgtEl>
                                          <p:spTgt spid="10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animEffect transition="in" filter="fade">
                                      <p:cBhvr>
                                        <p:cTn id="17" dur="250"/>
                                        <p:tgtEl>
                                          <p:spTgt spid="1029"/>
                                        </p:tgtEl>
                                      </p:cBhvr>
                                    </p:animEffect>
                                  </p:childTnLst>
                                </p:cTn>
                              </p:par>
                              <p:par>
                                <p:cTn id="18" presetID="10" presetClass="exit" presetSubtype="0" fill="hold" nodeType="withEffect">
                                  <p:stCondLst>
                                    <p:cond delay="0"/>
                                  </p:stCondLst>
                                  <p:childTnLst>
                                    <p:animEffect transition="out" filter="fade">
                                      <p:cBhvr>
                                        <p:cTn id="19" dur="250"/>
                                        <p:tgtEl>
                                          <p:spTgt spid="1028"/>
                                        </p:tgtEl>
                                      </p:cBhvr>
                                    </p:animEffect>
                                    <p:set>
                                      <p:cBhvr>
                                        <p:cTn id="20" dur="1" fill="hold">
                                          <p:stCondLst>
                                            <p:cond delay="249"/>
                                          </p:stCondLst>
                                        </p:cTn>
                                        <p:tgtEl>
                                          <p:spTgt spid="102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250"/>
                                        <p:tgtEl>
                                          <p:spTgt spid="102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slide(fromLeft)">
                                      <p:cBhvr>
                                        <p:cTn id="30" dur="250"/>
                                        <p:tgtEl>
                                          <p:spTgt spid="13"/>
                                        </p:tgtEl>
                                      </p:cBhvr>
                                    </p:animEffect>
                                  </p:childTnLst>
                                </p:cTn>
                              </p:par>
                              <p:par>
                                <p:cTn id="31" presetID="12" presetClass="entr" presetSubtype="2"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slide(fromRight)">
                                      <p:cBhvr>
                                        <p:cTn id="33" dur="25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250"/>
                                        <p:tgtEl>
                                          <p:spTgt spid="9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25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46240</TotalTime>
  <Words>6533</Words>
  <Application>Microsoft Macintosh PowerPoint</Application>
  <PresentationFormat>全屏显示(16:9)</PresentationFormat>
  <Paragraphs>800</Paragraphs>
  <Slides>69</Slides>
  <Notes>68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69</vt:i4>
      </vt:variant>
    </vt:vector>
  </HeadingPairs>
  <TitlesOfParts>
    <vt:vector size="78" baseType="lpstr">
      <vt:lpstr>Arial Black</vt:lpstr>
      <vt:lpstr>Calibri</vt:lpstr>
      <vt:lpstr>Consolas</vt:lpstr>
      <vt:lpstr>Wingdings</vt:lpstr>
      <vt:lpstr>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Milo Zhang</dc:creator>
  <cp:lastModifiedBy>吕鸣</cp:lastModifiedBy>
  <cp:revision>3612</cp:revision>
  <dcterms:created xsi:type="dcterms:W3CDTF">2012-11-26T15:51:21Z</dcterms:created>
  <dcterms:modified xsi:type="dcterms:W3CDTF">2017-10-29T10:58:27Z</dcterms:modified>
</cp:coreProperties>
</file>